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53"/>
  </p:notesMasterIdLst>
  <p:sldIdLst>
    <p:sldId id="291" r:id="rId2"/>
    <p:sldId id="292" r:id="rId3"/>
    <p:sldId id="256" r:id="rId4"/>
    <p:sldId id="257" r:id="rId5"/>
    <p:sldId id="293" r:id="rId6"/>
    <p:sldId id="294" r:id="rId7"/>
    <p:sldId id="295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296" r:id="rId16"/>
    <p:sldId id="297" r:id="rId17"/>
    <p:sldId id="298" r:id="rId18"/>
    <p:sldId id="299" r:id="rId19"/>
    <p:sldId id="258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1" r:id="rId43"/>
    <p:sldId id="282" r:id="rId44"/>
    <p:sldId id="283" r:id="rId45"/>
    <p:sldId id="284" r:id="rId46"/>
    <p:sldId id="285" r:id="rId47"/>
    <p:sldId id="286" r:id="rId48"/>
    <p:sldId id="287" r:id="rId49"/>
    <p:sldId id="288" r:id="rId50"/>
    <p:sldId id="289" r:id="rId51"/>
    <p:sldId id="290" r:id="rId52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54"/>
    </p:embeddedFont>
    <p:embeddedFont>
      <p:font typeface="Lucida Bright" panose="02040602050505020304" pitchFamily="18" charset="0"/>
      <p:regular r:id="rId55"/>
      <p:bold r:id="rId56"/>
      <p:italic r:id="rId57"/>
      <p:boldItalic r:id="rId58"/>
    </p:embeddedFont>
    <p:embeddedFont>
      <p:font typeface="Palanquin" panose="020B0604020202020204" charset="0"/>
      <p:regular r:id="rId59"/>
      <p:bold r:id="rId60"/>
    </p:embeddedFont>
    <p:embeddedFont>
      <p:font typeface="Signika" panose="020B0604020202020204" charset="0"/>
      <p:regular r:id="rId61"/>
      <p:bold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E44ABF57-5459-4663-9458-33943927C31C}">
          <p14:sldIdLst>
            <p14:sldId id="291"/>
            <p14:sldId id="292"/>
            <p14:sldId id="256"/>
            <p14:sldId id="257"/>
            <p14:sldId id="293"/>
            <p14:sldId id="294"/>
            <p14:sldId id="295"/>
            <p14:sldId id="300"/>
            <p14:sldId id="301"/>
            <p14:sldId id="302"/>
            <p14:sldId id="303"/>
            <p14:sldId id="304"/>
            <p14:sldId id="305"/>
            <p14:sldId id="306"/>
            <p14:sldId id="296"/>
            <p14:sldId id="297"/>
            <p14:sldId id="298"/>
            <p14:sldId id="299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D6ACF3-FE56-4914-AC32-2D42EE317572}">
  <a:tblStyle styleId="{62D6ACF3-FE56-4914-AC32-2D42EE3175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93ee93297a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93ee93297a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93ee93297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93ee93297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e820471eb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e820471eb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e820471ebc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e820471ebc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93ee93297a_0_24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93ee93297a_0_24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94111add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94111add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3ee93297a_0_24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93ee93297a_0_24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e820471eb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e820471eb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820471ebc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e820471ebc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820471ebc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e820471ebc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94e9ec5677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94e9ec5677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e820471ebc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e820471ebc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820471ebc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e820471ebc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e820471ebc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e820471ebc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e820471eb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e820471eb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93fb04b947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93fb04b947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93ee93297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93ee93297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e820471eb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e820471eb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e820471ebc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e820471ebc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820471ebc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820471ebc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820471eb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820471ebc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94e9ec5677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94e9ec5677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e820471ebc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e820471ebc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93fb04b947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93fb04b947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941c1bb74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941c1bb74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9700d4d0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9700d4d0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9700d4d0ec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9700d4d0ec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932104ddb9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932104ddb9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e9ec3e36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e9ec3e36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39412c5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39412c5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940964485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940964485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3ee93297a_0_247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93ee93297a_0_247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962410c214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962410c214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e820471eb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e820471eb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84750" y="987975"/>
            <a:ext cx="4546200" cy="25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884875" y="3455700"/>
            <a:ext cx="45462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102075" y="4669125"/>
            <a:ext cx="1157700" cy="1157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920850" y="234100"/>
            <a:ext cx="610800" cy="61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3484250" y="4604000"/>
            <a:ext cx="357600" cy="357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125375" y="234100"/>
            <a:ext cx="610800" cy="610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1" name="Google Shape;61;p13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636585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63657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5"/>
          </p:nvPr>
        </p:nvSpPr>
        <p:spPr>
          <a:xfrm>
            <a:off x="1636585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6"/>
          </p:nvPr>
        </p:nvSpPr>
        <p:spPr>
          <a:xfrm>
            <a:off x="163657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>
            <a:hlinkClick r:id="rId2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332117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67" name="Google Shape;67;p13">
            <a:hlinkClick r:id="rId2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4244527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>
            <a:hlinkClick r:id="rId2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424452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3" hasCustomPrompt="1"/>
          </p:nvPr>
        </p:nvSpPr>
        <p:spPr>
          <a:xfrm>
            <a:off x="332117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14"/>
          </p:nvPr>
        </p:nvSpPr>
        <p:spPr>
          <a:xfrm>
            <a:off x="4244527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5"/>
          </p:nvPr>
        </p:nvSpPr>
        <p:spPr>
          <a:xfrm>
            <a:off x="424452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>
            <a:hlinkClick r:id="rId3" action="ppaction://hlinksldjump"/>
          </p:cNvPr>
          <p:cNvSpPr txBox="1">
            <a:spLocks noGrp="1"/>
          </p:cNvSpPr>
          <p:nvPr>
            <p:ph type="title" idx="16" hasCustomPrompt="1"/>
          </p:nvPr>
        </p:nvSpPr>
        <p:spPr>
          <a:xfrm>
            <a:off x="59291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3" name="Google Shape;73;p13">
            <a:hlinkClick r:id="rId3" action="ppaction://hlinksldjump"/>
          </p:cNvPr>
          <p:cNvSpPr txBox="1">
            <a:spLocks noGrp="1"/>
          </p:cNvSpPr>
          <p:nvPr>
            <p:ph type="title" idx="17"/>
          </p:nvPr>
        </p:nvSpPr>
        <p:spPr>
          <a:xfrm>
            <a:off x="6852450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>
            <a:hlinkClick r:id="rId3" action="ppaction://hlinksldjump"/>
          </p:cNvPr>
          <p:cNvSpPr txBox="1">
            <a:spLocks noGrp="1"/>
          </p:cNvSpPr>
          <p:nvPr>
            <p:ph type="subTitle" idx="18"/>
          </p:nvPr>
        </p:nvSpPr>
        <p:spPr>
          <a:xfrm>
            <a:off x="685245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19" hasCustomPrompt="1"/>
          </p:nvPr>
        </p:nvSpPr>
        <p:spPr>
          <a:xfrm>
            <a:off x="5929125" y="36297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20"/>
          </p:nvPr>
        </p:nvSpPr>
        <p:spPr>
          <a:xfrm>
            <a:off x="6852450" y="36296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1"/>
          </p:nvPr>
        </p:nvSpPr>
        <p:spPr>
          <a:xfrm>
            <a:off x="6852456" y="39051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 flipH="1">
            <a:off x="1538827" y="1324175"/>
            <a:ext cx="3502500" cy="9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 flipH="1">
            <a:off x="1538827" y="2131875"/>
            <a:ext cx="3502500" cy="12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/>
          <p:nvPr/>
        </p:nvSpPr>
        <p:spPr>
          <a:xfrm flipH="1">
            <a:off x="1538825" y="3416175"/>
            <a:ext cx="35025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CREDITS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Palanquin"/>
                <a:ea typeface="Palanquin"/>
                <a:cs typeface="Palanquin"/>
                <a:sym typeface="Palanqu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.</a:t>
            </a:r>
            <a:endParaRPr sz="12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288854" y="3668725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288850" y="3948105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 idx="2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3"/>
          </p:nvPr>
        </p:nvSpPr>
        <p:spPr>
          <a:xfrm>
            <a:off x="5249904" y="3668725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4"/>
          </p:nvPr>
        </p:nvSpPr>
        <p:spPr>
          <a:xfrm>
            <a:off x="5249900" y="3948105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5"/>
          </p:nvPr>
        </p:nvSpPr>
        <p:spPr>
          <a:xfrm>
            <a:off x="1288854" y="1858200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6"/>
          </p:nvPr>
        </p:nvSpPr>
        <p:spPr>
          <a:xfrm>
            <a:off x="1288850" y="2142475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title" idx="7"/>
          </p:nvPr>
        </p:nvSpPr>
        <p:spPr>
          <a:xfrm>
            <a:off x="5249904" y="1858200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8"/>
          </p:nvPr>
        </p:nvSpPr>
        <p:spPr>
          <a:xfrm>
            <a:off x="5249900" y="2142475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title" idx="2"/>
          </p:nvPr>
        </p:nvSpPr>
        <p:spPr>
          <a:xfrm>
            <a:off x="1300279" y="3616075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1"/>
          </p:nvPr>
        </p:nvSpPr>
        <p:spPr>
          <a:xfrm>
            <a:off x="1300275" y="3900350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 idx="3"/>
          </p:nvPr>
        </p:nvSpPr>
        <p:spPr>
          <a:xfrm>
            <a:off x="5238529" y="3616075"/>
            <a:ext cx="26052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4"/>
          </p:nvPr>
        </p:nvSpPr>
        <p:spPr>
          <a:xfrm>
            <a:off x="5238525" y="3900350"/>
            <a:ext cx="2605200" cy="6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4257025" y="4604009"/>
            <a:ext cx="793800" cy="809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/>
          <p:nvPr/>
        </p:nvSpPr>
        <p:spPr>
          <a:xfrm rot="10800000" flipH="1">
            <a:off x="8430725" y="2388000"/>
            <a:ext cx="367500" cy="367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/>
          <p:nvPr/>
        </p:nvSpPr>
        <p:spPr>
          <a:xfrm rot="10800000" flipH="1">
            <a:off x="227875" y="3759775"/>
            <a:ext cx="318300" cy="29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 rot="10800000" flipH="1">
            <a:off x="5238525" y="-207725"/>
            <a:ext cx="759300" cy="69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3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713347" y="1928053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620840"/>
            <a:ext cx="46998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1"/>
          </p:nvPr>
        </p:nvSpPr>
        <p:spPr>
          <a:xfrm>
            <a:off x="713325" y="3204490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3"/>
          </p:nvPr>
        </p:nvSpPr>
        <p:spPr>
          <a:xfrm>
            <a:off x="713325" y="2759665"/>
            <a:ext cx="46995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3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2635025" y="1710253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 idx="2" hasCustomPrompt="1"/>
          </p:nvPr>
        </p:nvSpPr>
        <p:spPr>
          <a:xfrm>
            <a:off x="2634925" y="532738"/>
            <a:ext cx="3874200" cy="14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1"/>
          </p:nvPr>
        </p:nvSpPr>
        <p:spPr>
          <a:xfrm>
            <a:off x="2222200" y="2986690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3"/>
          </p:nvPr>
        </p:nvSpPr>
        <p:spPr>
          <a:xfrm>
            <a:off x="2635007" y="2541865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3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4143975" y="3079988"/>
            <a:ext cx="3873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2" hasCustomPrompt="1"/>
          </p:nvPr>
        </p:nvSpPr>
        <p:spPr>
          <a:xfrm>
            <a:off x="4143875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1"/>
          </p:nvPr>
        </p:nvSpPr>
        <p:spPr>
          <a:xfrm>
            <a:off x="3731150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3"/>
          </p:nvPr>
        </p:nvSpPr>
        <p:spPr>
          <a:xfrm>
            <a:off x="4143957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CUSTOM_3_1_1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861175" y="3080000"/>
            <a:ext cx="44037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title" idx="2" hasCustomPrompt="1"/>
          </p:nvPr>
        </p:nvSpPr>
        <p:spPr>
          <a:xfrm>
            <a:off x="1125950" y="2054175"/>
            <a:ext cx="38742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20"/>
          <p:cNvSpPr txBox="1">
            <a:spLocks noGrp="1"/>
          </p:cNvSpPr>
          <p:nvPr>
            <p:ph type="subTitle" idx="1"/>
          </p:nvPr>
        </p:nvSpPr>
        <p:spPr>
          <a:xfrm>
            <a:off x="713225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subTitle" idx="3"/>
          </p:nvPr>
        </p:nvSpPr>
        <p:spPr>
          <a:xfrm>
            <a:off x="1126032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731172" y="1943338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731050" y="636125"/>
            <a:ext cx="4699800" cy="14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3731150" y="32197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3"/>
          </p:nvPr>
        </p:nvSpPr>
        <p:spPr>
          <a:xfrm>
            <a:off x="3731150" y="2774950"/>
            <a:ext cx="46995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CUSTOM_3_1_1_1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>
            <a:spLocks noGrp="1"/>
          </p:cNvSpPr>
          <p:nvPr>
            <p:ph type="title"/>
          </p:nvPr>
        </p:nvSpPr>
        <p:spPr>
          <a:xfrm>
            <a:off x="2314125" y="3062549"/>
            <a:ext cx="45159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2" hasCustomPrompt="1"/>
          </p:nvPr>
        </p:nvSpPr>
        <p:spPr>
          <a:xfrm>
            <a:off x="2634975" y="2042949"/>
            <a:ext cx="3874200" cy="11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2222250" y="1245375"/>
            <a:ext cx="4699500" cy="808800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3"/>
          </p:nvPr>
        </p:nvSpPr>
        <p:spPr>
          <a:xfrm>
            <a:off x="2635057" y="800550"/>
            <a:ext cx="3873900" cy="36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8482675" y="2888050"/>
            <a:ext cx="456300" cy="456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/>
          <p:nvPr/>
        </p:nvSpPr>
        <p:spPr>
          <a:xfrm>
            <a:off x="114675" y="2086400"/>
            <a:ext cx="418800" cy="418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7489825" y="173500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4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/>
          <p:nvPr/>
        </p:nvSpPr>
        <p:spPr>
          <a:xfrm>
            <a:off x="8504975" y="938850"/>
            <a:ext cx="307800" cy="30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3"/>
          <p:cNvSpPr/>
          <p:nvPr/>
        </p:nvSpPr>
        <p:spPr>
          <a:xfrm>
            <a:off x="2637450" y="77475"/>
            <a:ext cx="418800" cy="41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231425" y="3841425"/>
            <a:ext cx="418800" cy="41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/>
          <p:nvPr/>
        </p:nvSpPr>
        <p:spPr>
          <a:xfrm>
            <a:off x="8524150" y="1232025"/>
            <a:ext cx="1088100" cy="108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5"/>
          <p:cNvSpPr/>
          <p:nvPr/>
        </p:nvSpPr>
        <p:spPr>
          <a:xfrm>
            <a:off x="-431825" y="3851325"/>
            <a:ext cx="1088100" cy="1087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5"/>
          <p:cNvSpPr/>
          <p:nvPr/>
        </p:nvSpPr>
        <p:spPr>
          <a:xfrm>
            <a:off x="1363550" y="84175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_1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/>
          <p:nvPr/>
        </p:nvSpPr>
        <p:spPr>
          <a:xfrm>
            <a:off x="676950" y="151150"/>
            <a:ext cx="776700" cy="77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6"/>
          <p:cNvSpPr/>
          <p:nvPr/>
        </p:nvSpPr>
        <p:spPr>
          <a:xfrm>
            <a:off x="2390225" y="4293125"/>
            <a:ext cx="1601700" cy="160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6"/>
          <p:cNvSpPr/>
          <p:nvPr/>
        </p:nvSpPr>
        <p:spPr>
          <a:xfrm>
            <a:off x="8030725" y="1257250"/>
            <a:ext cx="912000" cy="912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_1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/>
          <p:nvPr/>
        </p:nvSpPr>
        <p:spPr>
          <a:xfrm>
            <a:off x="7539900" y="3535550"/>
            <a:ext cx="965700" cy="965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6274125" y="-381700"/>
            <a:ext cx="1647600" cy="1647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/>
          <p:nvPr/>
        </p:nvSpPr>
        <p:spPr>
          <a:xfrm>
            <a:off x="-223100" y="3504650"/>
            <a:ext cx="1463100" cy="1463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7"/>
          <p:cNvSpPr/>
          <p:nvPr/>
        </p:nvSpPr>
        <p:spPr>
          <a:xfrm>
            <a:off x="592125" y="328975"/>
            <a:ext cx="609900" cy="609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13225" y="1178425"/>
            <a:ext cx="7717500" cy="34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94825" y="3204550"/>
            <a:ext cx="456300" cy="45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216525" y="54475"/>
            <a:ext cx="418800" cy="418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4254275" y="4670050"/>
            <a:ext cx="418800" cy="4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3622800" cy="3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807780" y="1152475"/>
            <a:ext cx="3622800" cy="3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2771100" y="4775975"/>
            <a:ext cx="278700" cy="27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2209350" y="80425"/>
            <a:ext cx="418800" cy="41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8482800" y="1952800"/>
            <a:ext cx="418800" cy="418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>
            <a:off x="8740750" y="4072000"/>
            <a:ext cx="291600" cy="29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>
            <a:off x="4065075" y="602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103750" y="2539350"/>
            <a:ext cx="291600" cy="29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591550" y="1470395"/>
            <a:ext cx="39609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591550" y="2048721"/>
            <a:ext cx="39609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1375650" y="2648760"/>
            <a:ext cx="6367800" cy="40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ubTitle" idx="1"/>
          </p:nvPr>
        </p:nvSpPr>
        <p:spPr>
          <a:xfrm>
            <a:off x="1375650" y="2003695"/>
            <a:ext cx="6392700" cy="7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>
            <a:off x="-254026" y="942947"/>
            <a:ext cx="1193400" cy="12171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/>
          <p:nvPr/>
        </p:nvSpPr>
        <p:spPr>
          <a:xfrm rot="10800000" flipH="1">
            <a:off x="7141550" y="131850"/>
            <a:ext cx="1289100" cy="1186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/>
          <p:nvPr/>
        </p:nvSpPr>
        <p:spPr>
          <a:xfrm rot="10800000" flipH="1">
            <a:off x="1570500" y="4290650"/>
            <a:ext cx="681000" cy="626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8"/>
          <p:cNvSpPr/>
          <p:nvPr/>
        </p:nvSpPr>
        <p:spPr>
          <a:xfrm rot="10800000" flipH="1">
            <a:off x="6693450" y="3885750"/>
            <a:ext cx="793800" cy="793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"/>
              <a:buNone/>
              <a:defRPr sz="3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78425"/>
            <a:ext cx="7717500" cy="34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○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■"/>
              <a:defRPr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mc:AlternateContent xmlns:mc="http://schemas.openxmlformats.org/markup-compatibility/2006" xmlns:p14="http://schemas.microsoft.com/office/powerpoint/2010/main">
    <mc:Choice Requires="p14">
      <p:transition spd="slow" p14:dur="11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-resources.perpusnas.go.id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-resources.perpusnas.go.id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40.xml"/><Relationship Id="rId7" Type="http://schemas.openxmlformats.org/officeDocument/2006/relationships/slide" Target="slide2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6.xml"/><Relationship Id="rId5" Type="http://schemas.openxmlformats.org/officeDocument/2006/relationships/slide" Target="slide30.xml"/><Relationship Id="rId4" Type="http://schemas.openxmlformats.org/officeDocument/2006/relationships/slide" Target="slide4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nect.ebsco.com/s/article/Searching-with-Boolean-Operators?language=en_US#:~:text=Boolean%20logic%20defines%20logical%20relationships,contains%20all%20of%20the%20terms.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D86C-6DC7-45CA-A675-74A33C14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005A5C-DEBC-4321-B91D-ECDE77F491E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9340D9E-09F6-4029-95C7-FF2AA31339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7ACBD00-FFC5-41C4-80D7-257195FB77F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97E662-378D-4003-911A-1D72BC299134}"/>
              </a:ext>
            </a:extLst>
          </p:cNvPr>
          <p:cNvSpPr/>
          <p:nvPr/>
        </p:nvSpPr>
        <p:spPr>
          <a:xfrm>
            <a:off x="1140977" y="509797"/>
            <a:ext cx="7289673" cy="39975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Lucida Bright" panose="02040602050505020304" pitchFamily="18" charset="0"/>
              </a:rPr>
              <a:t>Bimbingan</a:t>
            </a:r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Lucida Bright" panose="020406020505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Lucida Bright" panose="02040602050505020304" pitchFamily="18" charset="0"/>
              </a:rPr>
              <a:t>Pemustaka</a:t>
            </a:r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Lucida Bright" panose="02040602050505020304" pitchFamily="18" charset="0"/>
              </a:rPr>
              <a:t> &amp; </a:t>
            </a:r>
            <a:r>
              <a:rPr lang="en-US" sz="28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Lucida Bright" panose="02040602050505020304" pitchFamily="18" charset="0"/>
              </a:rPr>
              <a:t>literasi</a:t>
            </a:r>
            <a:r>
              <a:rPr 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Lucida Bright" panose="020406020505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Lucida Bright" panose="02040602050505020304" pitchFamily="18" charset="0"/>
              </a:rPr>
              <a:t>Informasi</a:t>
            </a:r>
            <a:endParaRPr lang="en-ID" sz="2800" b="1" dirty="0">
              <a:solidFill>
                <a:schemeClr val="tx2">
                  <a:lumMod val="40000"/>
                  <a:lumOff val="60000"/>
                </a:schemeClr>
              </a:solidFill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54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3256F-8D44-4E24-95B4-8FE72AE2F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B7B50-0B6A-422B-8077-E40DEFBC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04" y="493614"/>
            <a:ext cx="7717500" cy="4181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BDB6C9-EFC7-499A-9828-7815F0548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428" y="38943"/>
            <a:ext cx="609653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49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CA5A60-D1D7-4EE9-A2CE-8A215C64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61" y="679731"/>
            <a:ext cx="3509239" cy="3997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FA4D4F-AFEC-4851-84A9-D155F3D2F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3"/>
          <a:stretch/>
        </p:blipFill>
        <p:spPr>
          <a:xfrm>
            <a:off x="5114166" y="679730"/>
            <a:ext cx="3331215" cy="3997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7D26F4-BA53-4227-A71D-57DF72380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749" y="106656"/>
            <a:ext cx="609653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7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3236ED-3D97-4C7A-943B-C7437453D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924" y="272198"/>
            <a:ext cx="3420152" cy="860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0658DE-A910-4DF6-BBCF-63EBC1183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76" y="1132885"/>
            <a:ext cx="8043482" cy="3441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3B2B5E-CEBD-459B-B9BD-9F2B5A092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031" y="47035"/>
            <a:ext cx="609653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8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901758-8205-4320-877E-1817030F6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87" y="736375"/>
            <a:ext cx="7807638" cy="380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AD09C-D4EA-424C-9DCC-E704921B2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725" y="23401"/>
            <a:ext cx="609653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20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23F705-5BCC-4D76-BBE1-ED84E1FB7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0" r="1205"/>
          <a:stretch/>
        </p:blipFill>
        <p:spPr>
          <a:xfrm>
            <a:off x="809204" y="1157161"/>
            <a:ext cx="7299015" cy="3502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6C39C-5C0A-46B1-B9E4-1B20DF982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35" y="296034"/>
            <a:ext cx="3420152" cy="764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B962C-BA4E-4069-96DA-DD82C4A7E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347" y="6449"/>
            <a:ext cx="609653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0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464F-3F1F-4507-BE52-5C7EFA29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58" y="515162"/>
            <a:ext cx="2944517" cy="572700"/>
          </a:xfrm>
        </p:spPr>
        <p:txBody>
          <a:bodyPr/>
          <a:lstStyle/>
          <a:p>
            <a:r>
              <a:rPr lang="en-US" dirty="0" err="1"/>
              <a:t>Keanggotaan</a:t>
            </a:r>
            <a:r>
              <a:rPr lang="en-US" dirty="0"/>
              <a:t>….</a:t>
            </a:r>
            <a:endParaRPr lang="en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7321CC-6714-43BF-895F-DB4A03BA170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FDDB44-4119-4216-889B-E44EBF1A0EAB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682B96-3B92-4B1A-BEC4-6A18F0DBFA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68C2A88-DB83-44B7-A964-16532D3B8BA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EBA17B-7041-42B7-B91C-892A4500FE54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2552EB7-9EA4-4216-A536-16BA4119046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153F6C4-E75A-448C-8002-FD7042D95D39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80965BD-9758-41FB-A4A0-91B15C2C9EB8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0B2D93C2-503C-43E2-A869-8D78172DAA7B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12928C9-A420-4479-9886-F8E6F6AA6CA3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72F63B-03BF-4D8B-B16A-FFFF10492271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5E0C6953-ADB2-49C9-9257-F40627E497AE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65E5FB0-82E1-44C6-BBA8-EFB2C42ADFD5}"/>
              </a:ext>
            </a:extLst>
          </p:cNvPr>
          <p:cNvSpPr>
            <a:spLocks noGrp="1"/>
          </p:cNvSpPr>
          <p:nvPr>
            <p:ph type="title" idx="16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C4267D0-859A-47DB-AA14-7A252376DB81}"/>
              </a:ext>
            </a:extLst>
          </p:cNvPr>
          <p:cNvSpPr>
            <a:spLocks noGrp="1"/>
          </p:cNvSpPr>
          <p:nvPr>
            <p:ph type="title" idx="17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4E7864AE-5080-4B8E-94E7-5F7E5863E77B}"/>
              </a:ext>
            </a:extLst>
          </p:cNvPr>
          <p:cNvSpPr>
            <a:spLocks noGrp="1"/>
          </p:cNvSpPr>
          <p:nvPr>
            <p:ph type="subTitle" idx="18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04D77F24-CFB0-4209-9562-26402197C0BB}"/>
              </a:ext>
            </a:extLst>
          </p:cNvPr>
          <p:cNvSpPr>
            <a:spLocks noGrp="1"/>
          </p:cNvSpPr>
          <p:nvPr>
            <p:ph type="title" idx="19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B23AD90-955A-4AF2-81A1-C25058226456}"/>
              </a:ext>
            </a:extLst>
          </p:cNvPr>
          <p:cNvSpPr>
            <a:spLocks noGrp="1"/>
          </p:cNvSpPr>
          <p:nvPr>
            <p:ph type="title" idx="2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7954988E-3F19-4B84-B9B6-C824EC4F588A}"/>
              </a:ext>
            </a:extLst>
          </p:cNvPr>
          <p:cNvSpPr>
            <a:spLocks noGrp="1"/>
          </p:cNvSpPr>
          <p:nvPr>
            <p:ph type="subTitle" idx="2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EE7B831-4E7D-4189-9724-8334A9F0A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74" t="25437" r="2036" b="7827"/>
          <a:stretch/>
        </p:blipFill>
        <p:spPr>
          <a:xfrm>
            <a:off x="607044" y="1221897"/>
            <a:ext cx="8002881" cy="3592864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04C2CF94-6C6F-4FD9-9949-9E62DAED6E65}"/>
              </a:ext>
            </a:extLst>
          </p:cNvPr>
          <p:cNvSpPr/>
          <p:nvPr/>
        </p:nvSpPr>
        <p:spPr>
          <a:xfrm>
            <a:off x="4572000" y="4218784"/>
            <a:ext cx="428878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30C608B-2C7A-40E7-A8C3-91C6D373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47" y="120375"/>
            <a:ext cx="609653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6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F15F-928A-4671-B269-0C0F29032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Mendaftar</a:t>
            </a:r>
            <a:r>
              <a:rPr lang="en-US" dirty="0"/>
              <a:t> </a:t>
            </a:r>
            <a:r>
              <a:rPr lang="en-US" dirty="0" err="1"/>
              <a:t>Anggota</a:t>
            </a:r>
            <a:endParaRPr lang="en-ID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0F414E-E8E6-4C0C-A77C-11804265E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5CFE094-548A-4D4A-A973-D3D3F4034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24" y="1112201"/>
            <a:ext cx="7717499" cy="3564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E71380-AC60-47F6-87FC-0F415A11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979" y="47035"/>
            <a:ext cx="609653" cy="573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256578-F820-49A9-9634-45958B53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73" y="2285213"/>
            <a:ext cx="609653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88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82632-4BE4-48D5-BB85-C8E7231E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D5595-D52D-4736-8ED8-6EC5E01EA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25" y="539500"/>
            <a:ext cx="7717500" cy="4096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B7F595-FD68-452E-A913-2E4675243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725" y="64864"/>
            <a:ext cx="609653" cy="57307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5EEBE57-A8E2-4DB4-B488-974EA229E32C}"/>
              </a:ext>
            </a:extLst>
          </p:cNvPr>
          <p:cNvSpPr/>
          <p:nvPr/>
        </p:nvSpPr>
        <p:spPr>
          <a:xfrm>
            <a:off x="1108609" y="4021742"/>
            <a:ext cx="234669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252D46C7-7F15-4039-B461-DCE6D7916135}"/>
              </a:ext>
            </a:extLst>
          </p:cNvPr>
          <p:cNvSpPr/>
          <p:nvPr/>
        </p:nvSpPr>
        <p:spPr>
          <a:xfrm>
            <a:off x="2945501" y="4296871"/>
            <a:ext cx="315589" cy="56644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56505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02566-414E-45A5-A2A2-E41016E1C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99279-21AA-4A71-9407-7629716B4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29" b="5726"/>
          <a:stretch/>
        </p:blipFill>
        <p:spPr>
          <a:xfrm>
            <a:off x="713225" y="539500"/>
            <a:ext cx="7959471" cy="27793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77B53-BF29-4376-AEFC-7CCC9EEA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763" y="3586011"/>
            <a:ext cx="2001624" cy="1328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BD810-B6F8-43A6-A157-277A77F15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8050" y="3549216"/>
            <a:ext cx="2921225" cy="1401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02AEB7-711F-4678-8C34-574C27424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520" y="0"/>
            <a:ext cx="833480" cy="69941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549C661-E53E-4673-8B8F-B7197A4B18E9}"/>
              </a:ext>
            </a:extLst>
          </p:cNvPr>
          <p:cNvSpPr/>
          <p:nvPr/>
        </p:nvSpPr>
        <p:spPr>
          <a:xfrm>
            <a:off x="1197621" y="2859322"/>
            <a:ext cx="169933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3739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>
            <a:spLocks noGrp="1"/>
          </p:cNvSpPr>
          <p:nvPr>
            <p:ph type="title"/>
          </p:nvPr>
        </p:nvSpPr>
        <p:spPr>
          <a:xfrm>
            <a:off x="1589975" y="2171075"/>
            <a:ext cx="61257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Apa itu e-Resources Perpusnas RI?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body" idx="1"/>
          </p:nvPr>
        </p:nvSpPr>
        <p:spPr>
          <a:xfrm>
            <a:off x="1803050" y="2585325"/>
            <a:ext cx="5611800" cy="1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Portal berbagai bahan perpustakaan digital online (e-Resources) seperti jurnal , ebook, dan karya-karya referensi online lainnya yang dilanggan oleh Perpusnas RI</a:t>
            </a:r>
            <a:endParaRPr sz="2000"/>
          </a:p>
        </p:txBody>
      </p:sp>
      <p:grpSp>
        <p:nvGrpSpPr>
          <p:cNvPr id="212" name="Google Shape;212;p30"/>
          <p:cNvGrpSpPr/>
          <p:nvPr/>
        </p:nvGrpSpPr>
        <p:grpSpPr>
          <a:xfrm>
            <a:off x="240312" y="1446659"/>
            <a:ext cx="1349664" cy="912572"/>
            <a:chOff x="1023426" y="3412746"/>
            <a:chExt cx="1242670" cy="840151"/>
          </a:xfrm>
        </p:grpSpPr>
        <p:sp>
          <p:nvSpPr>
            <p:cNvPr id="213" name="Google Shape;213;p30"/>
            <p:cNvSpPr/>
            <p:nvPr/>
          </p:nvSpPr>
          <p:spPr>
            <a:xfrm flipH="1">
              <a:off x="1023426" y="3413217"/>
              <a:ext cx="1242670" cy="810068"/>
            </a:xfrm>
            <a:custGeom>
              <a:avLst/>
              <a:gdLst/>
              <a:ahLst/>
              <a:cxnLst/>
              <a:rect l="l" t="t" r="r" b="b"/>
              <a:pathLst>
                <a:path w="96331" h="62796" extrusionOk="0">
                  <a:moveTo>
                    <a:pt x="4438" y="1"/>
                  </a:moveTo>
                  <a:cubicBezTo>
                    <a:pt x="2005" y="144"/>
                    <a:pt x="1" y="2291"/>
                    <a:pt x="144" y="4724"/>
                  </a:cubicBezTo>
                  <a:lnTo>
                    <a:pt x="144" y="46949"/>
                  </a:lnTo>
                  <a:cubicBezTo>
                    <a:pt x="1" y="49382"/>
                    <a:pt x="1862" y="51529"/>
                    <a:pt x="4438" y="51672"/>
                  </a:cubicBezTo>
                  <a:lnTo>
                    <a:pt x="9018" y="51672"/>
                  </a:lnTo>
                  <a:lnTo>
                    <a:pt x="9018" y="61119"/>
                  </a:lnTo>
                  <a:cubicBezTo>
                    <a:pt x="8825" y="62088"/>
                    <a:pt x="9615" y="62795"/>
                    <a:pt x="10457" y="62795"/>
                  </a:cubicBezTo>
                  <a:cubicBezTo>
                    <a:pt x="10858" y="62795"/>
                    <a:pt x="11271" y="62634"/>
                    <a:pt x="11595" y="62264"/>
                  </a:cubicBezTo>
                  <a:lnTo>
                    <a:pt x="21185" y="51529"/>
                  </a:lnTo>
                  <a:lnTo>
                    <a:pt x="91893" y="51529"/>
                  </a:lnTo>
                  <a:cubicBezTo>
                    <a:pt x="94470" y="51386"/>
                    <a:pt x="96330" y="49382"/>
                    <a:pt x="96187" y="46806"/>
                  </a:cubicBezTo>
                  <a:lnTo>
                    <a:pt x="96187" y="4724"/>
                  </a:lnTo>
                  <a:cubicBezTo>
                    <a:pt x="96330" y="2291"/>
                    <a:pt x="94470" y="144"/>
                    <a:pt x="918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0"/>
            <p:cNvSpPr/>
            <p:nvPr/>
          </p:nvSpPr>
          <p:spPr>
            <a:xfrm>
              <a:off x="1023426" y="3412746"/>
              <a:ext cx="1242670" cy="840151"/>
            </a:xfrm>
            <a:custGeom>
              <a:avLst/>
              <a:gdLst/>
              <a:ahLst/>
              <a:cxnLst/>
              <a:rect l="l" t="t" r="r" b="b"/>
              <a:pathLst>
                <a:path w="96331" h="65128" fill="none" extrusionOk="0">
                  <a:moveTo>
                    <a:pt x="4438" y="1"/>
                  </a:moveTo>
                  <a:lnTo>
                    <a:pt x="91893" y="1"/>
                  </a:lnTo>
                  <a:cubicBezTo>
                    <a:pt x="94469" y="1"/>
                    <a:pt x="96330" y="2148"/>
                    <a:pt x="96187" y="4724"/>
                  </a:cubicBezTo>
                  <a:lnTo>
                    <a:pt x="96187" y="46806"/>
                  </a:lnTo>
                  <a:cubicBezTo>
                    <a:pt x="96330" y="49383"/>
                    <a:pt x="94469" y="51386"/>
                    <a:pt x="91893" y="51530"/>
                  </a:cubicBezTo>
                  <a:lnTo>
                    <a:pt x="87456" y="51530"/>
                  </a:lnTo>
                  <a:lnTo>
                    <a:pt x="87456" y="65127"/>
                  </a:lnTo>
                  <a:lnTo>
                    <a:pt x="75146" y="51530"/>
                  </a:lnTo>
                  <a:lnTo>
                    <a:pt x="4438" y="51530"/>
                  </a:lnTo>
                  <a:cubicBezTo>
                    <a:pt x="1861" y="51386"/>
                    <a:pt x="0" y="49383"/>
                    <a:pt x="144" y="46806"/>
                  </a:cubicBezTo>
                  <a:lnTo>
                    <a:pt x="144" y="4724"/>
                  </a:lnTo>
                  <a:cubicBezTo>
                    <a:pt x="0" y="2148"/>
                    <a:pt x="1861" y="1"/>
                    <a:pt x="443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30"/>
          <p:cNvGrpSpPr/>
          <p:nvPr/>
        </p:nvGrpSpPr>
        <p:grpSpPr>
          <a:xfrm>
            <a:off x="7414692" y="2352747"/>
            <a:ext cx="1016081" cy="1413062"/>
            <a:chOff x="6775075" y="-938225"/>
            <a:chExt cx="1676425" cy="2331400"/>
          </a:xfrm>
        </p:grpSpPr>
        <p:sp>
          <p:nvSpPr>
            <p:cNvPr id="216" name="Google Shape;216;p30"/>
            <p:cNvSpPr/>
            <p:nvPr/>
          </p:nvSpPr>
          <p:spPr>
            <a:xfrm>
              <a:off x="7362625" y="1183600"/>
              <a:ext cx="645125" cy="209575"/>
            </a:xfrm>
            <a:custGeom>
              <a:avLst/>
              <a:gdLst/>
              <a:ahLst/>
              <a:cxnLst/>
              <a:rect l="l" t="t" r="r" b="b"/>
              <a:pathLst>
                <a:path w="25805" h="8383" extrusionOk="0">
                  <a:moveTo>
                    <a:pt x="3781" y="0"/>
                  </a:moveTo>
                  <a:cubicBezTo>
                    <a:pt x="1645" y="0"/>
                    <a:pt x="1" y="1644"/>
                    <a:pt x="1" y="3780"/>
                  </a:cubicBezTo>
                  <a:lnTo>
                    <a:pt x="1" y="4602"/>
                  </a:lnTo>
                  <a:cubicBezTo>
                    <a:pt x="1" y="6574"/>
                    <a:pt x="1645" y="8382"/>
                    <a:pt x="3781" y="8382"/>
                  </a:cubicBezTo>
                  <a:lnTo>
                    <a:pt x="22024" y="8382"/>
                  </a:lnTo>
                  <a:cubicBezTo>
                    <a:pt x="24161" y="8382"/>
                    <a:pt x="25804" y="6574"/>
                    <a:pt x="25804" y="4602"/>
                  </a:cubicBezTo>
                  <a:lnTo>
                    <a:pt x="25804" y="3780"/>
                  </a:lnTo>
                  <a:cubicBezTo>
                    <a:pt x="25804" y="1644"/>
                    <a:pt x="24161" y="0"/>
                    <a:pt x="22024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>
              <a:off x="6775075" y="-938225"/>
              <a:ext cx="1676425" cy="1941050"/>
            </a:xfrm>
            <a:custGeom>
              <a:avLst/>
              <a:gdLst/>
              <a:ahLst/>
              <a:cxnLst/>
              <a:rect l="l" t="t" r="r" b="b"/>
              <a:pathLst>
                <a:path w="67057" h="77642" extrusionOk="0">
                  <a:moveTo>
                    <a:pt x="36640" y="0"/>
                  </a:moveTo>
                  <a:cubicBezTo>
                    <a:pt x="32405" y="0"/>
                    <a:pt x="28057" y="903"/>
                    <a:pt x="23832" y="2861"/>
                  </a:cubicBezTo>
                  <a:cubicBezTo>
                    <a:pt x="3616" y="12229"/>
                    <a:pt x="1" y="39347"/>
                    <a:pt x="17093" y="53810"/>
                  </a:cubicBezTo>
                  <a:cubicBezTo>
                    <a:pt x="19230" y="55618"/>
                    <a:pt x="20380" y="58412"/>
                    <a:pt x="20380" y="61206"/>
                  </a:cubicBezTo>
                  <a:lnTo>
                    <a:pt x="20380" y="61371"/>
                  </a:lnTo>
                  <a:cubicBezTo>
                    <a:pt x="20380" y="70246"/>
                    <a:pt x="27612" y="77642"/>
                    <a:pt x="36651" y="77642"/>
                  </a:cubicBezTo>
                  <a:cubicBezTo>
                    <a:pt x="45690" y="77642"/>
                    <a:pt x="53086" y="70410"/>
                    <a:pt x="53086" y="61371"/>
                  </a:cubicBezTo>
                  <a:lnTo>
                    <a:pt x="53086" y="61206"/>
                  </a:lnTo>
                  <a:cubicBezTo>
                    <a:pt x="53086" y="58248"/>
                    <a:pt x="54401" y="55454"/>
                    <a:pt x="56538" y="53482"/>
                  </a:cubicBezTo>
                  <a:cubicBezTo>
                    <a:pt x="63276" y="47729"/>
                    <a:pt x="67056" y="39347"/>
                    <a:pt x="67056" y="30472"/>
                  </a:cubicBezTo>
                  <a:cubicBezTo>
                    <a:pt x="67056" y="12923"/>
                    <a:pt x="52661" y="0"/>
                    <a:pt x="3664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>
              <a:off x="7440700" y="-332575"/>
              <a:ext cx="505400" cy="1318975"/>
            </a:xfrm>
            <a:custGeom>
              <a:avLst/>
              <a:gdLst/>
              <a:ahLst/>
              <a:cxnLst/>
              <a:rect l="l" t="t" r="r" b="b"/>
              <a:pathLst>
                <a:path w="20216" h="52759" fill="none" extrusionOk="0">
                  <a:moveTo>
                    <a:pt x="5096" y="52594"/>
                  </a:moveTo>
                  <a:lnTo>
                    <a:pt x="1" y="4110"/>
                  </a:lnTo>
                  <a:cubicBezTo>
                    <a:pt x="1" y="3124"/>
                    <a:pt x="1151" y="2631"/>
                    <a:pt x="1644" y="3452"/>
                  </a:cubicBezTo>
                  <a:lnTo>
                    <a:pt x="1644" y="3452"/>
                  </a:lnTo>
                  <a:cubicBezTo>
                    <a:pt x="2137" y="3945"/>
                    <a:pt x="2795" y="3945"/>
                    <a:pt x="3123" y="3452"/>
                  </a:cubicBezTo>
                  <a:lnTo>
                    <a:pt x="5753" y="494"/>
                  </a:lnTo>
                  <a:cubicBezTo>
                    <a:pt x="6082" y="1"/>
                    <a:pt x="6739" y="1"/>
                    <a:pt x="7232" y="494"/>
                  </a:cubicBezTo>
                  <a:lnTo>
                    <a:pt x="9204" y="2959"/>
                  </a:lnTo>
                  <a:cubicBezTo>
                    <a:pt x="9533" y="3452"/>
                    <a:pt x="10355" y="3452"/>
                    <a:pt x="10684" y="2959"/>
                  </a:cubicBezTo>
                  <a:lnTo>
                    <a:pt x="12327" y="823"/>
                  </a:lnTo>
                  <a:cubicBezTo>
                    <a:pt x="12656" y="330"/>
                    <a:pt x="13477" y="330"/>
                    <a:pt x="13806" y="823"/>
                  </a:cubicBezTo>
                  <a:lnTo>
                    <a:pt x="15285" y="3124"/>
                  </a:lnTo>
                  <a:cubicBezTo>
                    <a:pt x="15614" y="3617"/>
                    <a:pt x="16271" y="3617"/>
                    <a:pt x="16765" y="3288"/>
                  </a:cubicBezTo>
                  <a:lnTo>
                    <a:pt x="18572" y="1480"/>
                  </a:lnTo>
                  <a:cubicBezTo>
                    <a:pt x="19230" y="987"/>
                    <a:pt x="20216" y="1480"/>
                    <a:pt x="20052" y="2302"/>
                  </a:cubicBezTo>
                  <a:lnTo>
                    <a:pt x="14957" y="5275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0"/>
            <p:cNvSpPr/>
            <p:nvPr/>
          </p:nvSpPr>
          <p:spPr>
            <a:xfrm>
              <a:off x="7288675" y="867200"/>
              <a:ext cx="793025" cy="205475"/>
            </a:xfrm>
            <a:custGeom>
              <a:avLst/>
              <a:gdLst/>
              <a:ahLst/>
              <a:cxnLst/>
              <a:rect l="l" t="t" r="r" b="b"/>
              <a:pathLst>
                <a:path w="31721" h="8219" extrusionOk="0">
                  <a:moveTo>
                    <a:pt x="4109" y="1"/>
                  </a:moveTo>
                  <a:cubicBezTo>
                    <a:pt x="1973" y="1"/>
                    <a:pt x="1" y="1973"/>
                    <a:pt x="1" y="4110"/>
                  </a:cubicBezTo>
                  <a:cubicBezTo>
                    <a:pt x="1" y="6411"/>
                    <a:pt x="1973" y="8219"/>
                    <a:pt x="4109" y="8219"/>
                  </a:cubicBezTo>
                  <a:lnTo>
                    <a:pt x="27612" y="8219"/>
                  </a:lnTo>
                  <a:cubicBezTo>
                    <a:pt x="29748" y="8219"/>
                    <a:pt x="31721" y="6411"/>
                    <a:pt x="31721" y="4110"/>
                  </a:cubicBezTo>
                  <a:cubicBezTo>
                    <a:pt x="31721" y="1973"/>
                    <a:pt x="29748" y="1"/>
                    <a:pt x="27612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0"/>
            <p:cNvSpPr/>
            <p:nvPr/>
          </p:nvSpPr>
          <p:spPr>
            <a:xfrm>
              <a:off x="7288675" y="1056225"/>
              <a:ext cx="793025" cy="205450"/>
            </a:xfrm>
            <a:custGeom>
              <a:avLst/>
              <a:gdLst/>
              <a:ahLst/>
              <a:cxnLst/>
              <a:rect l="l" t="t" r="r" b="b"/>
              <a:pathLst>
                <a:path w="31721" h="8218" extrusionOk="0">
                  <a:moveTo>
                    <a:pt x="4109" y="0"/>
                  </a:moveTo>
                  <a:cubicBezTo>
                    <a:pt x="1973" y="0"/>
                    <a:pt x="1" y="1808"/>
                    <a:pt x="1" y="4109"/>
                  </a:cubicBezTo>
                  <a:cubicBezTo>
                    <a:pt x="1" y="6246"/>
                    <a:pt x="1973" y="8218"/>
                    <a:pt x="4109" y="8218"/>
                  </a:cubicBezTo>
                  <a:lnTo>
                    <a:pt x="27612" y="8218"/>
                  </a:lnTo>
                  <a:cubicBezTo>
                    <a:pt x="29748" y="8218"/>
                    <a:pt x="31721" y="6246"/>
                    <a:pt x="31721" y="4109"/>
                  </a:cubicBezTo>
                  <a:cubicBezTo>
                    <a:pt x="31721" y="1808"/>
                    <a:pt x="29748" y="0"/>
                    <a:pt x="2761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0"/>
            <p:cNvSpPr/>
            <p:nvPr/>
          </p:nvSpPr>
          <p:spPr>
            <a:xfrm>
              <a:off x="7370850" y="1056225"/>
              <a:ext cx="628675" cy="25"/>
            </a:xfrm>
            <a:custGeom>
              <a:avLst/>
              <a:gdLst/>
              <a:ahLst/>
              <a:cxnLst/>
              <a:rect l="l" t="t" r="r" b="b"/>
              <a:pathLst>
                <a:path w="25147" h="1" fill="none" extrusionOk="0">
                  <a:moveTo>
                    <a:pt x="1" y="0"/>
                  </a:moveTo>
                  <a:lnTo>
                    <a:pt x="2514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miter lim="16435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30"/>
          <p:cNvSpPr/>
          <p:nvPr/>
        </p:nvSpPr>
        <p:spPr>
          <a:xfrm>
            <a:off x="367625" y="2969325"/>
            <a:ext cx="691200" cy="691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0"/>
          <p:cNvSpPr/>
          <p:nvPr/>
        </p:nvSpPr>
        <p:spPr>
          <a:xfrm>
            <a:off x="5381300" y="189875"/>
            <a:ext cx="576000" cy="57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0"/>
          <p:cNvSpPr/>
          <p:nvPr/>
        </p:nvSpPr>
        <p:spPr>
          <a:xfrm>
            <a:off x="8387150" y="539500"/>
            <a:ext cx="1056300" cy="105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E4AC3-7982-4A3E-BD01-39044402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918" y="-15636"/>
            <a:ext cx="1016082" cy="8811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CB16-E710-4820-BD88-4218396B6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EFC83D3-9F80-4BFC-B5BD-791731070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E5D257-D421-46FB-AD23-EBA61ADF594B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ACFF94-BE7E-4DAC-99BA-BFCBDE0390C3}"/>
              </a:ext>
            </a:extLst>
          </p:cNvPr>
          <p:cNvSpPr/>
          <p:nvPr/>
        </p:nvSpPr>
        <p:spPr>
          <a:xfrm>
            <a:off x="857757" y="315589"/>
            <a:ext cx="4499170" cy="4482988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Perkenalkan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Saya, Yuli Maryani…</a:t>
            </a:r>
          </a:p>
          <a:p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Saat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Saya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bekerja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sebagai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Pustakawan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pada 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Perpustakaan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Nasional RI,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pekerjaan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utama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dan Tim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memberikan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bimbingan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pengguna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 Pendidikan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pemustaka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Baik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secara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online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maupun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onsite…</a:t>
            </a:r>
          </a:p>
          <a:p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dapat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dihubungi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 08128478154</a:t>
            </a:r>
          </a:p>
          <a:p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Saat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tinggal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Ragunan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Jakarta Selatan</a:t>
            </a:r>
          </a:p>
          <a:p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Kebetulan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lahir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di Bengkulu 50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thn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yang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lalu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tepatnya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11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Juli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1971</a:t>
            </a:r>
          </a:p>
          <a:p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saya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sangat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suka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olah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raga ..</a:t>
            </a:r>
          </a:p>
          <a:p>
            <a:endParaRPr lang="en-ID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528204-ECAB-4309-A238-A5324FCF824E}"/>
              </a:ext>
            </a:extLst>
          </p:cNvPr>
          <p:cNvSpPr/>
          <p:nvPr/>
        </p:nvSpPr>
        <p:spPr>
          <a:xfrm>
            <a:off x="5356927" y="850563"/>
            <a:ext cx="3212538" cy="3848774"/>
          </a:xfrm>
          <a:prstGeom prst="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A12377-937F-4112-B430-E5BCBFFDD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243" y="873941"/>
            <a:ext cx="3182222" cy="37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44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Terus Apa Bedanya dengan iPusnas dan IOS ?</a:t>
            </a:r>
            <a:endParaRPr dirty="0"/>
          </a:p>
        </p:txBody>
      </p:sp>
      <p:graphicFrame>
        <p:nvGraphicFramePr>
          <p:cNvPr id="230" name="Google Shape;230;p31"/>
          <p:cNvGraphicFramePr/>
          <p:nvPr/>
        </p:nvGraphicFramePr>
        <p:xfrm>
          <a:off x="630700" y="1502400"/>
          <a:ext cx="7882550" cy="2865000"/>
        </p:xfrm>
        <a:graphic>
          <a:graphicData uri="http://schemas.openxmlformats.org/drawingml/2006/table">
            <a:tbl>
              <a:tblPr>
                <a:noFill/>
                <a:tableStyleId>{62D6ACF3-FE56-4914-AC32-2D42EE317572}</a:tableStyleId>
              </a:tblPr>
              <a:tblGrid>
                <a:gridCol w="1444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5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5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5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e-Resources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</a:rPr>
                        <a:t>iPusnas</a:t>
                      </a:r>
                      <a:endParaRPr b="1"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accent6"/>
                          </a:solidFill>
                        </a:rPr>
                        <a:t>IOS</a:t>
                      </a:r>
                      <a:endParaRPr b="1">
                        <a:solidFill>
                          <a:schemeClr val="accent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Jenis Koleksi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e-Jurnal, e-Book (Kebanyakan Bahasa Inggris), Video, Audio, dll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e-Book (Bahasa Indonesia)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</a:rPr>
                        <a:t>Katalog koleksi, Jurnal, e-Book, dll</a:t>
                      </a:r>
                      <a:endParaRPr>
                        <a:solidFill>
                          <a:schemeClr val="accent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Platform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Website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Native App (PC) dan Mobile App (IOS &amp; Android)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accent6"/>
                          </a:solidFill>
                        </a:rPr>
                        <a:t>Website, Mobile App</a:t>
                      </a:r>
                      <a:endParaRPr>
                        <a:solidFill>
                          <a:schemeClr val="accent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Bentuk koleksi</a:t>
                      </a:r>
                      <a:endParaRPr b="1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PDF, HTML, EPUB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FFFF"/>
                          </a:solidFill>
                        </a:rPr>
                        <a:t>EPUB (Hanya baca di aplikasi)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accent6"/>
                          </a:solidFill>
                        </a:rPr>
                        <a:t>Katalog koleksi</a:t>
                      </a:r>
                      <a:endParaRPr dirty="0">
                        <a:solidFill>
                          <a:schemeClr val="accent6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337A8BD-BAAA-43C7-9328-CE1B367D2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880" y="13209"/>
            <a:ext cx="1018120" cy="87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Tampilan Portal e-Resources</a:t>
            </a:r>
            <a:endParaRPr/>
          </a:p>
        </p:txBody>
      </p:sp>
      <p:pic>
        <p:nvPicPr>
          <p:cNvPr id="236" name="Google Shape;236;p32"/>
          <p:cNvPicPr preferRelativeResize="0"/>
          <p:nvPr/>
        </p:nvPicPr>
        <p:blipFill rotWithShape="1">
          <a:blip r:embed="rId3">
            <a:alphaModFix/>
          </a:blip>
          <a:srcRect b="18771"/>
          <a:stretch/>
        </p:blipFill>
        <p:spPr>
          <a:xfrm>
            <a:off x="1521238" y="1112200"/>
            <a:ext cx="6101477" cy="354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1930B-DF68-42D1-AE9A-FA7FF9E02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048" y="81383"/>
            <a:ext cx="889386" cy="74446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title" idx="2"/>
          </p:nvPr>
        </p:nvSpPr>
        <p:spPr>
          <a:xfrm>
            <a:off x="3783875" y="2370975"/>
            <a:ext cx="4287000" cy="111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Koleksi</a:t>
            </a:r>
            <a:endParaRPr/>
          </a:p>
        </p:txBody>
      </p:sp>
      <p:sp>
        <p:nvSpPr>
          <p:cNvPr id="242" name="Google Shape;242;p33"/>
          <p:cNvSpPr/>
          <p:nvPr/>
        </p:nvSpPr>
        <p:spPr>
          <a:xfrm>
            <a:off x="0" y="0"/>
            <a:ext cx="1824000" cy="3041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" name="Google Shape;243;p33"/>
          <p:cNvGrpSpPr/>
          <p:nvPr/>
        </p:nvGrpSpPr>
        <p:grpSpPr>
          <a:xfrm>
            <a:off x="429521" y="2472936"/>
            <a:ext cx="2876836" cy="1278245"/>
            <a:chOff x="-469256" y="-169262"/>
            <a:chExt cx="5076470" cy="2255594"/>
          </a:xfrm>
        </p:grpSpPr>
        <p:grpSp>
          <p:nvGrpSpPr>
            <p:cNvPr id="244" name="Google Shape;244;p33"/>
            <p:cNvGrpSpPr/>
            <p:nvPr/>
          </p:nvGrpSpPr>
          <p:grpSpPr>
            <a:xfrm>
              <a:off x="-469256" y="-169262"/>
              <a:ext cx="5076470" cy="2255594"/>
              <a:chOff x="203450" y="498031"/>
              <a:chExt cx="7206800" cy="3202150"/>
            </a:xfrm>
          </p:grpSpPr>
          <p:sp>
            <p:nvSpPr>
              <p:cNvPr id="245" name="Google Shape;245;p33"/>
              <p:cNvSpPr/>
              <p:nvPr/>
            </p:nvSpPr>
            <p:spPr>
              <a:xfrm>
                <a:off x="1054275" y="1922581"/>
                <a:ext cx="6107025" cy="1622875"/>
              </a:xfrm>
              <a:custGeom>
                <a:avLst/>
                <a:gdLst/>
                <a:ahLst/>
                <a:cxnLst/>
                <a:rect l="l" t="t" r="r" b="b"/>
                <a:pathLst>
                  <a:path w="244281" h="64915" extrusionOk="0">
                    <a:moveTo>
                      <a:pt x="212517" y="1513"/>
                    </a:moveTo>
                    <a:cubicBezTo>
                      <a:pt x="229659" y="1513"/>
                      <a:pt x="243524" y="15378"/>
                      <a:pt x="243524" y="32521"/>
                    </a:cubicBezTo>
                    <a:cubicBezTo>
                      <a:pt x="243524" y="49537"/>
                      <a:pt x="229659" y="63402"/>
                      <a:pt x="212517" y="63402"/>
                    </a:cubicBezTo>
                    <a:lnTo>
                      <a:pt x="2647" y="63402"/>
                    </a:lnTo>
                    <a:cubicBezTo>
                      <a:pt x="13235" y="36806"/>
                      <a:pt x="13361" y="15882"/>
                      <a:pt x="3152" y="1513"/>
                    </a:cubicBezTo>
                    <a:close/>
                    <a:moveTo>
                      <a:pt x="0" y="0"/>
                    </a:moveTo>
                    <a:lnTo>
                      <a:pt x="1009" y="1135"/>
                    </a:lnTo>
                    <a:cubicBezTo>
                      <a:pt x="11849" y="15378"/>
                      <a:pt x="11849" y="36428"/>
                      <a:pt x="883" y="63906"/>
                    </a:cubicBezTo>
                    <a:lnTo>
                      <a:pt x="505" y="64915"/>
                    </a:lnTo>
                    <a:lnTo>
                      <a:pt x="212517" y="64915"/>
                    </a:lnTo>
                    <a:cubicBezTo>
                      <a:pt x="230163" y="64537"/>
                      <a:pt x="244281" y="50167"/>
                      <a:pt x="244281" y="32521"/>
                    </a:cubicBezTo>
                    <a:cubicBezTo>
                      <a:pt x="244281" y="14748"/>
                      <a:pt x="230163" y="378"/>
                      <a:pt x="2125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3"/>
              <p:cNvSpPr/>
              <p:nvPr/>
            </p:nvSpPr>
            <p:spPr>
              <a:xfrm>
                <a:off x="1637250" y="2763931"/>
                <a:ext cx="39579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158316" h="1010" extrusionOk="0">
                    <a:moveTo>
                      <a:pt x="79158" y="1"/>
                    </a:moveTo>
                    <a:lnTo>
                      <a:pt x="39579" y="127"/>
                    </a:lnTo>
                    <a:lnTo>
                      <a:pt x="19790" y="253"/>
                    </a:lnTo>
                    <a:lnTo>
                      <a:pt x="0" y="505"/>
                    </a:lnTo>
                    <a:lnTo>
                      <a:pt x="19790" y="757"/>
                    </a:lnTo>
                    <a:lnTo>
                      <a:pt x="39579" y="883"/>
                    </a:lnTo>
                    <a:lnTo>
                      <a:pt x="79158" y="1009"/>
                    </a:lnTo>
                    <a:lnTo>
                      <a:pt x="118737" y="883"/>
                    </a:lnTo>
                    <a:lnTo>
                      <a:pt x="138527" y="757"/>
                    </a:lnTo>
                    <a:lnTo>
                      <a:pt x="158316" y="505"/>
                    </a:lnTo>
                    <a:lnTo>
                      <a:pt x="138527" y="253"/>
                    </a:lnTo>
                    <a:lnTo>
                      <a:pt x="118737" y="127"/>
                    </a:lnTo>
                    <a:lnTo>
                      <a:pt x="79158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3"/>
              <p:cNvSpPr/>
              <p:nvPr/>
            </p:nvSpPr>
            <p:spPr>
              <a:xfrm>
                <a:off x="3584675" y="2559106"/>
                <a:ext cx="27478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109915" h="1136" extrusionOk="0">
                    <a:moveTo>
                      <a:pt x="54957" y="1"/>
                    </a:moveTo>
                    <a:lnTo>
                      <a:pt x="27479" y="253"/>
                    </a:lnTo>
                    <a:lnTo>
                      <a:pt x="13740" y="379"/>
                    </a:lnTo>
                    <a:lnTo>
                      <a:pt x="1" y="631"/>
                    </a:lnTo>
                    <a:lnTo>
                      <a:pt x="13740" y="883"/>
                    </a:lnTo>
                    <a:lnTo>
                      <a:pt x="27479" y="1009"/>
                    </a:lnTo>
                    <a:lnTo>
                      <a:pt x="54957" y="1135"/>
                    </a:lnTo>
                    <a:lnTo>
                      <a:pt x="82436" y="1009"/>
                    </a:lnTo>
                    <a:lnTo>
                      <a:pt x="96175" y="883"/>
                    </a:lnTo>
                    <a:lnTo>
                      <a:pt x="109914" y="631"/>
                    </a:lnTo>
                    <a:lnTo>
                      <a:pt x="96175" y="379"/>
                    </a:lnTo>
                    <a:lnTo>
                      <a:pt x="82436" y="127"/>
                    </a:lnTo>
                    <a:lnTo>
                      <a:pt x="5495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3"/>
              <p:cNvSpPr/>
              <p:nvPr/>
            </p:nvSpPr>
            <p:spPr>
              <a:xfrm>
                <a:off x="3452325" y="2984531"/>
                <a:ext cx="3116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24662" h="1135" extrusionOk="0">
                    <a:moveTo>
                      <a:pt x="62394" y="0"/>
                    </a:moveTo>
                    <a:lnTo>
                      <a:pt x="31260" y="126"/>
                    </a:lnTo>
                    <a:lnTo>
                      <a:pt x="15631" y="252"/>
                    </a:lnTo>
                    <a:lnTo>
                      <a:pt x="1" y="630"/>
                    </a:lnTo>
                    <a:lnTo>
                      <a:pt x="15631" y="883"/>
                    </a:lnTo>
                    <a:lnTo>
                      <a:pt x="31260" y="1009"/>
                    </a:lnTo>
                    <a:lnTo>
                      <a:pt x="62394" y="1135"/>
                    </a:lnTo>
                    <a:lnTo>
                      <a:pt x="93528" y="1009"/>
                    </a:lnTo>
                    <a:lnTo>
                      <a:pt x="109158" y="883"/>
                    </a:lnTo>
                    <a:lnTo>
                      <a:pt x="124662" y="630"/>
                    </a:lnTo>
                    <a:lnTo>
                      <a:pt x="109158" y="252"/>
                    </a:lnTo>
                    <a:lnTo>
                      <a:pt x="93528" y="126"/>
                    </a:lnTo>
                    <a:lnTo>
                      <a:pt x="6239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3"/>
              <p:cNvSpPr/>
              <p:nvPr/>
            </p:nvSpPr>
            <p:spPr>
              <a:xfrm>
                <a:off x="1826325" y="2448831"/>
                <a:ext cx="279512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1805" h="1135" extrusionOk="0">
                    <a:moveTo>
                      <a:pt x="55839" y="0"/>
                    </a:moveTo>
                    <a:lnTo>
                      <a:pt x="27857" y="126"/>
                    </a:lnTo>
                    <a:lnTo>
                      <a:pt x="13991" y="252"/>
                    </a:lnTo>
                    <a:lnTo>
                      <a:pt x="0" y="630"/>
                    </a:lnTo>
                    <a:lnTo>
                      <a:pt x="13991" y="883"/>
                    </a:lnTo>
                    <a:lnTo>
                      <a:pt x="27857" y="1009"/>
                    </a:lnTo>
                    <a:lnTo>
                      <a:pt x="55839" y="1135"/>
                    </a:lnTo>
                    <a:lnTo>
                      <a:pt x="83822" y="1009"/>
                    </a:lnTo>
                    <a:lnTo>
                      <a:pt x="97813" y="883"/>
                    </a:lnTo>
                    <a:lnTo>
                      <a:pt x="111804" y="630"/>
                    </a:lnTo>
                    <a:lnTo>
                      <a:pt x="97813" y="252"/>
                    </a:lnTo>
                    <a:lnTo>
                      <a:pt x="83822" y="126"/>
                    </a:lnTo>
                    <a:lnTo>
                      <a:pt x="55839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3"/>
              <p:cNvSpPr/>
              <p:nvPr/>
            </p:nvSpPr>
            <p:spPr>
              <a:xfrm>
                <a:off x="742200" y="1786881"/>
                <a:ext cx="6642850" cy="1894275"/>
              </a:xfrm>
              <a:custGeom>
                <a:avLst/>
                <a:gdLst/>
                <a:ahLst/>
                <a:cxnLst/>
                <a:rect l="l" t="t" r="r" b="b"/>
                <a:pathLst>
                  <a:path w="265714" h="75771" extrusionOk="0">
                    <a:moveTo>
                      <a:pt x="8210" y="0"/>
                    </a:moveTo>
                    <a:cubicBezTo>
                      <a:pt x="40" y="0"/>
                      <a:pt x="1" y="12249"/>
                      <a:pt x="8093" y="12249"/>
                    </a:cubicBezTo>
                    <a:cubicBezTo>
                      <a:pt x="8251" y="12249"/>
                      <a:pt x="8412" y="12244"/>
                      <a:pt x="8576" y="12235"/>
                    </a:cubicBezTo>
                    <a:lnTo>
                      <a:pt x="225000" y="12235"/>
                    </a:lnTo>
                    <a:cubicBezTo>
                      <a:pt x="239243" y="12235"/>
                      <a:pt x="250587" y="23705"/>
                      <a:pt x="250587" y="37949"/>
                    </a:cubicBezTo>
                    <a:cubicBezTo>
                      <a:pt x="250587" y="52066"/>
                      <a:pt x="239243" y="63536"/>
                      <a:pt x="225000" y="63536"/>
                    </a:cubicBezTo>
                    <a:lnTo>
                      <a:pt x="8576" y="63536"/>
                    </a:lnTo>
                    <a:cubicBezTo>
                      <a:pt x="8412" y="63527"/>
                      <a:pt x="8251" y="63522"/>
                      <a:pt x="8093" y="63522"/>
                    </a:cubicBezTo>
                    <a:cubicBezTo>
                      <a:pt x="1" y="63522"/>
                      <a:pt x="40" y="75771"/>
                      <a:pt x="8210" y="75771"/>
                    </a:cubicBezTo>
                    <a:cubicBezTo>
                      <a:pt x="8330" y="75771"/>
                      <a:pt x="8452" y="75768"/>
                      <a:pt x="8576" y="75763"/>
                    </a:cubicBezTo>
                    <a:lnTo>
                      <a:pt x="225000" y="75763"/>
                    </a:lnTo>
                    <a:cubicBezTo>
                      <a:pt x="242898" y="75763"/>
                      <a:pt x="258402" y="63158"/>
                      <a:pt x="262058" y="45637"/>
                    </a:cubicBezTo>
                    <a:cubicBezTo>
                      <a:pt x="265713" y="28117"/>
                      <a:pt x="256512" y="10470"/>
                      <a:pt x="240125" y="3286"/>
                    </a:cubicBezTo>
                    <a:lnTo>
                      <a:pt x="240125" y="3159"/>
                    </a:lnTo>
                    <a:cubicBezTo>
                      <a:pt x="235336" y="1143"/>
                      <a:pt x="230294" y="8"/>
                      <a:pt x="225000" y="8"/>
                    </a:cubicBezTo>
                    <a:lnTo>
                      <a:pt x="8576" y="8"/>
                    </a:lnTo>
                    <a:cubicBezTo>
                      <a:pt x="8452" y="3"/>
                      <a:pt x="8330" y="0"/>
                      <a:pt x="82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3"/>
              <p:cNvSpPr/>
              <p:nvPr/>
            </p:nvSpPr>
            <p:spPr>
              <a:xfrm>
                <a:off x="717950" y="1768181"/>
                <a:ext cx="6692300" cy="1932000"/>
              </a:xfrm>
              <a:custGeom>
                <a:avLst/>
                <a:gdLst/>
                <a:ahLst/>
                <a:cxnLst/>
                <a:rect l="l" t="t" r="r" b="b"/>
                <a:pathLst>
                  <a:path w="267692" h="77280" extrusionOk="0">
                    <a:moveTo>
                      <a:pt x="225970" y="1513"/>
                    </a:moveTo>
                    <a:cubicBezTo>
                      <a:pt x="231012" y="1513"/>
                      <a:pt x="236053" y="2521"/>
                      <a:pt x="240843" y="4664"/>
                    </a:cubicBezTo>
                    <a:cubicBezTo>
                      <a:pt x="256851" y="11596"/>
                      <a:pt x="265801" y="28991"/>
                      <a:pt x="262271" y="46133"/>
                    </a:cubicBezTo>
                    <a:cubicBezTo>
                      <a:pt x="258742" y="63402"/>
                      <a:pt x="243616" y="75754"/>
                      <a:pt x="225970" y="75754"/>
                    </a:cubicBezTo>
                    <a:lnTo>
                      <a:pt x="9546" y="75754"/>
                    </a:lnTo>
                    <a:cubicBezTo>
                      <a:pt x="2361" y="75754"/>
                      <a:pt x="2361" y="65040"/>
                      <a:pt x="9546" y="65040"/>
                    </a:cubicBezTo>
                    <a:lnTo>
                      <a:pt x="225970" y="64914"/>
                    </a:lnTo>
                    <a:cubicBezTo>
                      <a:pt x="240591" y="64914"/>
                      <a:pt x="252314" y="53192"/>
                      <a:pt x="252314" y="38570"/>
                    </a:cubicBezTo>
                    <a:cubicBezTo>
                      <a:pt x="252314" y="24075"/>
                      <a:pt x="240591" y="12227"/>
                      <a:pt x="225970" y="12227"/>
                    </a:cubicBezTo>
                    <a:lnTo>
                      <a:pt x="9546" y="12227"/>
                    </a:lnTo>
                    <a:cubicBezTo>
                      <a:pt x="2361" y="12227"/>
                      <a:pt x="2361" y="1513"/>
                      <a:pt x="9546" y="1513"/>
                    </a:cubicBezTo>
                    <a:close/>
                    <a:moveTo>
                      <a:pt x="9546" y="0"/>
                    </a:moveTo>
                    <a:cubicBezTo>
                      <a:pt x="7025" y="0"/>
                      <a:pt x="4630" y="1387"/>
                      <a:pt x="3496" y="3529"/>
                    </a:cubicBezTo>
                    <a:cubicBezTo>
                      <a:pt x="2865" y="4664"/>
                      <a:pt x="2613" y="5798"/>
                      <a:pt x="2613" y="6933"/>
                    </a:cubicBezTo>
                    <a:cubicBezTo>
                      <a:pt x="2613" y="10714"/>
                      <a:pt x="5638" y="13739"/>
                      <a:pt x="9546" y="13739"/>
                    </a:cubicBezTo>
                    <a:lnTo>
                      <a:pt x="225970" y="13739"/>
                    </a:lnTo>
                    <a:cubicBezTo>
                      <a:pt x="239457" y="14117"/>
                      <a:pt x="250297" y="25209"/>
                      <a:pt x="250297" y="38697"/>
                    </a:cubicBezTo>
                    <a:cubicBezTo>
                      <a:pt x="250297" y="52184"/>
                      <a:pt x="239457" y="63150"/>
                      <a:pt x="225970" y="63528"/>
                    </a:cubicBezTo>
                    <a:lnTo>
                      <a:pt x="9546" y="63528"/>
                    </a:lnTo>
                    <a:cubicBezTo>
                      <a:pt x="9383" y="63519"/>
                      <a:pt x="9222" y="63515"/>
                      <a:pt x="9065" y="63515"/>
                    </a:cubicBezTo>
                    <a:cubicBezTo>
                      <a:pt x="1" y="63515"/>
                      <a:pt x="1" y="77280"/>
                      <a:pt x="9065" y="77280"/>
                    </a:cubicBezTo>
                    <a:cubicBezTo>
                      <a:pt x="9222" y="77280"/>
                      <a:pt x="9383" y="77275"/>
                      <a:pt x="9546" y="77267"/>
                    </a:cubicBezTo>
                    <a:lnTo>
                      <a:pt x="225970" y="77267"/>
                    </a:lnTo>
                    <a:cubicBezTo>
                      <a:pt x="244373" y="77267"/>
                      <a:pt x="260255" y="64410"/>
                      <a:pt x="263910" y="46511"/>
                    </a:cubicBezTo>
                    <a:cubicBezTo>
                      <a:pt x="267691" y="28613"/>
                      <a:pt x="258238" y="10462"/>
                      <a:pt x="241474" y="3151"/>
                    </a:cubicBezTo>
                    <a:cubicBezTo>
                      <a:pt x="236558" y="1134"/>
                      <a:pt x="231264" y="0"/>
                      <a:pt x="225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3"/>
              <p:cNvSpPr/>
              <p:nvPr/>
            </p:nvSpPr>
            <p:spPr>
              <a:xfrm>
                <a:off x="203450" y="498031"/>
                <a:ext cx="5823425" cy="1323950"/>
              </a:xfrm>
              <a:custGeom>
                <a:avLst/>
                <a:gdLst/>
                <a:ahLst/>
                <a:cxnLst/>
                <a:rect l="l" t="t" r="r" b="b"/>
                <a:pathLst>
                  <a:path w="232937" h="52958" extrusionOk="0">
                    <a:moveTo>
                      <a:pt x="205836" y="1522"/>
                    </a:moveTo>
                    <a:cubicBezTo>
                      <a:pt x="219449" y="1900"/>
                      <a:pt x="230163" y="12866"/>
                      <a:pt x="230163" y="26479"/>
                    </a:cubicBezTo>
                    <a:cubicBezTo>
                      <a:pt x="230163" y="39966"/>
                      <a:pt x="219449" y="51058"/>
                      <a:pt x="205836" y="51436"/>
                    </a:cubicBezTo>
                    <a:lnTo>
                      <a:pt x="5421" y="51436"/>
                    </a:lnTo>
                    <a:cubicBezTo>
                      <a:pt x="2017" y="51436"/>
                      <a:pt x="2017" y="46394"/>
                      <a:pt x="5421" y="46394"/>
                    </a:cubicBezTo>
                    <a:lnTo>
                      <a:pt x="205836" y="46394"/>
                    </a:lnTo>
                    <a:cubicBezTo>
                      <a:pt x="206062" y="46402"/>
                      <a:pt x="206288" y="46406"/>
                      <a:pt x="206512" y="46406"/>
                    </a:cubicBezTo>
                    <a:cubicBezTo>
                      <a:pt x="217427" y="46406"/>
                      <a:pt x="226382" y="37471"/>
                      <a:pt x="226382" y="26479"/>
                    </a:cubicBezTo>
                    <a:cubicBezTo>
                      <a:pt x="226382" y="15487"/>
                      <a:pt x="217427" y="6552"/>
                      <a:pt x="206512" y="6552"/>
                    </a:cubicBezTo>
                    <a:cubicBezTo>
                      <a:pt x="206288" y="6552"/>
                      <a:pt x="206062" y="6556"/>
                      <a:pt x="205836" y="6563"/>
                    </a:cubicBezTo>
                    <a:lnTo>
                      <a:pt x="5421" y="6563"/>
                    </a:lnTo>
                    <a:cubicBezTo>
                      <a:pt x="2017" y="6563"/>
                      <a:pt x="2017" y="1522"/>
                      <a:pt x="5421" y="1522"/>
                    </a:cubicBezTo>
                    <a:close/>
                    <a:moveTo>
                      <a:pt x="206521" y="0"/>
                    </a:moveTo>
                    <a:cubicBezTo>
                      <a:pt x="206294" y="0"/>
                      <a:pt x="206065" y="3"/>
                      <a:pt x="205836" y="9"/>
                    </a:cubicBezTo>
                    <a:lnTo>
                      <a:pt x="5421" y="9"/>
                    </a:lnTo>
                    <a:cubicBezTo>
                      <a:pt x="0" y="9"/>
                      <a:pt x="0" y="7950"/>
                      <a:pt x="5421" y="8076"/>
                    </a:cubicBezTo>
                    <a:lnTo>
                      <a:pt x="205836" y="8076"/>
                    </a:lnTo>
                    <a:cubicBezTo>
                      <a:pt x="215794" y="8328"/>
                      <a:pt x="223735" y="16521"/>
                      <a:pt x="223735" y="26479"/>
                    </a:cubicBezTo>
                    <a:cubicBezTo>
                      <a:pt x="223735" y="36437"/>
                      <a:pt x="215794" y="44630"/>
                      <a:pt x="205836" y="44882"/>
                    </a:cubicBezTo>
                    <a:lnTo>
                      <a:pt x="5421" y="44882"/>
                    </a:lnTo>
                    <a:cubicBezTo>
                      <a:pt x="0" y="44882"/>
                      <a:pt x="0" y="52949"/>
                      <a:pt x="5421" y="52949"/>
                    </a:cubicBezTo>
                    <a:lnTo>
                      <a:pt x="205836" y="52949"/>
                    </a:lnTo>
                    <a:cubicBezTo>
                      <a:pt x="206065" y="52955"/>
                      <a:pt x="206294" y="52958"/>
                      <a:pt x="206521" y="52958"/>
                    </a:cubicBezTo>
                    <a:cubicBezTo>
                      <a:pt x="221084" y="52958"/>
                      <a:pt x="232937" y="41123"/>
                      <a:pt x="232937" y="26479"/>
                    </a:cubicBezTo>
                    <a:cubicBezTo>
                      <a:pt x="232937" y="11834"/>
                      <a:pt x="221084" y="0"/>
                      <a:pt x="206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3"/>
              <p:cNvSpPr/>
              <p:nvPr/>
            </p:nvSpPr>
            <p:spPr>
              <a:xfrm>
                <a:off x="1019600" y="1018181"/>
                <a:ext cx="400835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160334" h="632" extrusionOk="0">
                    <a:moveTo>
                      <a:pt x="80167" y="1"/>
                    </a:moveTo>
                    <a:lnTo>
                      <a:pt x="40084" y="127"/>
                    </a:lnTo>
                    <a:lnTo>
                      <a:pt x="20042" y="127"/>
                    </a:lnTo>
                    <a:lnTo>
                      <a:pt x="1" y="379"/>
                    </a:lnTo>
                    <a:lnTo>
                      <a:pt x="20042" y="505"/>
                    </a:lnTo>
                    <a:lnTo>
                      <a:pt x="40084" y="505"/>
                    </a:lnTo>
                    <a:lnTo>
                      <a:pt x="80167" y="631"/>
                    </a:lnTo>
                    <a:lnTo>
                      <a:pt x="120250" y="505"/>
                    </a:lnTo>
                    <a:lnTo>
                      <a:pt x="140292" y="505"/>
                    </a:lnTo>
                    <a:lnTo>
                      <a:pt x="160333" y="379"/>
                    </a:lnTo>
                    <a:lnTo>
                      <a:pt x="140292" y="127"/>
                    </a:lnTo>
                    <a:lnTo>
                      <a:pt x="120250" y="127"/>
                    </a:lnTo>
                    <a:lnTo>
                      <a:pt x="8016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3"/>
              <p:cNvSpPr/>
              <p:nvPr/>
            </p:nvSpPr>
            <p:spPr>
              <a:xfrm>
                <a:off x="868307" y="1128481"/>
                <a:ext cx="2977900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119116" h="631" extrusionOk="0">
                    <a:moveTo>
                      <a:pt x="29748" y="0"/>
                    </a:moveTo>
                    <a:lnTo>
                      <a:pt x="14874" y="126"/>
                    </a:lnTo>
                    <a:lnTo>
                      <a:pt x="1" y="253"/>
                    </a:lnTo>
                    <a:lnTo>
                      <a:pt x="14874" y="379"/>
                    </a:lnTo>
                    <a:lnTo>
                      <a:pt x="29748" y="505"/>
                    </a:lnTo>
                    <a:lnTo>
                      <a:pt x="59495" y="631"/>
                    </a:lnTo>
                    <a:lnTo>
                      <a:pt x="89368" y="505"/>
                    </a:lnTo>
                    <a:lnTo>
                      <a:pt x="104242" y="379"/>
                    </a:lnTo>
                    <a:lnTo>
                      <a:pt x="119116" y="253"/>
                    </a:lnTo>
                    <a:lnTo>
                      <a:pt x="104242" y="126"/>
                    </a:lnTo>
                    <a:lnTo>
                      <a:pt x="8936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3"/>
              <p:cNvSpPr/>
              <p:nvPr/>
            </p:nvSpPr>
            <p:spPr>
              <a:xfrm>
                <a:off x="1763300" y="1336456"/>
                <a:ext cx="1941150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77646" h="505" extrusionOk="0">
                    <a:moveTo>
                      <a:pt x="19411" y="1"/>
                    </a:moveTo>
                    <a:cubicBezTo>
                      <a:pt x="12983" y="1"/>
                      <a:pt x="6555" y="1"/>
                      <a:pt x="0" y="253"/>
                    </a:cubicBezTo>
                    <a:cubicBezTo>
                      <a:pt x="6555" y="379"/>
                      <a:pt x="12983" y="379"/>
                      <a:pt x="19411" y="505"/>
                    </a:cubicBezTo>
                    <a:lnTo>
                      <a:pt x="58234" y="505"/>
                    </a:lnTo>
                    <a:cubicBezTo>
                      <a:pt x="64663" y="379"/>
                      <a:pt x="71217" y="253"/>
                      <a:pt x="77645" y="253"/>
                    </a:cubicBezTo>
                    <a:cubicBezTo>
                      <a:pt x="71217" y="1"/>
                      <a:pt x="64663" y="1"/>
                      <a:pt x="582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3"/>
              <p:cNvSpPr/>
              <p:nvPr/>
            </p:nvSpPr>
            <p:spPr>
              <a:xfrm>
                <a:off x="672975" y="1462506"/>
                <a:ext cx="2149150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85966" h="631" extrusionOk="0">
                    <a:moveTo>
                      <a:pt x="42983" y="0"/>
                    </a:moveTo>
                    <a:lnTo>
                      <a:pt x="21555" y="126"/>
                    </a:lnTo>
                    <a:lnTo>
                      <a:pt x="10841" y="253"/>
                    </a:lnTo>
                    <a:lnTo>
                      <a:pt x="1" y="379"/>
                    </a:lnTo>
                    <a:lnTo>
                      <a:pt x="10841" y="505"/>
                    </a:lnTo>
                    <a:lnTo>
                      <a:pt x="21555" y="631"/>
                    </a:lnTo>
                    <a:lnTo>
                      <a:pt x="64411" y="631"/>
                    </a:lnTo>
                    <a:lnTo>
                      <a:pt x="75251" y="505"/>
                    </a:lnTo>
                    <a:lnTo>
                      <a:pt x="85965" y="379"/>
                    </a:lnTo>
                    <a:lnTo>
                      <a:pt x="75251" y="253"/>
                    </a:lnTo>
                    <a:lnTo>
                      <a:pt x="64411" y="126"/>
                    </a:lnTo>
                    <a:lnTo>
                      <a:pt x="4298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3"/>
              <p:cNvSpPr/>
              <p:nvPr/>
            </p:nvSpPr>
            <p:spPr>
              <a:xfrm>
                <a:off x="3861975" y="1235631"/>
                <a:ext cx="1726875" cy="15775"/>
              </a:xfrm>
              <a:custGeom>
                <a:avLst/>
                <a:gdLst/>
                <a:ahLst/>
                <a:cxnLst/>
                <a:rect l="l" t="t" r="r" b="b"/>
                <a:pathLst>
                  <a:path w="69075" h="631" extrusionOk="0">
                    <a:moveTo>
                      <a:pt x="34538" y="0"/>
                    </a:moveTo>
                    <a:lnTo>
                      <a:pt x="17269" y="126"/>
                    </a:lnTo>
                    <a:cubicBezTo>
                      <a:pt x="11471" y="126"/>
                      <a:pt x="5799" y="252"/>
                      <a:pt x="1" y="378"/>
                    </a:cubicBezTo>
                    <a:cubicBezTo>
                      <a:pt x="5799" y="378"/>
                      <a:pt x="11471" y="504"/>
                      <a:pt x="17269" y="630"/>
                    </a:cubicBezTo>
                    <a:lnTo>
                      <a:pt x="51806" y="630"/>
                    </a:lnTo>
                    <a:cubicBezTo>
                      <a:pt x="57605" y="504"/>
                      <a:pt x="63277" y="504"/>
                      <a:pt x="69075" y="378"/>
                    </a:cubicBezTo>
                    <a:cubicBezTo>
                      <a:pt x="63277" y="126"/>
                      <a:pt x="57605" y="126"/>
                      <a:pt x="51806" y="126"/>
                    </a:cubicBezTo>
                    <a:lnTo>
                      <a:pt x="34538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" name="Google Shape;258;p33"/>
            <p:cNvSpPr/>
            <p:nvPr/>
          </p:nvSpPr>
          <p:spPr>
            <a:xfrm>
              <a:off x="-219725" y="-51373"/>
              <a:ext cx="3728949" cy="696700"/>
            </a:xfrm>
            <a:custGeom>
              <a:avLst/>
              <a:gdLst/>
              <a:ahLst/>
              <a:cxnLst/>
              <a:rect l="l" t="t" r="r" b="b"/>
              <a:pathLst>
                <a:path w="244281" h="64915" extrusionOk="0">
                  <a:moveTo>
                    <a:pt x="212517" y="1513"/>
                  </a:moveTo>
                  <a:cubicBezTo>
                    <a:pt x="229659" y="1513"/>
                    <a:pt x="243524" y="15378"/>
                    <a:pt x="243524" y="32521"/>
                  </a:cubicBezTo>
                  <a:cubicBezTo>
                    <a:pt x="243524" y="49537"/>
                    <a:pt x="229659" y="63402"/>
                    <a:pt x="212517" y="63402"/>
                  </a:cubicBezTo>
                  <a:lnTo>
                    <a:pt x="2647" y="63402"/>
                  </a:lnTo>
                  <a:cubicBezTo>
                    <a:pt x="13235" y="36806"/>
                    <a:pt x="13361" y="15882"/>
                    <a:pt x="3152" y="1513"/>
                  </a:cubicBezTo>
                  <a:close/>
                  <a:moveTo>
                    <a:pt x="0" y="0"/>
                  </a:moveTo>
                  <a:lnTo>
                    <a:pt x="1009" y="1135"/>
                  </a:lnTo>
                  <a:cubicBezTo>
                    <a:pt x="11849" y="15378"/>
                    <a:pt x="11849" y="36428"/>
                    <a:pt x="883" y="63906"/>
                  </a:cubicBezTo>
                  <a:lnTo>
                    <a:pt x="505" y="64915"/>
                  </a:lnTo>
                  <a:lnTo>
                    <a:pt x="212517" y="64915"/>
                  </a:lnTo>
                  <a:cubicBezTo>
                    <a:pt x="230163" y="64537"/>
                    <a:pt x="244281" y="50167"/>
                    <a:pt x="244281" y="32521"/>
                  </a:cubicBezTo>
                  <a:cubicBezTo>
                    <a:pt x="244281" y="14748"/>
                    <a:pt x="230163" y="378"/>
                    <a:pt x="2125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9" name="Google Shape;259;p33"/>
          <p:cNvSpPr/>
          <p:nvPr/>
        </p:nvSpPr>
        <p:spPr>
          <a:xfrm>
            <a:off x="5825525" y="109600"/>
            <a:ext cx="429900" cy="42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3"/>
          <p:cNvSpPr/>
          <p:nvPr/>
        </p:nvSpPr>
        <p:spPr>
          <a:xfrm>
            <a:off x="3064400" y="539500"/>
            <a:ext cx="537600" cy="537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3"/>
          <p:cNvSpPr/>
          <p:nvPr/>
        </p:nvSpPr>
        <p:spPr>
          <a:xfrm>
            <a:off x="8430775" y="28304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89884F-32D0-4C13-B193-22703104E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665" y="48561"/>
            <a:ext cx="1018120" cy="8779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Koleksi</a:t>
            </a:r>
            <a:endParaRPr/>
          </a:p>
        </p:txBody>
      </p:sp>
      <p:sp>
        <p:nvSpPr>
          <p:cNvPr id="267" name="Google Shape;267;p34"/>
          <p:cNvSpPr txBox="1"/>
          <p:nvPr/>
        </p:nvSpPr>
        <p:spPr>
          <a:xfrm>
            <a:off x="713225" y="1112200"/>
            <a:ext cx="77175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Jenis koleksi yang tersedia di e-Resources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268" name="Google Shape;268;p34"/>
          <p:cNvSpPr txBox="1"/>
          <p:nvPr/>
        </p:nvSpPr>
        <p:spPr>
          <a:xfrm>
            <a:off x="1409313" y="2137013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e-Book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69" name="Google Shape;269;p34"/>
          <p:cNvSpPr txBox="1"/>
          <p:nvPr/>
        </p:nvSpPr>
        <p:spPr>
          <a:xfrm>
            <a:off x="3655213" y="2137017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e-Jurnal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70" name="Google Shape;270;p34"/>
          <p:cNvSpPr txBox="1"/>
          <p:nvPr/>
        </p:nvSpPr>
        <p:spPr>
          <a:xfrm>
            <a:off x="5901113" y="2137021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Video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71" name="Google Shape;271;p34"/>
          <p:cNvSpPr txBox="1"/>
          <p:nvPr/>
        </p:nvSpPr>
        <p:spPr>
          <a:xfrm>
            <a:off x="1409313" y="2838863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Audio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72" name="Google Shape;272;p34"/>
          <p:cNvSpPr txBox="1"/>
          <p:nvPr/>
        </p:nvSpPr>
        <p:spPr>
          <a:xfrm>
            <a:off x="3655213" y="2838867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Tesis/Disertasi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73" name="Google Shape;273;p34"/>
          <p:cNvSpPr txBox="1"/>
          <p:nvPr/>
        </p:nvSpPr>
        <p:spPr>
          <a:xfrm>
            <a:off x="5901113" y="2838871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Majalah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74" name="Google Shape;274;p34"/>
          <p:cNvSpPr txBox="1"/>
          <p:nvPr/>
        </p:nvSpPr>
        <p:spPr>
          <a:xfrm>
            <a:off x="1409313" y="3540713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Reports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3655213" y="3540717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Berita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276" name="Google Shape;276;p34"/>
          <p:cNvSpPr txBox="1"/>
          <p:nvPr/>
        </p:nvSpPr>
        <p:spPr>
          <a:xfrm>
            <a:off x="5901113" y="3540721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Patens, etc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922C5-A3F8-4242-AB33-E9BD3A7D4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880" y="40150"/>
            <a:ext cx="1018120" cy="8779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Jumlah Koleksi (2021)</a:t>
            </a:r>
            <a:endParaRPr/>
          </a:p>
        </p:txBody>
      </p:sp>
      <p:sp>
        <p:nvSpPr>
          <p:cNvPr id="282" name="Google Shape;282;p35"/>
          <p:cNvSpPr txBox="1"/>
          <p:nvPr/>
        </p:nvSpPr>
        <p:spPr>
          <a:xfrm>
            <a:off x="713225" y="1112200"/>
            <a:ext cx="7717500" cy="27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0" b="1">
                <a:solidFill>
                  <a:schemeClr val="lt1"/>
                </a:solidFill>
                <a:latin typeface="Palanquin"/>
                <a:ea typeface="Palanquin"/>
                <a:cs typeface="Palanquin"/>
                <a:sym typeface="Palanquin"/>
              </a:rPr>
              <a:t>691.334</a:t>
            </a:r>
            <a:endParaRPr sz="14500" b="1">
              <a:solidFill>
                <a:schemeClr val="lt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Palanquin"/>
                <a:ea typeface="Palanquin"/>
                <a:cs typeface="Palanquin"/>
                <a:sym typeface="Palanquin"/>
              </a:rPr>
              <a:t>Judul / Eksemplar</a:t>
            </a:r>
            <a:endParaRPr sz="2000">
              <a:solidFill>
                <a:schemeClr val="accent2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E1EC9-2E24-4EFD-A474-2A64F3248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796" y="81383"/>
            <a:ext cx="704006" cy="74446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Provider / Penyedia</a:t>
            </a:r>
            <a:endParaRPr/>
          </a:p>
        </p:txBody>
      </p:sp>
      <p:pic>
        <p:nvPicPr>
          <p:cNvPr id="288" name="Google Shape;2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1813" y="1184650"/>
            <a:ext cx="6060317" cy="372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25EE38-5742-4ACA-9D1D-C0E2A1FC1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876" y="25323"/>
            <a:ext cx="825388" cy="7487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>
            <a:spLocks noGrp="1"/>
          </p:cNvSpPr>
          <p:nvPr>
            <p:ph type="title"/>
          </p:nvPr>
        </p:nvSpPr>
        <p:spPr>
          <a:xfrm>
            <a:off x="713347" y="1928053"/>
            <a:ext cx="4699500" cy="7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Langgan</a:t>
            </a:r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subTitle" idx="3"/>
          </p:nvPr>
        </p:nvSpPr>
        <p:spPr>
          <a:xfrm>
            <a:off x="713325" y="2759665"/>
            <a:ext cx="46995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Subjek yang dilanggan di e-resources</a:t>
            </a:r>
            <a:endParaRPr/>
          </a:p>
        </p:txBody>
      </p:sp>
      <p:sp>
        <p:nvSpPr>
          <p:cNvPr id="295" name="Google Shape;295;p37"/>
          <p:cNvSpPr/>
          <p:nvPr/>
        </p:nvSpPr>
        <p:spPr>
          <a:xfrm>
            <a:off x="6309875" y="0"/>
            <a:ext cx="2834100" cy="341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7"/>
          <p:cNvSpPr/>
          <p:nvPr/>
        </p:nvSpPr>
        <p:spPr>
          <a:xfrm>
            <a:off x="127575" y="2482450"/>
            <a:ext cx="368700" cy="368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7"/>
          <p:cNvSpPr/>
          <p:nvPr/>
        </p:nvSpPr>
        <p:spPr>
          <a:xfrm>
            <a:off x="3485050" y="408325"/>
            <a:ext cx="891000" cy="891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7"/>
          <p:cNvSpPr/>
          <p:nvPr/>
        </p:nvSpPr>
        <p:spPr>
          <a:xfrm>
            <a:off x="8349775" y="3795688"/>
            <a:ext cx="433500" cy="433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7"/>
          <p:cNvSpPr/>
          <p:nvPr/>
        </p:nvSpPr>
        <p:spPr>
          <a:xfrm>
            <a:off x="4420628" y="4215295"/>
            <a:ext cx="356196" cy="328410"/>
          </a:xfrm>
          <a:custGeom>
            <a:avLst/>
            <a:gdLst/>
            <a:ahLst/>
            <a:cxnLst/>
            <a:rect l="l" t="t" r="r" b="b"/>
            <a:pathLst>
              <a:path w="11217" h="10342" extrusionOk="0">
                <a:moveTo>
                  <a:pt x="3394" y="1186"/>
                </a:moveTo>
                <a:lnTo>
                  <a:pt x="3394" y="1507"/>
                </a:lnTo>
                <a:lnTo>
                  <a:pt x="1668" y="1507"/>
                </a:lnTo>
                <a:lnTo>
                  <a:pt x="1668" y="1186"/>
                </a:lnTo>
                <a:close/>
                <a:moveTo>
                  <a:pt x="3096" y="1829"/>
                </a:moveTo>
                <a:lnTo>
                  <a:pt x="3096" y="2090"/>
                </a:lnTo>
                <a:lnTo>
                  <a:pt x="2013" y="3043"/>
                </a:lnTo>
                <a:lnTo>
                  <a:pt x="2013" y="1829"/>
                </a:lnTo>
                <a:close/>
                <a:moveTo>
                  <a:pt x="6740" y="5948"/>
                </a:moveTo>
                <a:cubicBezTo>
                  <a:pt x="6775" y="5948"/>
                  <a:pt x="6799" y="5972"/>
                  <a:pt x="6799" y="6008"/>
                </a:cubicBezTo>
                <a:lnTo>
                  <a:pt x="6799" y="10020"/>
                </a:lnTo>
                <a:lnTo>
                  <a:pt x="4644" y="10020"/>
                </a:lnTo>
                <a:lnTo>
                  <a:pt x="4644" y="6008"/>
                </a:lnTo>
                <a:cubicBezTo>
                  <a:pt x="4644" y="5972"/>
                  <a:pt x="4668" y="5948"/>
                  <a:pt x="4704" y="5948"/>
                </a:cubicBezTo>
                <a:close/>
                <a:moveTo>
                  <a:pt x="5601" y="1"/>
                </a:moveTo>
                <a:cubicBezTo>
                  <a:pt x="5543" y="1"/>
                  <a:pt x="5484" y="19"/>
                  <a:pt x="5430" y="55"/>
                </a:cubicBezTo>
                <a:lnTo>
                  <a:pt x="3692" y="1567"/>
                </a:lnTo>
                <a:lnTo>
                  <a:pt x="3692" y="1126"/>
                </a:lnTo>
                <a:cubicBezTo>
                  <a:pt x="3692" y="995"/>
                  <a:pt x="3573" y="876"/>
                  <a:pt x="3442" y="876"/>
                </a:cubicBezTo>
                <a:lnTo>
                  <a:pt x="1596" y="876"/>
                </a:lnTo>
                <a:cubicBezTo>
                  <a:pt x="1453" y="876"/>
                  <a:pt x="1334" y="995"/>
                  <a:pt x="1334" y="1126"/>
                </a:cubicBezTo>
                <a:lnTo>
                  <a:pt x="1334" y="1590"/>
                </a:lnTo>
                <a:cubicBezTo>
                  <a:pt x="1334" y="1721"/>
                  <a:pt x="1453" y="1840"/>
                  <a:pt x="1596" y="1840"/>
                </a:cubicBezTo>
                <a:lnTo>
                  <a:pt x="1691" y="1840"/>
                </a:lnTo>
                <a:lnTo>
                  <a:pt x="1691" y="3329"/>
                </a:lnTo>
                <a:lnTo>
                  <a:pt x="108" y="4710"/>
                </a:lnTo>
                <a:cubicBezTo>
                  <a:pt x="25" y="4781"/>
                  <a:pt x="1" y="4888"/>
                  <a:pt x="25" y="4984"/>
                </a:cubicBezTo>
                <a:cubicBezTo>
                  <a:pt x="60" y="5079"/>
                  <a:pt x="167" y="5138"/>
                  <a:pt x="251" y="5138"/>
                </a:cubicBezTo>
                <a:lnTo>
                  <a:pt x="1322" y="5138"/>
                </a:lnTo>
                <a:lnTo>
                  <a:pt x="1322" y="7972"/>
                </a:lnTo>
                <a:cubicBezTo>
                  <a:pt x="1322" y="8056"/>
                  <a:pt x="1394" y="8139"/>
                  <a:pt x="1489" y="8139"/>
                </a:cubicBezTo>
                <a:cubicBezTo>
                  <a:pt x="1572" y="8139"/>
                  <a:pt x="1656" y="8056"/>
                  <a:pt x="1656" y="7972"/>
                </a:cubicBezTo>
                <a:lnTo>
                  <a:pt x="1656" y="5055"/>
                </a:lnTo>
                <a:lnTo>
                  <a:pt x="5609" y="1614"/>
                </a:lnTo>
                <a:lnTo>
                  <a:pt x="9561" y="5055"/>
                </a:lnTo>
                <a:lnTo>
                  <a:pt x="9561" y="9937"/>
                </a:lnTo>
                <a:cubicBezTo>
                  <a:pt x="9561" y="9984"/>
                  <a:pt x="9526" y="10020"/>
                  <a:pt x="9478" y="10020"/>
                </a:cubicBezTo>
                <a:lnTo>
                  <a:pt x="7109" y="10020"/>
                </a:lnTo>
                <a:lnTo>
                  <a:pt x="7109" y="6008"/>
                </a:lnTo>
                <a:cubicBezTo>
                  <a:pt x="7109" y="5793"/>
                  <a:pt x="6930" y="5615"/>
                  <a:pt x="6728" y="5615"/>
                </a:cubicBezTo>
                <a:lnTo>
                  <a:pt x="4680" y="5615"/>
                </a:lnTo>
                <a:cubicBezTo>
                  <a:pt x="4478" y="5615"/>
                  <a:pt x="4299" y="5793"/>
                  <a:pt x="4299" y="6008"/>
                </a:cubicBezTo>
                <a:lnTo>
                  <a:pt x="4299" y="10020"/>
                </a:lnTo>
                <a:lnTo>
                  <a:pt x="1739" y="10020"/>
                </a:lnTo>
                <a:cubicBezTo>
                  <a:pt x="1691" y="10020"/>
                  <a:pt x="1656" y="9984"/>
                  <a:pt x="1656" y="9937"/>
                </a:cubicBezTo>
                <a:lnTo>
                  <a:pt x="1656" y="8734"/>
                </a:lnTo>
                <a:cubicBezTo>
                  <a:pt x="1656" y="8639"/>
                  <a:pt x="1572" y="8567"/>
                  <a:pt x="1489" y="8567"/>
                </a:cubicBezTo>
                <a:cubicBezTo>
                  <a:pt x="1394" y="8567"/>
                  <a:pt x="1322" y="8639"/>
                  <a:pt x="1322" y="8734"/>
                </a:cubicBezTo>
                <a:lnTo>
                  <a:pt x="1322" y="9937"/>
                </a:lnTo>
                <a:cubicBezTo>
                  <a:pt x="1322" y="10163"/>
                  <a:pt x="1501" y="10342"/>
                  <a:pt x="1727" y="10342"/>
                </a:cubicBezTo>
                <a:lnTo>
                  <a:pt x="9466" y="10342"/>
                </a:lnTo>
                <a:cubicBezTo>
                  <a:pt x="9692" y="10342"/>
                  <a:pt x="9871" y="10163"/>
                  <a:pt x="9871" y="9937"/>
                </a:cubicBezTo>
                <a:lnTo>
                  <a:pt x="9871" y="5127"/>
                </a:lnTo>
                <a:lnTo>
                  <a:pt x="10943" y="5127"/>
                </a:lnTo>
                <a:cubicBezTo>
                  <a:pt x="11038" y="5127"/>
                  <a:pt x="11133" y="5067"/>
                  <a:pt x="11157" y="4960"/>
                </a:cubicBezTo>
                <a:cubicBezTo>
                  <a:pt x="11216" y="4877"/>
                  <a:pt x="11205" y="4769"/>
                  <a:pt x="11121" y="4698"/>
                </a:cubicBezTo>
                <a:lnTo>
                  <a:pt x="8811" y="2686"/>
                </a:lnTo>
                <a:cubicBezTo>
                  <a:pt x="8785" y="2659"/>
                  <a:pt x="8748" y="2647"/>
                  <a:pt x="8711" y="2647"/>
                </a:cubicBezTo>
                <a:cubicBezTo>
                  <a:pt x="8665" y="2647"/>
                  <a:pt x="8618" y="2665"/>
                  <a:pt x="8585" y="2698"/>
                </a:cubicBezTo>
                <a:cubicBezTo>
                  <a:pt x="8526" y="2757"/>
                  <a:pt x="8538" y="2864"/>
                  <a:pt x="8597" y="2924"/>
                </a:cubicBezTo>
                <a:lnTo>
                  <a:pt x="10764" y="4805"/>
                </a:lnTo>
                <a:lnTo>
                  <a:pt x="9776" y="4805"/>
                </a:lnTo>
                <a:lnTo>
                  <a:pt x="5763" y="1305"/>
                </a:lnTo>
                <a:cubicBezTo>
                  <a:pt x="5716" y="1269"/>
                  <a:pt x="5659" y="1251"/>
                  <a:pt x="5601" y="1251"/>
                </a:cubicBezTo>
                <a:cubicBezTo>
                  <a:pt x="5543" y="1251"/>
                  <a:pt x="5484" y="1269"/>
                  <a:pt x="5430" y="1305"/>
                </a:cubicBezTo>
                <a:lnTo>
                  <a:pt x="1418" y="4805"/>
                </a:lnTo>
                <a:lnTo>
                  <a:pt x="429" y="4805"/>
                </a:lnTo>
                <a:lnTo>
                  <a:pt x="1918" y="3507"/>
                </a:lnTo>
                <a:lnTo>
                  <a:pt x="3335" y="2281"/>
                </a:lnTo>
                <a:lnTo>
                  <a:pt x="5609" y="340"/>
                </a:lnTo>
                <a:lnTo>
                  <a:pt x="8026" y="2436"/>
                </a:lnTo>
                <a:cubicBezTo>
                  <a:pt x="8052" y="2463"/>
                  <a:pt x="8086" y="2475"/>
                  <a:pt x="8121" y="2475"/>
                </a:cubicBezTo>
                <a:cubicBezTo>
                  <a:pt x="8164" y="2475"/>
                  <a:pt x="8207" y="2457"/>
                  <a:pt x="8240" y="2424"/>
                </a:cubicBezTo>
                <a:cubicBezTo>
                  <a:pt x="8299" y="2364"/>
                  <a:pt x="8288" y="2257"/>
                  <a:pt x="8228" y="2198"/>
                </a:cubicBezTo>
                <a:lnTo>
                  <a:pt x="5763" y="55"/>
                </a:lnTo>
                <a:cubicBezTo>
                  <a:pt x="5716" y="19"/>
                  <a:pt x="5659" y="1"/>
                  <a:pt x="56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37"/>
          <p:cNvGrpSpPr/>
          <p:nvPr/>
        </p:nvGrpSpPr>
        <p:grpSpPr>
          <a:xfrm>
            <a:off x="4688269" y="1928039"/>
            <a:ext cx="2974146" cy="2228917"/>
            <a:chOff x="1952836" y="2774422"/>
            <a:chExt cx="372835" cy="342573"/>
          </a:xfrm>
        </p:grpSpPr>
        <p:sp>
          <p:nvSpPr>
            <p:cNvPr id="301" name="Google Shape;301;p37"/>
            <p:cNvSpPr/>
            <p:nvPr/>
          </p:nvSpPr>
          <p:spPr>
            <a:xfrm>
              <a:off x="2076490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6" y="941"/>
                    <a:pt x="345" y="811"/>
                    <a:pt x="345" y="644"/>
                  </a:cubicBezTo>
                  <a:cubicBezTo>
                    <a:pt x="345" y="477"/>
                    <a:pt x="476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0" y="1287"/>
                    <a:pt x="1286" y="1001"/>
                    <a:pt x="1286" y="644"/>
                  </a:cubicBezTo>
                  <a:cubicBezTo>
                    <a:pt x="1286" y="287"/>
                    <a:pt x="1000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2208432" y="3057581"/>
              <a:ext cx="40869" cy="40869"/>
            </a:xfrm>
            <a:custGeom>
              <a:avLst/>
              <a:gdLst/>
              <a:ahLst/>
              <a:cxnLst/>
              <a:rect l="l" t="t" r="r" b="b"/>
              <a:pathLst>
                <a:path w="1287" h="1287" extrusionOk="0">
                  <a:moveTo>
                    <a:pt x="643" y="346"/>
                  </a:moveTo>
                  <a:cubicBezTo>
                    <a:pt x="810" y="346"/>
                    <a:pt x="941" y="477"/>
                    <a:pt x="941" y="644"/>
                  </a:cubicBezTo>
                  <a:cubicBezTo>
                    <a:pt x="941" y="811"/>
                    <a:pt x="810" y="941"/>
                    <a:pt x="643" y="941"/>
                  </a:cubicBezTo>
                  <a:cubicBezTo>
                    <a:pt x="477" y="941"/>
                    <a:pt x="346" y="811"/>
                    <a:pt x="346" y="644"/>
                  </a:cubicBezTo>
                  <a:cubicBezTo>
                    <a:pt x="346" y="477"/>
                    <a:pt x="477" y="346"/>
                    <a:pt x="643" y="346"/>
                  </a:cubicBezTo>
                  <a:close/>
                  <a:moveTo>
                    <a:pt x="643" y="1"/>
                  </a:moveTo>
                  <a:cubicBezTo>
                    <a:pt x="286" y="1"/>
                    <a:pt x="0" y="287"/>
                    <a:pt x="0" y="644"/>
                  </a:cubicBezTo>
                  <a:cubicBezTo>
                    <a:pt x="0" y="1001"/>
                    <a:pt x="286" y="1287"/>
                    <a:pt x="643" y="1287"/>
                  </a:cubicBezTo>
                  <a:cubicBezTo>
                    <a:pt x="1001" y="1287"/>
                    <a:pt x="1286" y="1001"/>
                    <a:pt x="1286" y="644"/>
                  </a:cubicBezTo>
                  <a:cubicBezTo>
                    <a:pt x="1286" y="287"/>
                    <a:pt x="1001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952836" y="2774422"/>
              <a:ext cx="372835" cy="342573"/>
            </a:xfrm>
            <a:custGeom>
              <a:avLst/>
              <a:gdLst/>
              <a:ahLst/>
              <a:cxnLst/>
              <a:rect l="l" t="t" r="r" b="b"/>
              <a:pathLst>
                <a:path w="11741" h="10788" extrusionOk="0">
                  <a:moveTo>
                    <a:pt x="5382" y="1988"/>
                  </a:moveTo>
                  <a:lnTo>
                    <a:pt x="5382" y="3001"/>
                  </a:lnTo>
                  <a:lnTo>
                    <a:pt x="4359" y="3001"/>
                  </a:lnTo>
                  <a:lnTo>
                    <a:pt x="4359" y="1988"/>
                  </a:lnTo>
                  <a:close/>
                  <a:moveTo>
                    <a:pt x="6752" y="1988"/>
                  </a:moveTo>
                  <a:lnTo>
                    <a:pt x="6752" y="3001"/>
                  </a:lnTo>
                  <a:lnTo>
                    <a:pt x="5728" y="3001"/>
                  </a:lnTo>
                  <a:lnTo>
                    <a:pt x="5728" y="1988"/>
                  </a:lnTo>
                  <a:close/>
                  <a:moveTo>
                    <a:pt x="8121" y="1988"/>
                  </a:moveTo>
                  <a:lnTo>
                    <a:pt x="8121" y="3001"/>
                  </a:lnTo>
                  <a:lnTo>
                    <a:pt x="7097" y="3001"/>
                  </a:lnTo>
                  <a:lnTo>
                    <a:pt x="7097" y="1988"/>
                  </a:lnTo>
                  <a:close/>
                  <a:moveTo>
                    <a:pt x="9490" y="1988"/>
                  </a:moveTo>
                  <a:lnTo>
                    <a:pt x="9490" y="3001"/>
                  </a:lnTo>
                  <a:lnTo>
                    <a:pt x="8466" y="3001"/>
                  </a:lnTo>
                  <a:lnTo>
                    <a:pt x="8466" y="1988"/>
                  </a:lnTo>
                  <a:close/>
                  <a:moveTo>
                    <a:pt x="10324" y="1988"/>
                  </a:moveTo>
                  <a:lnTo>
                    <a:pt x="10085" y="3001"/>
                  </a:lnTo>
                  <a:lnTo>
                    <a:pt x="9847" y="3001"/>
                  </a:lnTo>
                  <a:lnTo>
                    <a:pt x="9847" y="1988"/>
                  </a:lnTo>
                  <a:close/>
                  <a:moveTo>
                    <a:pt x="4001" y="2000"/>
                  </a:moveTo>
                  <a:lnTo>
                    <a:pt x="4001" y="3012"/>
                  </a:lnTo>
                  <a:lnTo>
                    <a:pt x="3311" y="3012"/>
                  </a:lnTo>
                  <a:lnTo>
                    <a:pt x="2965" y="2000"/>
                  </a:lnTo>
                  <a:close/>
                  <a:moveTo>
                    <a:pt x="10014" y="3334"/>
                  </a:moveTo>
                  <a:lnTo>
                    <a:pt x="9847" y="4048"/>
                  </a:lnTo>
                  <a:lnTo>
                    <a:pt x="9847" y="3334"/>
                  </a:lnTo>
                  <a:close/>
                  <a:moveTo>
                    <a:pt x="4013" y="3334"/>
                  </a:moveTo>
                  <a:lnTo>
                    <a:pt x="4013" y="4370"/>
                  </a:lnTo>
                  <a:lnTo>
                    <a:pt x="3823" y="4370"/>
                  </a:lnTo>
                  <a:lnTo>
                    <a:pt x="3454" y="3334"/>
                  </a:lnTo>
                  <a:close/>
                  <a:moveTo>
                    <a:pt x="5371" y="3334"/>
                  </a:moveTo>
                  <a:lnTo>
                    <a:pt x="5371" y="4370"/>
                  </a:lnTo>
                  <a:lnTo>
                    <a:pt x="4347" y="4370"/>
                  </a:lnTo>
                  <a:lnTo>
                    <a:pt x="4347" y="3334"/>
                  </a:lnTo>
                  <a:close/>
                  <a:moveTo>
                    <a:pt x="6752" y="3334"/>
                  </a:moveTo>
                  <a:lnTo>
                    <a:pt x="6752" y="4370"/>
                  </a:lnTo>
                  <a:lnTo>
                    <a:pt x="5728" y="4370"/>
                  </a:lnTo>
                  <a:lnTo>
                    <a:pt x="5728" y="3334"/>
                  </a:lnTo>
                  <a:close/>
                  <a:moveTo>
                    <a:pt x="8121" y="3358"/>
                  </a:moveTo>
                  <a:lnTo>
                    <a:pt x="8121" y="4382"/>
                  </a:lnTo>
                  <a:lnTo>
                    <a:pt x="7097" y="4382"/>
                  </a:lnTo>
                  <a:lnTo>
                    <a:pt x="7097" y="3358"/>
                  </a:lnTo>
                  <a:close/>
                  <a:moveTo>
                    <a:pt x="9514" y="3358"/>
                  </a:moveTo>
                  <a:lnTo>
                    <a:pt x="9514" y="4382"/>
                  </a:lnTo>
                  <a:lnTo>
                    <a:pt x="8478" y="4382"/>
                  </a:lnTo>
                  <a:lnTo>
                    <a:pt x="8478" y="3358"/>
                  </a:lnTo>
                  <a:close/>
                  <a:moveTo>
                    <a:pt x="4001" y="4727"/>
                  </a:moveTo>
                  <a:lnTo>
                    <a:pt x="4001" y="4941"/>
                  </a:lnTo>
                  <a:lnTo>
                    <a:pt x="3930" y="4727"/>
                  </a:lnTo>
                  <a:close/>
                  <a:moveTo>
                    <a:pt x="5371" y="4715"/>
                  </a:moveTo>
                  <a:lnTo>
                    <a:pt x="5371" y="5525"/>
                  </a:lnTo>
                  <a:cubicBezTo>
                    <a:pt x="5297" y="5521"/>
                    <a:pt x="5230" y="5520"/>
                    <a:pt x="5167" y="5520"/>
                  </a:cubicBezTo>
                  <a:cubicBezTo>
                    <a:pt x="5049" y="5520"/>
                    <a:pt x="4947" y="5524"/>
                    <a:pt x="4854" y="5524"/>
                  </a:cubicBezTo>
                  <a:cubicBezTo>
                    <a:pt x="4666" y="5524"/>
                    <a:pt x="4516" y="5507"/>
                    <a:pt x="4347" y="5406"/>
                  </a:cubicBezTo>
                  <a:lnTo>
                    <a:pt x="4347" y="4715"/>
                  </a:lnTo>
                  <a:close/>
                  <a:moveTo>
                    <a:pt x="6752" y="4727"/>
                  </a:moveTo>
                  <a:lnTo>
                    <a:pt x="6752" y="5525"/>
                  </a:lnTo>
                  <a:lnTo>
                    <a:pt x="5728" y="5525"/>
                  </a:lnTo>
                  <a:lnTo>
                    <a:pt x="5728" y="4727"/>
                  </a:lnTo>
                  <a:close/>
                  <a:moveTo>
                    <a:pt x="8121" y="4727"/>
                  </a:moveTo>
                  <a:lnTo>
                    <a:pt x="8121" y="5525"/>
                  </a:lnTo>
                  <a:lnTo>
                    <a:pt x="7097" y="5525"/>
                  </a:lnTo>
                  <a:lnTo>
                    <a:pt x="7097" y="4727"/>
                  </a:lnTo>
                  <a:close/>
                  <a:moveTo>
                    <a:pt x="9490" y="4727"/>
                  </a:moveTo>
                  <a:lnTo>
                    <a:pt x="9490" y="5525"/>
                  </a:lnTo>
                  <a:lnTo>
                    <a:pt x="8466" y="5525"/>
                  </a:lnTo>
                  <a:lnTo>
                    <a:pt x="8466" y="4727"/>
                  </a:lnTo>
                  <a:close/>
                  <a:moveTo>
                    <a:pt x="4537" y="8680"/>
                  </a:moveTo>
                  <a:cubicBezTo>
                    <a:pt x="5025" y="8680"/>
                    <a:pt x="5418" y="9085"/>
                    <a:pt x="5418" y="9561"/>
                  </a:cubicBezTo>
                  <a:cubicBezTo>
                    <a:pt x="5418" y="10037"/>
                    <a:pt x="5025" y="10442"/>
                    <a:pt x="4537" y="10442"/>
                  </a:cubicBezTo>
                  <a:cubicBezTo>
                    <a:pt x="4049" y="10442"/>
                    <a:pt x="3656" y="10049"/>
                    <a:pt x="3656" y="9561"/>
                  </a:cubicBezTo>
                  <a:cubicBezTo>
                    <a:pt x="3656" y="9085"/>
                    <a:pt x="4049" y="8680"/>
                    <a:pt x="4537" y="8680"/>
                  </a:cubicBezTo>
                  <a:close/>
                  <a:moveTo>
                    <a:pt x="8692" y="8680"/>
                  </a:moveTo>
                  <a:cubicBezTo>
                    <a:pt x="9181" y="8680"/>
                    <a:pt x="9573" y="9085"/>
                    <a:pt x="9573" y="9561"/>
                  </a:cubicBezTo>
                  <a:cubicBezTo>
                    <a:pt x="9573" y="10037"/>
                    <a:pt x="9181" y="10442"/>
                    <a:pt x="8692" y="10442"/>
                  </a:cubicBezTo>
                  <a:cubicBezTo>
                    <a:pt x="8204" y="10442"/>
                    <a:pt x="7811" y="10049"/>
                    <a:pt x="7811" y="9561"/>
                  </a:cubicBezTo>
                  <a:cubicBezTo>
                    <a:pt x="7811" y="9085"/>
                    <a:pt x="8204" y="8680"/>
                    <a:pt x="8692" y="8680"/>
                  </a:cubicBezTo>
                  <a:close/>
                  <a:moveTo>
                    <a:pt x="620" y="0"/>
                  </a:moveTo>
                  <a:cubicBezTo>
                    <a:pt x="287" y="0"/>
                    <a:pt x="1" y="286"/>
                    <a:pt x="1" y="631"/>
                  </a:cubicBezTo>
                  <a:cubicBezTo>
                    <a:pt x="1" y="976"/>
                    <a:pt x="287" y="1250"/>
                    <a:pt x="620" y="1250"/>
                  </a:cubicBezTo>
                  <a:lnTo>
                    <a:pt x="1394" y="1250"/>
                  </a:lnTo>
                  <a:lnTo>
                    <a:pt x="2346" y="3965"/>
                  </a:lnTo>
                  <a:cubicBezTo>
                    <a:pt x="2374" y="4029"/>
                    <a:pt x="2444" y="4072"/>
                    <a:pt x="2513" y="4072"/>
                  </a:cubicBezTo>
                  <a:cubicBezTo>
                    <a:pt x="2533" y="4072"/>
                    <a:pt x="2553" y="4068"/>
                    <a:pt x="2573" y="4060"/>
                  </a:cubicBezTo>
                  <a:cubicBezTo>
                    <a:pt x="2668" y="4036"/>
                    <a:pt x="2704" y="3929"/>
                    <a:pt x="2680" y="3846"/>
                  </a:cubicBezTo>
                  <a:cubicBezTo>
                    <a:pt x="1739" y="1191"/>
                    <a:pt x="1692" y="1072"/>
                    <a:pt x="1692" y="1072"/>
                  </a:cubicBezTo>
                  <a:cubicBezTo>
                    <a:pt x="1656" y="965"/>
                    <a:pt x="1561" y="905"/>
                    <a:pt x="1441" y="905"/>
                  </a:cubicBezTo>
                  <a:lnTo>
                    <a:pt x="620" y="905"/>
                  </a:lnTo>
                  <a:cubicBezTo>
                    <a:pt x="465" y="905"/>
                    <a:pt x="346" y="774"/>
                    <a:pt x="346" y="631"/>
                  </a:cubicBezTo>
                  <a:cubicBezTo>
                    <a:pt x="346" y="464"/>
                    <a:pt x="477" y="345"/>
                    <a:pt x="620" y="345"/>
                  </a:cubicBezTo>
                  <a:lnTo>
                    <a:pt x="1441" y="345"/>
                  </a:lnTo>
                  <a:cubicBezTo>
                    <a:pt x="1787" y="345"/>
                    <a:pt x="2084" y="536"/>
                    <a:pt x="2215" y="845"/>
                  </a:cubicBezTo>
                  <a:cubicBezTo>
                    <a:pt x="2418" y="1429"/>
                    <a:pt x="3585" y="4703"/>
                    <a:pt x="3751" y="5191"/>
                  </a:cubicBezTo>
                  <a:cubicBezTo>
                    <a:pt x="3870" y="5548"/>
                    <a:pt x="4287" y="5882"/>
                    <a:pt x="4775" y="5882"/>
                  </a:cubicBezTo>
                  <a:lnTo>
                    <a:pt x="10978" y="5882"/>
                  </a:lnTo>
                  <a:cubicBezTo>
                    <a:pt x="11145" y="5882"/>
                    <a:pt x="11264" y="6013"/>
                    <a:pt x="11264" y="6168"/>
                  </a:cubicBezTo>
                  <a:cubicBezTo>
                    <a:pt x="11264" y="6322"/>
                    <a:pt x="11133" y="6441"/>
                    <a:pt x="10978" y="6441"/>
                  </a:cubicBezTo>
                  <a:lnTo>
                    <a:pt x="4775" y="6441"/>
                  </a:lnTo>
                  <a:cubicBezTo>
                    <a:pt x="4108" y="6441"/>
                    <a:pt x="3489" y="6049"/>
                    <a:pt x="3227" y="5417"/>
                  </a:cubicBezTo>
                  <a:lnTo>
                    <a:pt x="2882" y="4453"/>
                  </a:lnTo>
                  <a:cubicBezTo>
                    <a:pt x="2863" y="4377"/>
                    <a:pt x="2791" y="4339"/>
                    <a:pt x="2720" y="4339"/>
                  </a:cubicBezTo>
                  <a:cubicBezTo>
                    <a:pt x="2702" y="4339"/>
                    <a:pt x="2684" y="4341"/>
                    <a:pt x="2668" y="4346"/>
                  </a:cubicBezTo>
                  <a:cubicBezTo>
                    <a:pt x="2573" y="4382"/>
                    <a:pt x="2525" y="4477"/>
                    <a:pt x="2561" y="4572"/>
                  </a:cubicBezTo>
                  <a:cubicBezTo>
                    <a:pt x="2846" y="5275"/>
                    <a:pt x="2846" y="5596"/>
                    <a:pt x="3180" y="6013"/>
                  </a:cubicBezTo>
                  <a:lnTo>
                    <a:pt x="2799" y="6560"/>
                  </a:lnTo>
                  <a:cubicBezTo>
                    <a:pt x="2215" y="7394"/>
                    <a:pt x="2715" y="8549"/>
                    <a:pt x="3716" y="8680"/>
                  </a:cubicBezTo>
                  <a:cubicBezTo>
                    <a:pt x="2918" y="9418"/>
                    <a:pt x="3442" y="10787"/>
                    <a:pt x="4549" y="10787"/>
                  </a:cubicBezTo>
                  <a:cubicBezTo>
                    <a:pt x="5656" y="10787"/>
                    <a:pt x="6168" y="9454"/>
                    <a:pt x="5394" y="8692"/>
                  </a:cubicBezTo>
                  <a:lnTo>
                    <a:pt x="7871" y="8692"/>
                  </a:lnTo>
                  <a:cubicBezTo>
                    <a:pt x="7085" y="9454"/>
                    <a:pt x="7621" y="10787"/>
                    <a:pt x="8716" y="10787"/>
                  </a:cubicBezTo>
                  <a:cubicBezTo>
                    <a:pt x="9823" y="10787"/>
                    <a:pt x="10335" y="9454"/>
                    <a:pt x="9562" y="8692"/>
                  </a:cubicBezTo>
                  <a:lnTo>
                    <a:pt x="9788" y="8692"/>
                  </a:lnTo>
                  <a:cubicBezTo>
                    <a:pt x="10133" y="8692"/>
                    <a:pt x="10419" y="8406"/>
                    <a:pt x="10419" y="8073"/>
                  </a:cubicBezTo>
                  <a:cubicBezTo>
                    <a:pt x="10419" y="7727"/>
                    <a:pt x="10133" y="7442"/>
                    <a:pt x="9788" y="7442"/>
                  </a:cubicBezTo>
                  <a:lnTo>
                    <a:pt x="8228" y="7442"/>
                  </a:lnTo>
                  <a:cubicBezTo>
                    <a:pt x="8133" y="7442"/>
                    <a:pt x="8061" y="7513"/>
                    <a:pt x="8061" y="7608"/>
                  </a:cubicBezTo>
                  <a:cubicBezTo>
                    <a:pt x="8061" y="7692"/>
                    <a:pt x="8133" y="7775"/>
                    <a:pt x="8228" y="7775"/>
                  </a:cubicBezTo>
                  <a:lnTo>
                    <a:pt x="9788" y="7775"/>
                  </a:lnTo>
                  <a:cubicBezTo>
                    <a:pt x="9954" y="7775"/>
                    <a:pt x="10074" y="7906"/>
                    <a:pt x="10074" y="8049"/>
                  </a:cubicBezTo>
                  <a:cubicBezTo>
                    <a:pt x="10074" y="8215"/>
                    <a:pt x="9943" y="8335"/>
                    <a:pt x="9788" y="8335"/>
                  </a:cubicBezTo>
                  <a:lnTo>
                    <a:pt x="3930" y="8335"/>
                  </a:lnTo>
                  <a:cubicBezTo>
                    <a:pt x="3108" y="8335"/>
                    <a:pt x="2620" y="7418"/>
                    <a:pt x="3096" y="6739"/>
                  </a:cubicBezTo>
                  <a:lnTo>
                    <a:pt x="3442" y="6251"/>
                  </a:lnTo>
                  <a:cubicBezTo>
                    <a:pt x="3573" y="6382"/>
                    <a:pt x="3739" y="6489"/>
                    <a:pt x="3906" y="6560"/>
                  </a:cubicBezTo>
                  <a:lnTo>
                    <a:pt x="3573" y="7072"/>
                  </a:lnTo>
                  <a:cubicBezTo>
                    <a:pt x="3358" y="7370"/>
                    <a:pt x="3573" y="7775"/>
                    <a:pt x="3942" y="7775"/>
                  </a:cubicBezTo>
                  <a:lnTo>
                    <a:pt x="7609" y="7775"/>
                  </a:lnTo>
                  <a:cubicBezTo>
                    <a:pt x="7692" y="7775"/>
                    <a:pt x="7764" y="7692"/>
                    <a:pt x="7764" y="7608"/>
                  </a:cubicBezTo>
                  <a:cubicBezTo>
                    <a:pt x="7764" y="7513"/>
                    <a:pt x="7692" y="7442"/>
                    <a:pt x="7609" y="7442"/>
                  </a:cubicBezTo>
                  <a:lnTo>
                    <a:pt x="3942" y="7442"/>
                  </a:lnTo>
                  <a:cubicBezTo>
                    <a:pt x="3847" y="7442"/>
                    <a:pt x="3811" y="7334"/>
                    <a:pt x="3847" y="7263"/>
                  </a:cubicBezTo>
                  <a:lnTo>
                    <a:pt x="4251" y="6703"/>
                  </a:lnTo>
                  <a:cubicBezTo>
                    <a:pt x="4465" y="6762"/>
                    <a:pt x="4535" y="6775"/>
                    <a:pt x="5134" y="6775"/>
                  </a:cubicBezTo>
                  <a:cubicBezTo>
                    <a:pt x="5630" y="6775"/>
                    <a:pt x="6490" y="6766"/>
                    <a:pt x="8097" y="6766"/>
                  </a:cubicBezTo>
                  <a:cubicBezTo>
                    <a:pt x="8881" y="6766"/>
                    <a:pt x="9842" y="6768"/>
                    <a:pt x="11026" y="6775"/>
                  </a:cubicBezTo>
                  <a:cubicBezTo>
                    <a:pt x="11371" y="6775"/>
                    <a:pt x="11645" y="6489"/>
                    <a:pt x="11645" y="6144"/>
                  </a:cubicBezTo>
                  <a:cubicBezTo>
                    <a:pt x="11598" y="5810"/>
                    <a:pt x="11312" y="5525"/>
                    <a:pt x="10966" y="5525"/>
                  </a:cubicBezTo>
                  <a:lnTo>
                    <a:pt x="10788" y="5525"/>
                  </a:lnTo>
                  <a:lnTo>
                    <a:pt x="11598" y="2048"/>
                  </a:lnTo>
                  <a:cubicBezTo>
                    <a:pt x="11740" y="1393"/>
                    <a:pt x="11252" y="762"/>
                    <a:pt x="10562" y="762"/>
                  </a:cubicBezTo>
                  <a:lnTo>
                    <a:pt x="7252" y="762"/>
                  </a:lnTo>
                  <a:cubicBezTo>
                    <a:pt x="7156" y="762"/>
                    <a:pt x="7085" y="834"/>
                    <a:pt x="7085" y="929"/>
                  </a:cubicBezTo>
                  <a:cubicBezTo>
                    <a:pt x="7085" y="1012"/>
                    <a:pt x="7156" y="1096"/>
                    <a:pt x="7252" y="1096"/>
                  </a:cubicBezTo>
                  <a:lnTo>
                    <a:pt x="10562" y="1096"/>
                  </a:lnTo>
                  <a:cubicBezTo>
                    <a:pt x="11026" y="1096"/>
                    <a:pt x="11359" y="1524"/>
                    <a:pt x="11252" y="1953"/>
                  </a:cubicBezTo>
                  <a:lnTo>
                    <a:pt x="10431" y="5525"/>
                  </a:lnTo>
                  <a:lnTo>
                    <a:pt x="9847" y="5525"/>
                  </a:lnTo>
                  <a:cubicBezTo>
                    <a:pt x="9943" y="5144"/>
                    <a:pt x="10585" y="2369"/>
                    <a:pt x="10705" y="1869"/>
                  </a:cubicBezTo>
                  <a:cubicBezTo>
                    <a:pt x="10728" y="1762"/>
                    <a:pt x="10645" y="1655"/>
                    <a:pt x="10538" y="1655"/>
                  </a:cubicBezTo>
                  <a:lnTo>
                    <a:pt x="2858" y="1655"/>
                  </a:lnTo>
                  <a:lnTo>
                    <a:pt x="2668" y="1096"/>
                  </a:lnTo>
                  <a:lnTo>
                    <a:pt x="6621" y="1096"/>
                  </a:lnTo>
                  <a:cubicBezTo>
                    <a:pt x="6716" y="1096"/>
                    <a:pt x="6787" y="1012"/>
                    <a:pt x="6787" y="929"/>
                  </a:cubicBezTo>
                  <a:cubicBezTo>
                    <a:pt x="6787" y="834"/>
                    <a:pt x="6716" y="762"/>
                    <a:pt x="6621" y="762"/>
                  </a:cubicBezTo>
                  <a:lnTo>
                    <a:pt x="2549" y="762"/>
                  </a:lnTo>
                  <a:cubicBezTo>
                    <a:pt x="2394" y="334"/>
                    <a:pt x="1965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E4FF4C-8D21-4E15-A7FB-4F413C54A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452" y="44654"/>
            <a:ext cx="650755" cy="6269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>
            <a:spLocks noGrp="1"/>
          </p:cNvSpPr>
          <p:nvPr>
            <p:ph type="title"/>
          </p:nvPr>
        </p:nvSpPr>
        <p:spPr>
          <a:xfrm>
            <a:off x="151650" y="165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Subjek yang Dilanggan</a:t>
            </a:r>
            <a:endParaRPr/>
          </a:p>
        </p:txBody>
      </p:sp>
      <p:graphicFrame>
        <p:nvGraphicFramePr>
          <p:cNvPr id="309" name="Google Shape;309;p38"/>
          <p:cNvGraphicFramePr/>
          <p:nvPr/>
        </p:nvGraphicFramePr>
        <p:xfrm>
          <a:off x="630150" y="833850"/>
          <a:ext cx="7717500" cy="4114710"/>
        </p:xfrm>
        <a:graphic>
          <a:graphicData uri="http://schemas.openxmlformats.org/drawingml/2006/table">
            <a:tbl>
              <a:tblPr>
                <a:noFill/>
                <a:tableStyleId>{62D6ACF3-FE56-4914-AC32-2D42EE317572}</a:tableStyleId>
              </a:tblPr>
              <a:tblGrid>
                <a:gridCol w="119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alanquin"/>
                          <a:ea typeface="Palanquin"/>
                          <a:cs typeface="Palanquin"/>
                          <a:sym typeface="Palanquin"/>
                        </a:rPr>
                        <a:t>Database</a:t>
                      </a:r>
                      <a:endParaRPr sz="1600" b="1">
                        <a:latin typeface="Palanquin"/>
                        <a:ea typeface="Palanquin"/>
                        <a:cs typeface="Palanquin"/>
                        <a:sym typeface="Palanqui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alanquin"/>
                          <a:ea typeface="Palanquin"/>
                          <a:cs typeface="Palanquin"/>
                          <a:sym typeface="Palanquin"/>
                        </a:rPr>
                        <a:t>Subjek</a:t>
                      </a:r>
                      <a:endParaRPr sz="1600" b="1">
                        <a:latin typeface="Palanquin"/>
                        <a:ea typeface="Palanquin"/>
                        <a:cs typeface="Palanquin"/>
                        <a:sym typeface="Palanqui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Proquest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171450" lvl="0" indent="-1333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Professional Education</a:t>
                      </a:r>
                      <a:endParaRPr sz="1200"/>
                    </a:p>
                    <a:p>
                      <a:pPr marL="171450" lvl="0" indent="-1333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ABI/Inform Dateline (local and regional business publications with news about local companies, analysis, information on local markets)</a:t>
                      </a:r>
                      <a:endParaRPr sz="1200"/>
                    </a:p>
                    <a:p>
                      <a:pPr marL="171450" lvl="0" indent="-1333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PQ Theses and Dissertation Full Text : Social sciences and humanities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Westlaw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Law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Ebsco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Art &amp; Architecture Complete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Biomedical Reference Collection: Basic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Communication &amp; Mass Media Complete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Education Research Complete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Environment Complete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Historical Abstract with Full Text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Hospitality &amp; Tourism Complete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Humanities International Complete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International Bibliography of Theatre &amp; Dance with Full Text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International Security &amp; Counter Terrorism Reference Center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Library Information Science &amp; Technology Abstracts with Full Text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Literary reference center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Middle eastern &amp; Central Asian Studies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Military and Government Collection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Newspaper Source Plus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Political Science Complete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Risk Management Reference Center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SocIndex with Full Text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6E3A6E6-3685-4A14-9D59-BA2F6F6FE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650" y="0"/>
            <a:ext cx="687085" cy="79651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>
            <a:spLocks noGrp="1"/>
          </p:cNvSpPr>
          <p:nvPr>
            <p:ph type="title"/>
          </p:nvPr>
        </p:nvSpPr>
        <p:spPr>
          <a:xfrm>
            <a:off x="151650" y="165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Subjek yang Dilanggan (2)</a:t>
            </a:r>
            <a:endParaRPr/>
          </a:p>
        </p:txBody>
      </p:sp>
      <p:graphicFrame>
        <p:nvGraphicFramePr>
          <p:cNvPr id="315" name="Google Shape;315;p39"/>
          <p:cNvGraphicFramePr/>
          <p:nvPr/>
        </p:nvGraphicFramePr>
        <p:xfrm>
          <a:off x="630150" y="833850"/>
          <a:ext cx="7717500" cy="4175620"/>
        </p:xfrm>
        <a:graphic>
          <a:graphicData uri="http://schemas.openxmlformats.org/drawingml/2006/table">
            <a:tbl>
              <a:tblPr>
                <a:noFill/>
                <a:tableStyleId>{62D6ACF3-FE56-4914-AC32-2D42EE317572}</a:tableStyleId>
              </a:tblPr>
              <a:tblGrid>
                <a:gridCol w="119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alanquin"/>
                          <a:ea typeface="Palanquin"/>
                          <a:cs typeface="Palanquin"/>
                          <a:sym typeface="Palanquin"/>
                        </a:rPr>
                        <a:t>Database</a:t>
                      </a:r>
                      <a:endParaRPr sz="1600" b="1">
                        <a:latin typeface="Palanquin"/>
                        <a:ea typeface="Palanquin"/>
                        <a:cs typeface="Palanquin"/>
                        <a:sym typeface="Palanqui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alanquin"/>
                          <a:ea typeface="Palanquin"/>
                          <a:cs typeface="Palanquin"/>
                          <a:sym typeface="Palanquin"/>
                        </a:rPr>
                        <a:t>Subjek</a:t>
                      </a:r>
                      <a:endParaRPr sz="1600" b="1">
                        <a:latin typeface="Palanquin"/>
                        <a:ea typeface="Palanquin"/>
                        <a:cs typeface="Palanquin"/>
                        <a:sym typeface="Palanqui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Sage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Social Science and Humanities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Clinical Key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Medical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Lexis Nexis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Law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Cambridge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Agriculture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Archaelogy &amp; Anthropology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Architecture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Area Studies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Art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Biology and Biomedical Sciences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Business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Classics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Computer Science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Earth &amp; Atmospheric Science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Ecology &amp; Conservation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Economics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Engineering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History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History &amp; Philosophy of Science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Language &amp; Linguistics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Law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Literature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Mathematics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Medical Policy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Music and Performance Studies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Philosophy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Politics &amp; International Relations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Psychology &amp; Psychiatry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Religious Studies</a:t>
                      </a:r>
                      <a:endParaRPr sz="1200"/>
                    </a:p>
                    <a:p>
                      <a:pPr marL="171450" lvl="0" indent="-1333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Social Studies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E93BB07-64E5-4FCC-B6DA-7B054C5E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300" y="0"/>
            <a:ext cx="742700" cy="5727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>
            <a:spLocks noGrp="1"/>
          </p:cNvSpPr>
          <p:nvPr>
            <p:ph type="title"/>
          </p:nvPr>
        </p:nvSpPr>
        <p:spPr>
          <a:xfrm>
            <a:off x="151650" y="1651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Subjek yang Dilanggan (3)</a:t>
            </a:r>
            <a:endParaRPr/>
          </a:p>
        </p:txBody>
      </p:sp>
      <p:graphicFrame>
        <p:nvGraphicFramePr>
          <p:cNvPr id="321" name="Google Shape;321;p40"/>
          <p:cNvGraphicFramePr/>
          <p:nvPr/>
        </p:nvGraphicFramePr>
        <p:xfrm>
          <a:off x="630150" y="833850"/>
          <a:ext cx="7717500" cy="4328065"/>
        </p:xfrm>
        <a:graphic>
          <a:graphicData uri="http://schemas.openxmlformats.org/drawingml/2006/table">
            <a:tbl>
              <a:tblPr>
                <a:noFill/>
                <a:tableStyleId>{62D6ACF3-FE56-4914-AC32-2D42EE317572}</a:tableStyleId>
              </a:tblPr>
              <a:tblGrid>
                <a:gridCol w="119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alanquin"/>
                          <a:ea typeface="Palanquin"/>
                          <a:cs typeface="Palanquin"/>
                          <a:sym typeface="Palanquin"/>
                        </a:rPr>
                        <a:t>Database</a:t>
                      </a:r>
                      <a:endParaRPr sz="1600" b="1">
                        <a:latin typeface="Palanquin"/>
                        <a:ea typeface="Palanquin"/>
                        <a:cs typeface="Palanquin"/>
                        <a:sym typeface="Palanqui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Palanquin"/>
                          <a:ea typeface="Palanquin"/>
                          <a:cs typeface="Palanquin"/>
                          <a:sym typeface="Palanquin"/>
                        </a:rPr>
                        <a:t>Subjek</a:t>
                      </a:r>
                      <a:endParaRPr sz="1600" b="1">
                        <a:latin typeface="Palanquin"/>
                        <a:ea typeface="Palanquin"/>
                        <a:cs typeface="Palanquin"/>
                        <a:sym typeface="Palanqui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Taylor &amp; Francis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171450" lvl="0" indent="-1333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Criminology &amp; Law</a:t>
                      </a:r>
                      <a:endParaRPr sz="1200"/>
                    </a:p>
                    <a:p>
                      <a:pPr marL="171450" lvl="0" indent="-1333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Media, Cultural &amp; Communication Studies</a:t>
                      </a:r>
                      <a:endParaRPr sz="1200"/>
                    </a:p>
                    <a:p>
                      <a:pPr marL="171450" lvl="0" indent="-1333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Psychology</a:t>
                      </a:r>
                      <a:endParaRPr sz="1200"/>
                    </a:p>
                    <a:p>
                      <a:pPr marL="171450" lvl="0" indent="-13335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Char char="●"/>
                      </a:pPr>
                      <a:r>
                        <a:rPr lang="en" sz="1200"/>
                        <a:t>Sociology &amp; Related Disciplines</a:t>
                      </a:r>
                      <a:endParaRPr sz="12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7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World Scientific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Chemistry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Chemistry / Engineering / Materials Science / Medical and Life Science / Physics and Astronomy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Computer Science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Computer Science / Economics, Finance and Management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Computer Science / Engineering / Medical and Life Science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Computer Science / Mathematics / Economics, Finance and Management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Computer Science / Medical and Life Science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Social Sciences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Economics, Finance and Management / Mathematics / Engineering / Computer Science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Engineering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Engineering / Physics and Astronomy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Environmental Science / Economics, Finance and Management / Social Sciences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Materials Science / Physics and Astronomy / Engineering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Mathematics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Mathematics, Medical and Life Sciences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Medical and Life Science</a:t>
                      </a:r>
                      <a:endParaRPr sz="1100"/>
                    </a:p>
                    <a:p>
                      <a:pPr marL="171450" lvl="0" indent="-1270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100"/>
                        <a:buChar char="●"/>
                      </a:pPr>
                      <a:r>
                        <a:rPr lang="en" sz="1100"/>
                        <a:t>Physics and Astronomy</a:t>
                      </a:r>
                      <a:endParaRPr sz="110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8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Britannica Library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171450" lvl="0" indent="-571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dirty="0"/>
                        <a:t>Encylopedia for kids, teen and adult</a:t>
                      </a:r>
                      <a:endParaRPr sz="1200" dirty="0"/>
                    </a:p>
                  </a:txBody>
                  <a:tcPr marL="91425" marR="91425" marT="91425" marB="91425">
                    <a:lnL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2693D41-6853-4CC3-9587-BC41950BE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650" y="49238"/>
            <a:ext cx="702240" cy="572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/>
          <p:nvPr/>
        </p:nvSpPr>
        <p:spPr>
          <a:xfrm>
            <a:off x="-120850" y="1414875"/>
            <a:ext cx="1633200" cy="1633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ctrTitle"/>
          </p:nvPr>
        </p:nvSpPr>
        <p:spPr>
          <a:xfrm>
            <a:off x="3894065" y="1547668"/>
            <a:ext cx="4546200" cy="16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Penelusuran</a:t>
            </a:r>
            <a:r>
              <a:rPr lang="en" sz="3500" dirty="0"/>
              <a:t> </a:t>
            </a:r>
            <a:r>
              <a:rPr lang="en" sz="2800" dirty="0"/>
              <a:t>Referensi melalui  E-Resources Perpustakaan Nasional RI</a:t>
            </a:r>
            <a:endParaRPr sz="2800" dirty="0"/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1"/>
          </p:nvPr>
        </p:nvSpPr>
        <p:spPr>
          <a:xfrm>
            <a:off x="3799200" y="3252324"/>
            <a:ext cx="4546200" cy="595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Disampaikan pada User Education bagi  Mahasiswa Baru UIN Fatmawati Prov. Bengkulu</a:t>
            </a:r>
            <a:endParaRPr sz="1400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Jum’at, 17 September 2021</a:t>
            </a:r>
            <a:endParaRPr sz="1400" dirty="0"/>
          </a:p>
        </p:txBody>
      </p:sp>
      <p:grpSp>
        <p:nvGrpSpPr>
          <p:cNvPr id="158" name="Google Shape;158;p28"/>
          <p:cNvGrpSpPr/>
          <p:nvPr/>
        </p:nvGrpSpPr>
        <p:grpSpPr>
          <a:xfrm>
            <a:off x="305498" y="2315002"/>
            <a:ext cx="3598324" cy="2117088"/>
            <a:chOff x="305498" y="2315002"/>
            <a:chExt cx="3598324" cy="2117088"/>
          </a:xfrm>
        </p:grpSpPr>
        <p:grpSp>
          <p:nvGrpSpPr>
            <p:cNvPr id="159" name="Google Shape;159;p28"/>
            <p:cNvGrpSpPr/>
            <p:nvPr/>
          </p:nvGrpSpPr>
          <p:grpSpPr>
            <a:xfrm flipH="1">
              <a:off x="305498" y="2315002"/>
              <a:ext cx="3598324" cy="2014420"/>
              <a:chOff x="266475" y="728850"/>
              <a:chExt cx="6979900" cy="3907500"/>
            </a:xfrm>
          </p:grpSpPr>
          <p:sp>
            <p:nvSpPr>
              <p:cNvPr id="160" name="Google Shape;160;p28"/>
              <p:cNvSpPr/>
              <p:nvPr/>
            </p:nvSpPr>
            <p:spPr>
              <a:xfrm>
                <a:off x="3798950" y="4009225"/>
                <a:ext cx="1191175" cy="627125"/>
              </a:xfrm>
              <a:custGeom>
                <a:avLst/>
                <a:gdLst/>
                <a:ahLst/>
                <a:cxnLst/>
                <a:rect l="l" t="t" r="r" b="b"/>
                <a:pathLst>
                  <a:path w="47647" h="25085" fill="none" extrusionOk="0">
                    <a:moveTo>
                      <a:pt x="1" y="25084"/>
                    </a:moveTo>
                    <a:lnTo>
                      <a:pt x="7690" y="1"/>
                    </a:lnTo>
                    <a:lnTo>
                      <a:pt x="38950" y="1"/>
                    </a:lnTo>
                    <a:lnTo>
                      <a:pt x="47647" y="2508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8"/>
              <p:cNvSpPr/>
              <p:nvPr/>
            </p:nvSpPr>
            <p:spPr>
              <a:xfrm>
                <a:off x="1627800" y="908475"/>
                <a:ext cx="5448425" cy="2924325"/>
              </a:xfrm>
              <a:custGeom>
                <a:avLst/>
                <a:gdLst/>
                <a:ahLst/>
                <a:cxnLst/>
                <a:rect l="l" t="t" r="r" b="b"/>
                <a:pathLst>
                  <a:path w="217937" h="116973" fill="none" extrusionOk="0">
                    <a:moveTo>
                      <a:pt x="5924" y="0"/>
                    </a:moveTo>
                    <a:lnTo>
                      <a:pt x="212012" y="0"/>
                    </a:lnTo>
                    <a:cubicBezTo>
                      <a:pt x="215289" y="0"/>
                      <a:pt x="217936" y="2647"/>
                      <a:pt x="217936" y="5924"/>
                    </a:cubicBezTo>
                    <a:lnTo>
                      <a:pt x="217936" y="111048"/>
                    </a:lnTo>
                    <a:cubicBezTo>
                      <a:pt x="217936" y="114325"/>
                      <a:pt x="215289" y="116972"/>
                      <a:pt x="212012" y="116972"/>
                    </a:cubicBezTo>
                    <a:lnTo>
                      <a:pt x="5924" y="116972"/>
                    </a:lnTo>
                    <a:cubicBezTo>
                      <a:pt x="2647" y="116972"/>
                      <a:pt x="0" y="114325"/>
                      <a:pt x="0" y="111048"/>
                    </a:cubicBezTo>
                    <a:lnTo>
                      <a:pt x="0" y="5924"/>
                    </a:lnTo>
                    <a:cubicBezTo>
                      <a:pt x="0" y="2647"/>
                      <a:pt x="2647" y="0"/>
                      <a:pt x="5924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8"/>
              <p:cNvSpPr/>
              <p:nvPr/>
            </p:nvSpPr>
            <p:spPr>
              <a:xfrm>
                <a:off x="1457625" y="728850"/>
                <a:ext cx="5788750" cy="3280400"/>
              </a:xfrm>
              <a:custGeom>
                <a:avLst/>
                <a:gdLst/>
                <a:ahLst/>
                <a:cxnLst/>
                <a:rect l="l" t="t" r="r" b="b"/>
                <a:pathLst>
                  <a:path w="231550" h="131216" fill="none" extrusionOk="0">
                    <a:moveTo>
                      <a:pt x="6429" y="0"/>
                    </a:moveTo>
                    <a:lnTo>
                      <a:pt x="225122" y="0"/>
                    </a:lnTo>
                    <a:cubicBezTo>
                      <a:pt x="228651" y="0"/>
                      <a:pt x="231550" y="2900"/>
                      <a:pt x="231550" y="6429"/>
                    </a:cubicBezTo>
                    <a:lnTo>
                      <a:pt x="231550" y="124787"/>
                    </a:lnTo>
                    <a:cubicBezTo>
                      <a:pt x="231550" y="128443"/>
                      <a:pt x="228651" y="131216"/>
                      <a:pt x="225122" y="131216"/>
                    </a:cubicBezTo>
                    <a:lnTo>
                      <a:pt x="6429" y="131216"/>
                    </a:lnTo>
                    <a:cubicBezTo>
                      <a:pt x="2773" y="131216"/>
                      <a:pt x="0" y="128443"/>
                      <a:pt x="0" y="124787"/>
                    </a:cubicBezTo>
                    <a:lnTo>
                      <a:pt x="0" y="6429"/>
                    </a:lnTo>
                    <a:cubicBezTo>
                      <a:pt x="0" y="2900"/>
                      <a:pt x="2773" y="0"/>
                      <a:pt x="6429" y="0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8"/>
              <p:cNvSpPr/>
              <p:nvPr/>
            </p:nvSpPr>
            <p:spPr>
              <a:xfrm>
                <a:off x="2579578" y="2821996"/>
                <a:ext cx="3901288" cy="327740"/>
              </a:xfrm>
              <a:custGeom>
                <a:avLst/>
                <a:gdLst/>
                <a:ahLst/>
                <a:cxnLst/>
                <a:rect l="l" t="t" r="r" b="b"/>
                <a:pathLst>
                  <a:path w="78655" h="1" fill="none" extrusionOk="0">
                    <a:moveTo>
                      <a:pt x="1" y="0"/>
                    </a:moveTo>
                    <a:lnTo>
                      <a:pt x="78654" y="0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8"/>
              <p:cNvSpPr/>
              <p:nvPr/>
            </p:nvSpPr>
            <p:spPr>
              <a:xfrm>
                <a:off x="5617200" y="3397900"/>
                <a:ext cx="642875" cy="1068600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42744" extrusionOk="0">
                    <a:moveTo>
                      <a:pt x="1891" y="1"/>
                    </a:moveTo>
                    <a:cubicBezTo>
                      <a:pt x="631" y="1261"/>
                      <a:pt x="0" y="3152"/>
                      <a:pt x="505" y="4917"/>
                    </a:cubicBezTo>
                    <a:lnTo>
                      <a:pt x="9580" y="38949"/>
                    </a:lnTo>
                    <a:cubicBezTo>
                      <a:pt x="10200" y="41431"/>
                      <a:pt x="12291" y="42744"/>
                      <a:pt x="14409" y="42744"/>
                    </a:cubicBezTo>
                    <a:cubicBezTo>
                      <a:pt x="16163" y="42744"/>
                      <a:pt x="17937" y="41842"/>
                      <a:pt x="18907" y="39958"/>
                    </a:cubicBezTo>
                    <a:lnTo>
                      <a:pt x="24201" y="29496"/>
                    </a:lnTo>
                    <a:cubicBezTo>
                      <a:pt x="24454" y="28739"/>
                      <a:pt x="25084" y="28109"/>
                      <a:pt x="25714" y="27731"/>
                    </a:cubicBezTo>
                    <a:lnTo>
                      <a:pt x="1891" y="1"/>
                    </a:lnTo>
                    <a:close/>
                  </a:path>
                </a:pathLst>
              </a:custGeom>
              <a:solidFill>
                <a:schemeClr val="dk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8"/>
              <p:cNvSpPr/>
              <p:nvPr/>
            </p:nvSpPr>
            <p:spPr>
              <a:xfrm>
                <a:off x="5604600" y="3325425"/>
                <a:ext cx="1099775" cy="1169125"/>
              </a:xfrm>
              <a:custGeom>
                <a:avLst/>
                <a:gdLst/>
                <a:ahLst/>
                <a:cxnLst/>
                <a:rect l="l" t="t" r="r" b="b"/>
                <a:pathLst>
                  <a:path w="43991" h="46765" fill="none" extrusionOk="0">
                    <a:moveTo>
                      <a:pt x="39831" y="17143"/>
                    </a:moveTo>
                    <a:lnTo>
                      <a:pt x="8067" y="1891"/>
                    </a:lnTo>
                    <a:cubicBezTo>
                      <a:pt x="4160" y="1"/>
                      <a:pt x="0" y="3530"/>
                      <a:pt x="1009" y="7689"/>
                    </a:cubicBezTo>
                    <a:lnTo>
                      <a:pt x="10084" y="41722"/>
                    </a:lnTo>
                    <a:cubicBezTo>
                      <a:pt x="11218" y="46134"/>
                      <a:pt x="17269" y="46764"/>
                      <a:pt x="19411" y="42605"/>
                    </a:cubicBezTo>
                    <a:lnTo>
                      <a:pt x="24705" y="32143"/>
                    </a:lnTo>
                    <a:cubicBezTo>
                      <a:pt x="24958" y="31512"/>
                      <a:pt x="25588" y="30882"/>
                      <a:pt x="26218" y="30378"/>
                    </a:cubicBezTo>
                    <a:cubicBezTo>
                      <a:pt x="26722" y="30000"/>
                      <a:pt x="27226" y="29748"/>
                      <a:pt x="27731" y="29622"/>
                    </a:cubicBezTo>
                    <a:lnTo>
                      <a:pt x="38949" y="26471"/>
                    </a:lnTo>
                    <a:cubicBezTo>
                      <a:pt x="43487" y="25210"/>
                      <a:pt x="43991" y="19034"/>
                      <a:pt x="39831" y="17143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8"/>
              <p:cNvSpPr/>
              <p:nvPr/>
            </p:nvSpPr>
            <p:spPr>
              <a:xfrm>
                <a:off x="2141425" y="3167875"/>
                <a:ext cx="1188025" cy="327750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13110" extrusionOk="0">
                    <a:moveTo>
                      <a:pt x="6555" y="0"/>
                    </a:moveTo>
                    <a:cubicBezTo>
                      <a:pt x="2900" y="0"/>
                      <a:pt x="1" y="2899"/>
                      <a:pt x="1" y="6555"/>
                    </a:cubicBezTo>
                    <a:cubicBezTo>
                      <a:pt x="1" y="10084"/>
                      <a:pt x="2900" y="13109"/>
                      <a:pt x="6555" y="13109"/>
                    </a:cubicBezTo>
                    <a:lnTo>
                      <a:pt x="40966" y="13109"/>
                    </a:lnTo>
                    <a:cubicBezTo>
                      <a:pt x="44496" y="13109"/>
                      <a:pt x="47521" y="10084"/>
                      <a:pt x="47521" y="6555"/>
                    </a:cubicBezTo>
                    <a:cubicBezTo>
                      <a:pt x="47521" y="2899"/>
                      <a:pt x="44496" y="0"/>
                      <a:pt x="409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8"/>
              <p:cNvSpPr/>
              <p:nvPr/>
            </p:nvSpPr>
            <p:spPr>
              <a:xfrm>
                <a:off x="3395600" y="3167875"/>
                <a:ext cx="1188025" cy="327750"/>
              </a:xfrm>
              <a:custGeom>
                <a:avLst/>
                <a:gdLst/>
                <a:ahLst/>
                <a:cxnLst/>
                <a:rect l="l" t="t" r="r" b="b"/>
                <a:pathLst>
                  <a:path w="47521" h="13110" extrusionOk="0">
                    <a:moveTo>
                      <a:pt x="6555" y="0"/>
                    </a:moveTo>
                    <a:cubicBezTo>
                      <a:pt x="2900" y="0"/>
                      <a:pt x="1" y="2899"/>
                      <a:pt x="1" y="6555"/>
                    </a:cubicBezTo>
                    <a:cubicBezTo>
                      <a:pt x="1" y="10084"/>
                      <a:pt x="2900" y="13109"/>
                      <a:pt x="6555" y="13109"/>
                    </a:cubicBezTo>
                    <a:lnTo>
                      <a:pt x="40966" y="13109"/>
                    </a:lnTo>
                    <a:cubicBezTo>
                      <a:pt x="44622" y="13109"/>
                      <a:pt x="47521" y="10084"/>
                      <a:pt x="47521" y="6555"/>
                    </a:cubicBezTo>
                    <a:cubicBezTo>
                      <a:pt x="47521" y="2899"/>
                      <a:pt x="44622" y="0"/>
                      <a:pt x="409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8"/>
              <p:cNvSpPr/>
              <p:nvPr/>
            </p:nvSpPr>
            <p:spPr>
              <a:xfrm>
                <a:off x="266475" y="1078625"/>
                <a:ext cx="822475" cy="1329825"/>
              </a:xfrm>
              <a:custGeom>
                <a:avLst/>
                <a:gdLst/>
                <a:ahLst/>
                <a:cxnLst/>
                <a:rect l="l" t="t" r="r" b="b"/>
                <a:pathLst>
                  <a:path w="32899" h="53193" fill="none" extrusionOk="0">
                    <a:moveTo>
                      <a:pt x="16513" y="53193"/>
                    </a:moveTo>
                    <a:lnTo>
                      <a:pt x="16513" y="53193"/>
                    </a:lnTo>
                    <a:cubicBezTo>
                      <a:pt x="7437" y="53193"/>
                      <a:pt x="0" y="45756"/>
                      <a:pt x="0" y="36681"/>
                    </a:cubicBezTo>
                    <a:lnTo>
                      <a:pt x="0" y="16513"/>
                    </a:lnTo>
                    <a:cubicBezTo>
                      <a:pt x="0" y="7438"/>
                      <a:pt x="7437" y="1"/>
                      <a:pt x="16513" y="127"/>
                    </a:cubicBezTo>
                    <a:lnTo>
                      <a:pt x="16513" y="127"/>
                    </a:lnTo>
                    <a:cubicBezTo>
                      <a:pt x="25588" y="127"/>
                      <a:pt x="32899" y="7438"/>
                      <a:pt x="32899" y="16513"/>
                    </a:cubicBezTo>
                    <a:lnTo>
                      <a:pt x="32899" y="36681"/>
                    </a:lnTo>
                    <a:cubicBezTo>
                      <a:pt x="32899" y="45756"/>
                      <a:pt x="25588" y="53193"/>
                      <a:pt x="16513" y="53193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8"/>
              <p:cNvSpPr/>
              <p:nvPr/>
            </p:nvSpPr>
            <p:spPr>
              <a:xfrm>
                <a:off x="266475" y="1516650"/>
                <a:ext cx="822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899" h="1" fill="none" extrusionOk="0">
                    <a:moveTo>
                      <a:pt x="0" y="0"/>
                    </a:moveTo>
                    <a:lnTo>
                      <a:pt x="32899" y="0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8"/>
              <p:cNvSpPr/>
              <p:nvPr/>
            </p:nvSpPr>
            <p:spPr>
              <a:xfrm>
                <a:off x="679275" y="1081775"/>
                <a:ext cx="25" cy="4317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270" fill="none" extrusionOk="0">
                    <a:moveTo>
                      <a:pt x="1" y="1"/>
                    </a:moveTo>
                    <a:lnTo>
                      <a:pt x="1" y="17269"/>
                    </a:lnTo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8"/>
              <p:cNvSpPr/>
              <p:nvPr/>
            </p:nvSpPr>
            <p:spPr>
              <a:xfrm>
                <a:off x="654075" y="2408425"/>
                <a:ext cx="3252050" cy="1878150"/>
              </a:xfrm>
              <a:custGeom>
                <a:avLst/>
                <a:gdLst/>
                <a:ahLst/>
                <a:cxnLst/>
                <a:rect l="l" t="t" r="r" b="b"/>
                <a:pathLst>
                  <a:path w="130082" h="75126" fill="none" extrusionOk="0">
                    <a:moveTo>
                      <a:pt x="0" y="1"/>
                    </a:moveTo>
                    <a:lnTo>
                      <a:pt x="0" y="43739"/>
                    </a:lnTo>
                    <a:cubicBezTo>
                      <a:pt x="0" y="47016"/>
                      <a:pt x="2521" y="49663"/>
                      <a:pt x="5798" y="49663"/>
                    </a:cubicBezTo>
                    <a:lnTo>
                      <a:pt x="5798" y="49663"/>
                    </a:lnTo>
                    <a:cubicBezTo>
                      <a:pt x="9076" y="49663"/>
                      <a:pt x="11723" y="52310"/>
                      <a:pt x="11723" y="55462"/>
                    </a:cubicBezTo>
                    <a:lnTo>
                      <a:pt x="11723" y="69201"/>
                    </a:lnTo>
                    <a:cubicBezTo>
                      <a:pt x="11723" y="72478"/>
                      <a:pt x="14370" y="75125"/>
                      <a:pt x="17647" y="75125"/>
                    </a:cubicBezTo>
                    <a:lnTo>
                      <a:pt x="130081" y="75125"/>
                    </a:ln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miter lim="1260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" name="Google Shape;172;p28"/>
            <p:cNvSpPr/>
            <p:nvPr/>
          </p:nvSpPr>
          <p:spPr>
            <a:xfrm flipH="1">
              <a:off x="1145474" y="4329419"/>
              <a:ext cx="1270334" cy="10267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8">
            <a:hlinkClick r:id="rId3" action="ppaction://hlinksldjump"/>
          </p:cNvPr>
          <p:cNvSpPr txBox="1"/>
          <p:nvPr/>
        </p:nvSpPr>
        <p:spPr>
          <a:xfrm>
            <a:off x="6072300" y="3929979"/>
            <a:ext cx="2282100" cy="524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1"/>
                </a:solidFill>
                <a:latin typeface="Signika"/>
                <a:ea typeface="Signika"/>
                <a:cs typeface="Signika"/>
                <a:sym typeface="Signika"/>
              </a:rPr>
              <a:t>Yuk Mulai!</a:t>
            </a:r>
            <a:endParaRPr sz="3000" dirty="0">
              <a:solidFill>
                <a:schemeClr val="accent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625" y="2865275"/>
            <a:ext cx="2656425" cy="415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" name="Google Shape;175;p28"/>
          <p:cNvCxnSpPr/>
          <p:nvPr/>
        </p:nvCxnSpPr>
        <p:spPr>
          <a:xfrm>
            <a:off x="4040750" y="3147375"/>
            <a:ext cx="43626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6" name="Google Shape;17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1022" y="159555"/>
            <a:ext cx="1084332" cy="1041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>
            <a:spLocks noGrp="1"/>
          </p:cNvSpPr>
          <p:nvPr>
            <p:ph type="title" idx="2"/>
          </p:nvPr>
        </p:nvSpPr>
        <p:spPr>
          <a:xfrm>
            <a:off x="966150" y="2365775"/>
            <a:ext cx="4539300" cy="141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Telusur</a:t>
            </a:r>
            <a:endParaRPr/>
          </a:p>
        </p:txBody>
      </p:sp>
      <p:sp>
        <p:nvSpPr>
          <p:cNvPr id="327" name="Google Shape;327;p41"/>
          <p:cNvSpPr/>
          <p:nvPr/>
        </p:nvSpPr>
        <p:spPr>
          <a:xfrm>
            <a:off x="-486803" y="-343225"/>
            <a:ext cx="2709000" cy="2709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1"/>
          <p:cNvSpPr/>
          <p:nvPr/>
        </p:nvSpPr>
        <p:spPr>
          <a:xfrm>
            <a:off x="7951401" y="1895000"/>
            <a:ext cx="2709000" cy="2709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1"/>
          <p:cNvSpPr/>
          <p:nvPr/>
        </p:nvSpPr>
        <p:spPr>
          <a:xfrm>
            <a:off x="7174350" y="242125"/>
            <a:ext cx="718800" cy="71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1"/>
          <p:cNvSpPr/>
          <p:nvPr/>
        </p:nvSpPr>
        <p:spPr>
          <a:xfrm>
            <a:off x="650600" y="3565700"/>
            <a:ext cx="537600" cy="5376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1"/>
          <p:cNvSpPr/>
          <p:nvPr/>
        </p:nvSpPr>
        <p:spPr>
          <a:xfrm>
            <a:off x="4065075" y="60275"/>
            <a:ext cx="429900" cy="4299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2" name="Google Shape;332;p41"/>
          <p:cNvGrpSpPr/>
          <p:nvPr/>
        </p:nvGrpSpPr>
        <p:grpSpPr>
          <a:xfrm flipH="1">
            <a:off x="5505456" y="1750900"/>
            <a:ext cx="3638544" cy="3383548"/>
            <a:chOff x="1686588" y="1383474"/>
            <a:chExt cx="493081" cy="458525"/>
          </a:xfrm>
        </p:grpSpPr>
        <p:sp>
          <p:nvSpPr>
            <p:cNvPr id="333" name="Google Shape;333;p41"/>
            <p:cNvSpPr/>
            <p:nvPr/>
          </p:nvSpPr>
          <p:spPr>
            <a:xfrm>
              <a:off x="1769350" y="1436000"/>
              <a:ext cx="340950" cy="292175"/>
            </a:xfrm>
            <a:custGeom>
              <a:avLst/>
              <a:gdLst/>
              <a:ahLst/>
              <a:cxnLst/>
              <a:rect l="l" t="t" r="r" b="b"/>
              <a:pathLst>
                <a:path w="13638" h="11687" extrusionOk="0">
                  <a:moveTo>
                    <a:pt x="6721" y="651"/>
                  </a:moveTo>
                  <a:lnTo>
                    <a:pt x="6721" y="673"/>
                  </a:lnTo>
                  <a:cubicBezTo>
                    <a:pt x="6461" y="1020"/>
                    <a:pt x="6266" y="1410"/>
                    <a:pt x="6114" y="1822"/>
                  </a:cubicBezTo>
                  <a:cubicBezTo>
                    <a:pt x="6006" y="2169"/>
                    <a:pt x="5897" y="2516"/>
                    <a:pt x="5811" y="2884"/>
                  </a:cubicBezTo>
                  <a:lnTo>
                    <a:pt x="3404" y="2884"/>
                  </a:lnTo>
                  <a:cubicBezTo>
                    <a:pt x="4185" y="1735"/>
                    <a:pt x="5377" y="933"/>
                    <a:pt x="6721" y="651"/>
                  </a:cubicBezTo>
                  <a:close/>
                  <a:moveTo>
                    <a:pt x="7805" y="543"/>
                  </a:moveTo>
                  <a:lnTo>
                    <a:pt x="7805" y="564"/>
                  </a:lnTo>
                  <a:cubicBezTo>
                    <a:pt x="8347" y="564"/>
                    <a:pt x="8889" y="1432"/>
                    <a:pt x="9236" y="2884"/>
                  </a:cubicBezTo>
                  <a:lnTo>
                    <a:pt x="6374" y="2884"/>
                  </a:lnTo>
                  <a:cubicBezTo>
                    <a:pt x="6721" y="1432"/>
                    <a:pt x="7285" y="543"/>
                    <a:pt x="7805" y="543"/>
                  </a:cubicBezTo>
                  <a:close/>
                  <a:moveTo>
                    <a:pt x="8889" y="651"/>
                  </a:moveTo>
                  <a:lnTo>
                    <a:pt x="8889" y="651"/>
                  </a:lnTo>
                  <a:cubicBezTo>
                    <a:pt x="10234" y="933"/>
                    <a:pt x="11426" y="1735"/>
                    <a:pt x="12185" y="2884"/>
                  </a:cubicBezTo>
                  <a:lnTo>
                    <a:pt x="9778" y="2884"/>
                  </a:lnTo>
                  <a:cubicBezTo>
                    <a:pt x="9713" y="2516"/>
                    <a:pt x="9605" y="2169"/>
                    <a:pt x="9475" y="1822"/>
                  </a:cubicBezTo>
                  <a:cubicBezTo>
                    <a:pt x="9345" y="1410"/>
                    <a:pt x="9150" y="1020"/>
                    <a:pt x="8889" y="651"/>
                  </a:cubicBezTo>
                  <a:close/>
                  <a:moveTo>
                    <a:pt x="5702" y="3426"/>
                  </a:moveTo>
                  <a:cubicBezTo>
                    <a:pt x="5594" y="4120"/>
                    <a:pt x="5529" y="4835"/>
                    <a:pt x="5507" y="5573"/>
                  </a:cubicBezTo>
                  <a:lnTo>
                    <a:pt x="2537" y="5573"/>
                  </a:lnTo>
                  <a:cubicBezTo>
                    <a:pt x="2559" y="4814"/>
                    <a:pt x="2754" y="4077"/>
                    <a:pt x="3101" y="3426"/>
                  </a:cubicBezTo>
                  <a:close/>
                  <a:moveTo>
                    <a:pt x="9345" y="3426"/>
                  </a:moveTo>
                  <a:cubicBezTo>
                    <a:pt x="9475" y="4120"/>
                    <a:pt x="9540" y="4835"/>
                    <a:pt x="9540" y="5573"/>
                  </a:cubicBezTo>
                  <a:lnTo>
                    <a:pt x="6071" y="5573"/>
                  </a:lnTo>
                  <a:cubicBezTo>
                    <a:pt x="6071" y="4835"/>
                    <a:pt x="6136" y="4120"/>
                    <a:pt x="6266" y="3426"/>
                  </a:cubicBezTo>
                  <a:close/>
                  <a:moveTo>
                    <a:pt x="12510" y="3426"/>
                  </a:moveTo>
                  <a:cubicBezTo>
                    <a:pt x="12857" y="4077"/>
                    <a:pt x="13052" y="4814"/>
                    <a:pt x="13095" y="5573"/>
                  </a:cubicBezTo>
                  <a:lnTo>
                    <a:pt x="10104" y="5573"/>
                  </a:lnTo>
                  <a:cubicBezTo>
                    <a:pt x="10104" y="4835"/>
                    <a:pt x="10038" y="4120"/>
                    <a:pt x="9908" y="3426"/>
                  </a:cubicBezTo>
                  <a:close/>
                  <a:moveTo>
                    <a:pt x="5529" y="6093"/>
                  </a:moveTo>
                  <a:cubicBezTo>
                    <a:pt x="5551" y="6830"/>
                    <a:pt x="5616" y="7567"/>
                    <a:pt x="5724" y="8283"/>
                  </a:cubicBezTo>
                  <a:lnTo>
                    <a:pt x="3101" y="8283"/>
                  </a:lnTo>
                  <a:cubicBezTo>
                    <a:pt x="2732" y="7611"/>
                    <a:pt x="2537" y="6873"/>
                    <a:pt x="2494" y="6093"/>
                  </a:cubicBezTo>
                  <a:close/>
                  <a:moveTo>
                    <a:pt x="9562" y="6115"/>
                  </a:moveTo>
                  <a:cubicBezTo>
                    <a:pt x="9562" y="6830"/>
                    <a:pt x="9496" y="7567"/>
                    <a:pt x="9366" y="8304"/>
                  </a:cubicBezTo>
                  <a:lnTo>
                    <a:pt x="6244" y="8304"/>
                  </a:lnTo>
                  <a:cubicBezTo>
                    <a:pt x="6114" y="7567"/>
                    <a:pt x="6049" y="6830"/>
                    <a:pt x="6049" y="6115"/>
                  </a:cubicBezTo>
                  <a:close/>
                  <a:moveTo>
                    <a:pt x="13117" y="6115"/>
                  </a:moveTo>
                  <a:cubicBezTo>
                    <a:pt x="13074" y="6873"/>
                    <a:pt x="12857" y="7611"/>
                    <a:pt x="12510" y="8283"/>
                  </a:cubicBezTo>
                  <a:lnTo>
                    <a:pt x="12510" y="8304"/>
                  </a:lnTo>
                  <a:lnTo>
                    <a:pt x="9887" y="8304"/>
                  </a:lnTo>
                  <a:cubicBezTo>
                    <a:pt x="9995" y="7567"/>
                    <a:pt x="10060" y="6852"/>
                    <a:pt x="10082" y="6115"/>
                  </a:cubicBezTo>
                  <a:close/>
                  <a:moveTo>
                    <a:pt x="5811" y="8803"/>
                  </a:moveTo>
                  <a:cubicBezTo>
                    <a:pt x="5897" y="9172"/>
                    <a:pt x="6006" y="9518"/>
                    <a:pt x="6114" y="9865"/>
                  </a:cubicBezTo>
                  <a:cubicBezTo>
                    <a:pt x="6266" y="10277"/>
                    <a:pt x="6461" y="10668"/>
                    <a:pt x="6721" y="11014"/>
                  </a:cubicBezTo>
                  <a:cubicBezTo>
                    <a:pt x="5377" y="10733"/>
                    <a:pt x="4185" y="9952"/>
                    <a:pt x="3426" y="8803"/>
                  </a:cubicBezTo>
                  <a:close/>
                  <a:moveTo>
                    <a:pt x="12185" y="8825"/>
                  </a:moveTo>
                  <a:cubicBezTo>
                    <a:pt x="11404" y="9974"/>
                    <a:pt x="10234" y="10754"/>
                    <a:pt x="8889" y="11036"/>
                  </a:cubicBezTo>
                  <a:cubicBezTo>
                    <a:pt x="9150" y="10689"/>
                    <a:pt x="9345" y="10299"/>
                    <a:pt x="9496" y="9887"/>
                  </a:cubicBezTo>
                  <a:cubicBezTo>
                    <a:pt x="9605" y="9540"/>
                    <a:pt x="9713" y="9193"/>
                    <a:pt x="9800" y="8825"/>
                  </a:cubicBezTo>
                  <a:close/>
                  <a:moveTo>
                    <a:pt x="9236" y="8825"/>
                  </a:moveTo>
                  <a:cubicBezTo>
                    <a:pt x="8889" y="10277"/>
                    <a:pt x="8326" y="11166"/>
                    <a:pt x="7805" y="11166"/>
                  </a:cubicBezTo>
                  <a:cubicBezTo>
                    <a:pt x="7285" y="11166"/>
                    <a:pt x="6721" y="10277"/>
                    <a:pt x="6374" y="8825"/>
                  </a:cubicBezTo>
                  <a:close/>
                  <a:moveTo>
                    <a:pt x="7805" y="1"/>
                  </a:moveTo>
                  <a:cubicBezTo>
                    <a:pt x="2602" y="1"/>
                    <a:pt x="0" y="6288"/>
                    <a:pt x="3686" y="9974"/>
                  </a:cubicBezTo>
                  <a:cubicBezTo>
                    <a:pt x="4869" y="11157"/>
                    <a:pt x="6326" y="11687"/>
                    <a:pt x="7756" y="11687"/>
                  </a:cubicBezTo>
                  <a:cubicBezTo>
                    <a:pt x="10755" y="11687"/>
                    <a:pt x="13637" y="9356"/>
                    <a:pt x="13637" y="5833"/>
                  </a:cubicBezTo>
                  <a:cubicBezTo>
                    <a:pt x="13637" y="2624"/>
                    <a:pt x="11014" y="1"/>
                    <a:pt x="7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1"/>
            <p:cNvSpPr/>
            <p:nvPr/>
          </p:nvSpPr>
          <p:spPr>
            <a:xfrm>
              <a:off x="1686588" y="1383474"/>
              <a:ext cx="493081" cy="458525"/>
            </a:xfrm>
            <a:custGeom>
              <a:avLst/>
              <a:gdLst/>
              <a:ahLst/>
              <a:cxnLst/>
              <a:rect l="l" t="t" r="r" b="b"/>
              <a:pathLst>
                <a:path w="19405" h="18341" extrusionOk="0">
                  <a:moveTo>
                    <a:pt x="4373" y="12890"/>
                  </a:moveTo>
                  <a:cubicBezTo>
                    <a:pt x="4475" y="12890"/>
                    <a:pt x="4578" y="12923"/>
                    <a:pt x="4662" y="12985"/>
                  </a:cubicBezTo>
                  <a:cubicBezTo>
                    <a:pt x="4814" y="13180"/>
                    <a:pt x="4987" y="13376"/>
                    <a:pt x="5182" y="13571"/>
                  </a:cubicBezTo>
                  <a:cubicBezTo>
                    <a:pt x="5356" y="13744"/>
                    <a:pt x="5551" y="13918"/>
                    <a:pt x="5767" y="14091"/>
                  </a:cubicBezTo>
                  <a:cubicBezTo>
                    <a:pt x="5898" y="14264"/>
                    <a:pt x="5876" y="14503"/>
                    <a:pt x="5724" y="14655"/>
                  </a:cubicBezTo>
                  <a:cubicBezTo>
                    <a:pt x="5702" y="14687"/>
                    <a:pt x="5670" y="14704"/>
                    <a:pt x="5635" y="14704"/>
                  </a:cubicBezTo>
                  <a:cubicBezTo>
                    <a:pt x="5599" y="14704"/>
                    <a:pt x="5562" y="14687"/>
                    <a:pt x="5529" y="14655"/>
                  </a:cubicBezTo>
                  <a:lnTo>
                    <a:pt x="4076" y="13224"/>
                  </a:lnTo>
                  <a:cubicBezTo>
                    <a:pt x="4033" y="13159"/>
                    <a:pt x="4033" y="13072"/>
                    <a:pt x="4076" y="13007"/>
                  </a:cubicBezTo>
                  <a:cubicBezTo>
                    <a:pt x="4155" y="12928"/>
                    <a:pt x="4263" y="12890"/>
                    <a:pt x="4373" y="12890"/>
                  </a:cubicBezTo>
                  <a:close/>
                  <a:moveTo>
                    <a:pt x="10802" y="0"/>
                  </a:moveTo>
                  <a:cubicBezTo>
                    <a:pt x="9020" y="0"/>
                    <a:pt x="7233" y="595"/>
                    <a:pt x="5767" y="1798"/>
                  </a:cubicBezTo>
                  <a:cubicBezTo>
                    <a:pt x="2602" y="4400"/>
                    <a:pt x="1930" y="8953"/>
                    <a:pt x="4185" y="12357"/>
                  </a:cubicBezTo>
                  <a:cubicBezTo>
                    <a:pt x="4011" y="12400"/>
                    <a:pt x="3838" y="12487"/>
                    <a:pt x="3708" y="12638"/>
                  </a:cubicBezTo>
                  <a:cubicBezTo>
                    <a:pt x="3448" y="12899"/>
                    <a:pt x="3448" y="13332"/>
                    <a:pt x="3708" y="13592"/>
                  </a:cubicBezTo>
                  <a:lnTo>
                    <a:pt x="3838" y="13722"/>
                  </a:lnTo>
                  <a:lnTo>
                    <a:pt x="781" y="16411"/>
                  </a:lnTo>
                  <a:cubicBezTo>
                    <a:pt x="0" y="17061"/>
                    <a:pt x="477" y="18340"/>
                    <a:pt x="1496" y="18340"/>
                  </a:cubicBezTo>
                  <a:cubicBezTo>
                    <a:pt x="1692" y="18340"/>
                    <a:pt x="1887" y="18297"/>
                    <a:pt x="2082" y="18232"/>
                  </a:cubicBezTo>
                  <a:cubicBezTo>
                    <a:pt x="2103" y="18232"/>
                    <a:pt x="2103" y="18210"/>
                    <a:pt x="2125" y="18189"/>
                  </a:cubicBezTo>
                  <a:lnTo>
                    <a:pt x="2927" y="17278"/>
                  </a:lnTo>
                  <a:cubicBezTo>
                    <a:pt x="2927" y="17278"/>
                    <a:pt x="2927" y="17256"/>
                    <a:pt x="2927" y="17256"/>
                  </a:cubicBezTo>
                  <a:cubicBezTo>
                    <a:pt x="2927" y="17032"/>
                    <a:pt x="2791" y="16925"/>
                    <a:pt x="2654" y="16925"/>
                  </a:cubicBezTo>
                  <a:cubicBezTo>
                    <a:pt x="2579" y="16925"/>
                    <a:pt x="2504" y="16957"/>
                    <a:pt x="2450" y="17018"/>
                  </a:cubicBezTo>
                  <a:lnTo>
                    <a:pt x="1865" y="17690"/>
                  </a:lnTo>
                  <a:cubicBezTo>
                    <a:pt x="1757" y="17762"/>
                    <a:pt x="1639" y="17796"/>
                    <a:pt x="1524" y="17796"/>
                  </a:cubicBezTo>
                  <a:cubicBezTo>
                    <a:pt x="1294" y="17796"/>
                    <a:pt x="1077" y="17661"/>
                    <a:pt x="976" y="17430"/>
                  </a:cubicBezTo>
                  <a:cubicBezTo>
                    <a:pt x="889" y="17213"/>
                    <a:pt x="954" y="16953"/>
                    <a:pt x="1150" y="16801"/>
                  </a:cubicBezTo>
                  <a:lnTo>
                    <a:pt x="4250" y="14091"/>
                  </a:lnTo>
                  <a:lnTo>
                    <a:pt x="4640" y="14503"/>
                  </a:lnTo>
                  <a:lnTo>
                    <a:pt x="3274" y="16086"/>
                  </a:lnTo>
                  <a:cubicBezTo>
                    <a:pt x="3253" y="16086"/>
                    <a:pt x="3253" y="16086"/>
                    <a:pt x="3274" y="16107"/>
                  </a:cubicBezTo>
                  <a:cubicBezTo>
                    <a:pt x="3274" y="16332"/>
                    <a:pt x="3411" y="16438"/>
                    <a:pt x="3548" y="16438"/>
                  </a:cubicBezTo>
                  <a:cubicBezTo>
                    <a:pt x="3623" y="16438"/>
                    <a:pt x="3698" y="16407"/>
                    <a:pt x="3751" y="16346"/>
                  </a:cubicBezTo>
                  <a:lnTo>
                    <a:pt x="5009" y="14893"/>
                  </a:lnTo>
                  <a:lnTo>
                    <a:pt x="5334" y="15197"/>
                  </a:lnTo>
                  <a:cubicBezTo>
                    <a:pt x="5334" y="15218"/>
                    <a:pt x="5356" y="15218"/>
                    <a:pt x="5377" y="15218"/>
                  </a:cubicBezTo>
                  <a:lnTo>
                    <a:pt x="5833" y="15218"/>
                  </a:lnTo>
                  <a:cubicBezTo>
                    <a:pt x="6114" y="15088"/>
                    <a:pt x="6310" y="14828"/>
                    <a:pt x="6375" y="14546"/>
                  </a:cubicBezTo>
                  <a:cubicBezTo>
                    <a:pt x="7675" y="15414"/>
                    <a:pt x="9215" y="15891"/>
                    <a:pt x="10797" y="15891"/>
                  </a:cubicBezTo>
                  <a:cubicBezTo>
                    <a:pt x="12142" y="15891"/>
                    <a:pt x="13464" y="15544"/>
                    <a:pt x="14635" y="14915"/>
                  </a:cubicBezTo>
                  <a:cubicBezTo>
                    <a:pt x="14635" y="14893"/>
                    <a:pt x="14635" y="14893"/>
                    <a:pt x="14635" y="14893"/>
                  </a:cubicBezTo>
                  <a:cubicBezTo>
                    <a:pt x="14723" y="14629"/>
                    <a:pt x="14554" y="14451"/>
                    <a:pt x="14383" y="14451"/>
                  </a:cubicBezTo>
                  <a:cubicBezTo>
                    <a:pt x="14343" y="14451"/>
                    <a:pt x="14303" y="14461"/>
                    <a:pt x="14266" y="14481"/>
                  </a:cubicBezTo>
                  <a:cubicBezTo>
                    <a:pt x="13182" y="15045"/>
                    <a:pt x="11990" y="15349"/>
                    <a:pt x="10776" y="15349"/>
                  </a:cubicBezTo>
                  <a:cubicBezTo>
                    <a:pt x="4987" y="15349"/>
                    <a:pt x="738" y="8671"/>
                    <a:pt x="5312" y="2622"/>
                  </a:cubicBezTo>
                  <a:cubicBezTo>
                    <a:pt x="5356" y="2557"/>
                    <a:pt x="5399" y="2514"/>
                    <a:pt x="5442" y="2492"/>
                  </a:cubicBezTo>
                  <a:cubicBezTo>
                    <a:pt x="7235" y="1135"/>
                    <a:pt x="9081" y="551"/>
                    <a:pt x="10792" y="551"/>
                  </a:cubicBezTo>
                  <a:cubicBezTo>
                    <a:pt x="14874" y="551"/>
                    <a:pt x="18190" y="3876"/>
                    <a:pt x="18190" y="7955"/>
                  </a:cubicBezTo>
                  <a:cubicBezTo>
                    <a:pt x="18190" y="9105"/>
                    <a:pt x="17909" y="10254"/>
                    <a:pt x="17388" y="11273"/>
                  </a:cubicBezTo>
                  <a:cubicBezTo>
                    <a:pt x="16868" y="12313"/>
                    <a:pt x="16131" y="13202"/>
                    <a:pt x="15199" y="13896"/>
                  </a:cubicBezTo>
                  <a:cubicBezTo>
                    <a:pt x="15199" y="13896"/>
                    <a:pt x="15199" y="13896"/>
                    <a:pt x="15199" y="13918"/>
                  </a:cubicBezTo>
                  <a:cubicBezTo>
                    <a:pt x="15152" y="14168"/>
                    <a:pt x="15297" y="14305"/>
                    <a:pt x="15454" y="14305"/>
                  </a:cubicBezTo>
                  <a:cubicBezTo>
                    <a:pt x="15515" y="14305"/>
                    <a:pt x="15578" y="14285"/>
                    <a:pt x="15632" y="14243"/>
                  </a:cubicBezTo>
                  <a:cubicBezTo>
                    <a:pt x="16564" y="13527"/>
                    <a:pt x="17345" y="12573"/>
                    <a:pt x="17887" y="11511"/>
                  </a:cubicBezTo>
                  <a:cubicBezTo>
                    <a:pt x="19405" y="8454"/>
                    <a:pt x="18819" y="4768"/>
                    <a:pt x="16391" y="2340"/>
                  </a:cubicBezTo>
                  <a:lnTo>
                    <a:pt x="16413" y="2319"/>
                  </a:lnTo>
                  <a:cubicBezTo>
                    <a:pt x="14874" y="780"/>
                    <a:pt x="12841" y="0"/>
                    <a:pt x="10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25BD068-3409-4BF5-965B-0D737772E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198" y="9052"/>
            <a:ext cx="718801" cy="6140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2"/>
          <p:cNvSpPr txBox="1">
            <a:spLocks noGrp="1"/>
          </p:cNvSpPr>
          <p:nvPr>
            <p:ph type="title"/>
          </p:nvPr>
        </p:nvSpPr>
        <p:spPr>
          <a:xfrm>
            <a:off x="713250" y="9139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Cara Menelusur Koleksi e-Resources</a:t>
            </a:r>
            <a:endParaRPr/>
          </a:p>
        </p:txBody>
      </p:sp>
      <p:sp>
        <p:nvSpPr>
          <p:cNvPr id="340" name="Google Shape;340;p42"/>
          <p:cNvSpPr txBox="1"/>
          <p:nvPr/>
        </p:nvSpPr>
        <p:spPr>
          <a:xfrm>
            <a:off x="1563075" y="1715566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Kolom Pencarian</a:t>
            </a:r>
            <a:endParaRPr sz="18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41" name="Google Shape;341;p42"/>
          <p:cNvSpPr txBox="1"/>
          <p:nvPr/>
        </p:nvSpPr>
        <p:spPr>
          <a:xfrm>
            <a:off x="5713975" y="1715566"/>
            <a:ext cx="1887000" cy="37170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Akses Provider</a:t>
            </a:r>
            <a:endParaRPr sz="20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42" name="Google Shape;342;p42"/>
          <p:cNvSpPr/>
          <p:nvPr/>
        </p:nvSpPr>
        <p:spPr>
          <a:xfrm>
            <a:off x="1130950" y="2181125"/>
            <a:ext cx="2751300" cy="1837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Gunakan kolom pencarian setelah login di e-resources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343" name="Google Shape;343;p42"/>
          <p:cNvSpPr/>
          <p:nvPr/>
        </p:nvSpPr>
        <p:spPr>
          <a:xfrm>
            <a:off x="5281825" y="2181125"/>
            <a:ext cx="2751300" cy="1837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Akses langsung ke provider / penyedia koleksi e-resources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(jika spesifik ingin pada terbitan provider tertentu)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DF8B0-402A-4637-9ECC-7896B5161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750" y="1"/>
            <a:ext cx="713250" cy="68493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Menggunakan Kolom Pencarian</a:t>
            </a:r>
            <a:endParaRPr/>
          </a:p>
        </p:txBody>
      </p:sp>
      <p:sp>
        <p:nvSpPr>
          <p:cNvPr id="349" name="Google Shape;349;p43"/>
          <p:cNvSpPr txBox="1"/>
          <p:nvPr/>
        </p:nvSpPr>
        <p:spPr>
          <a:xfrm>
            <a:off x="713225" y="1112200"/>
            <a:ext cx="77175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Login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di </a:t>
            </a:r>
            <a:r>
              <a:rPr lang="en" sz="1600" u="sng">
                <a:solidFill>
                  <a:schemeClr val="hlink"/>
                </a:solidFill>
                <a:latin typeface="Palanquin"/>
                <a:ea typeface="Palanquin"/>
                <a:cs typeface="Palanquin"/>
                <a:sym typeface="Palanquin"/>
                <a:hlinkClick r:id="rId3"/>
              </a:rPr>
              <a:t>e-resources.perpusnas.go.id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Isi kata kunci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pada kolom pencarian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350" name="Google Shape;35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2650" y="1778800"/>
            <a:ext cx="6090251" cy="1678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3"/>
          <p:cNvSpPr txBox="1"/>
          <p:nvPr/>
        </p:nvSpPr>
        <p:spPr>
          <a:xfrm>
            <a:off x="745450" y="3566150"/>
            <a:ext cx="77175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Klik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Cari E-Resources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Tab baru dan hasil pencarian akan muncul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A5907F-8CBB-4086-92D8-130778539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888" y="0"/>
            <a:ext cx="801112" cy="6666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Menggunakan Kolom Pencarian (2)</a:t>
            </a:r>
            <a:endParaRPr/>
          </a:p>
        </p:txBody>
      </p:sp>
      <p:sp>
        <p:nvSpPr>
          <p:cNvPr id="357" name="Google Shape;357;p44"/>
          <p:cNvSpPr txBox="1"/>
          <p:nvPr/>
        </p:nvSpPr>
        <p:spPr>
          <a:xfrm>
            <a:off x="713225" y="1112200"/>
            <a:ext cx="771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Hasil pencarian muncul</a:t>
            </a:r>
            <a:r>
              <a:rPr lang="en" sz="1600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untuk kata kunci “Sharia Economy”</a:t>
            </a:r>
            <a:endParaRPr sz="1600" dirty="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358" name="Google Shape;358;p44"/>
          <p:cNvSpPr txBox="1"/>
          <p:nvPr/>
        </p:nvSpPr>
        <p:spPr>
          <a:xfrm>
            <a:off x="809825" y="4324500"/>
            <a:ext cx="7717500" cy="6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Tidak semua hasil pencarian dilanggan</a:t>
            </a:r>
            <a:r>
              <a:rPr lang="en" sz="1600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oleh Perpusnas</a:t>
            </a:r>
            <a:endParaRPr sz="1600" b="1" dirty="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Koleksi yang dilanggan tertera </a:t>
            </a:r>
            <a:r>
              <a:rPr lang="en" sz="1600" b="1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PDF Full Text</a:t>
            </a:r>
            <a:r>
              <a:rPr lang="en" sz="1600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</a:t>
            </a:r>
            <a:r>
              <a:rPr lang="en" sz="1600" b="1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EPUB Full Text</a:t>
            </a:r>
            <a:r>
              <a:rPr lang="en" sz="1600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</a:t>
            </a:r>
            <a:r>
              <a:rPr lang="en" sz="1600" b="1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HTML Full Text</a:t>
            </a:r>
            <a:endParaRPr sz="1600" b="1" dirty="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Koleksi open source (jurnal) tertera </a:t>
            </a:r>
            <a:r>
              <a:rPr lang="en" sz="1600" b="1" dirty="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View record in DOAJ</a:t>
            </a:r>
            <a:endParaRPr sz="1600" b="1" dirty="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359" name="Google Shape;35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150" y="1473100"/>
            <a:ext cx="5997276" cy="27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B8BD9B-53D1-4651-BD55-5F23DB9A3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451" y="0"/>
            <a:ext cx="801549" cy="80460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Menggunakan Kolom Pencarian (3)</a:t>
            </a:r>
            <a:endParaRPr/>
          </a:p>
        </p:txBody>
      </p:sp>
      <p:sp>
        <p:nvSpPr>
          <p:cNvPr id="365" name="Google Shape;365;p45"/>
          <p:cNvSpPr txBox="1"/>
          <p:nvPr/>
        </p:nvSpPr>
        <p:spPr>
          <a:xfrm>
            <a:off x="713225" y="1112200"/>
            <a:ext cx="77175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Untuk memudahkan pencarian, lihat pada kolom sebelah kiri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Refine Results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Bisa memilih tampilan hasil pencarian yang hanya dilanggan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/ bisa diakses Full Text, caranya lihat pada bagian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Limit To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kemudian pilih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Full Text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366" name="Google Shape;366;p45"/>
          <p:cNvSpPr txBox="1"/>
          <p:nvPr/>
        </p:nvSpPr>
        <p:spPr>
          <a:xfrm>
            <a:off x="3709275" y="2116975"/>
            <a:ext cx="5011200" cy="28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Pada bagian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Limit To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juga bisa disesuaikan tahun terbitan pada hasil pencarian yang diinginkan dengan mengisi kolom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From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dan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To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atau dengan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menggeser garis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dibawah yang berwarna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biru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367" name="Google Shape;36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9125" y="2063300"/>
            <a:ext cx="2266950" cy="29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65890-2069-4B91-8D4C-F61150C87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24" y="30851"/>
            <a:ext cx="713275" cy="74598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Menggunakan Kolom Pencarian (4)</a:t>
            </a:r>
            <a:endParaRPr/>
          </a:p>
        </p:txBody>
      </p:sp>
      <p:sp>
        <p:nvSpPr>
          <p:cNvPr id="373" name="Google Shape;373;p46"/>
          <p:cNvSpPr txBox="1"/>
          <p:nvPr/>
        </p:nvSpPr>
        <p:spPr>
          <a:xfrm>
            <a:off x="713225" y="1112200"/>
            <a:ext cx="771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Jika memiliki jenis sumber yang spesifik, bisa pilih di bagian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Source Types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374" name="Google Shape;3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0825" y="1520850"/>
            <a:ext cx="3766629" cy="33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397E154-E5B2-4A6D-8C05-E1C31924D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811" y="-10899"/>
            <a:ext cx="784189" cy="8049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Akses Langsung via Provider</a:t>
            </a:r>
            <a:endParaRPr/>
          </a:p>
        </p:txBody>
      </p:sp>
      <p:sp>
        <p:nvSpPr>
          <p:cNvPr id="380" name="Google Shape;380;p47"/>
          <p:cNvSpPr txBox="1"/>
          <p:nvPr/>
        </p:nvSpPr>
        <p:spPr>
          <a:xfrm>
            <a:off x="713225" y="1112200"/>
            <a:ext cx="7717500" cy="11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Login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di </a:t>
            </a:r>
            <a:r>
              <a:rPr lang="en" sz="1600" u="sng">
                <a:solidFill>
                  <a:schemeClr val="hlink"/>
                </a:solidFill>
                <a:latin typeface="Palanquin"/>
                <a:ea typeface="Palanquin"/>
                <a:cs typeface="Palanquin"/>
                <a:sym typeface="Palanquin"/>
                <a:hlinkClick r:id="rId3"/>
              </a:rPr>
              <a:t>e-resources.perpusnas.go.id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Pilih Provider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yang dituju, contoh Cambridge University Press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Klik pada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Tautan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Muncul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Tab baru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yang menuju ke provider yang dipilih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381" name="Google Shape;381;p47"/>
          <p:cNvPicPr preferRelativeResize="0"/>
          <p:nvPr/>
        </p:nvPicPr>
        <p:blipFill rotWithShape="1">
          <a:blip r:embed="rId4">
            <a:alphaModFix/>
          </a:blip>
          <a:srcRect t="-2639" b="2639"/>
          <a:stretch/>
        </p:blipFill>
        <p:spPr>
          <a:xfrm>
            <a:off x="1452600" y="2196925"/>
            <a:ext cx="6238750" cy="28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A4B0E0-9DF6-4D68-BEE4-3B2CE946B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0725" y="56644"/>
            <a:ext cx="713275" cy="76920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Akses Langsung via Provider (2)</a:t>
            </a:r>
            <a:endParaRPr/>
          </a:p>
        </p:txBody>
      </p:sp>
      <p:sp>
        <p:nvSpPr>
          <p:cNvPr id="387" name="Google Shape;387;p48"/>
          <p:cNvSpPr txBox="1"/>
          <p:nvPr/>
        </p:nvSpPr>
        <p:spPr>
          <a:xfrm>
            <a:off x="713225" y="1112200"/>
            <a:ext cx="7717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Ketik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kata kunci yang dicari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pada kolom pencarian, contoh Islamic Finance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Berikan checklist ☑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pada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Only search content I have access to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388" name="Google Shape;38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1250" y="1891050"/>
            <a:ext cx="6010275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8"/>
          <p:cNvSpPr txBox="1"/>
          <p:nvPr/>
        </p:nvSpPr>
        <p:spPr>
          <a:xfrm>
            <a:off x="747638" y="2785600"/>
            <a:ext cx="77175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Klik pada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logo kaca pembesar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Hasil pencarian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akan tampil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CE272-EFBE-4B38-8443-9741B72E4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24" y="0"/>
            <a:ext cx="713275" cy="79301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Akses Langsung via Provider (3)</a:t>
            </a:r>
            <a:endParaRPr/>
          </a:p>
        </p:txBody>
      </p:sp>
      <p:sp>
        <p:nvSpPr>
          <p:cNvPr id="395" name="Google Shape;395;p49"/>
          <p:cNvSpPr txBox="1"/>
          <p:nvPr/>
        </p:nvSpPr>
        <p:spPr>
          <a:xfrm>
            <a:off x="713225" y="1112200"/>
            <a:ext cx="7717500" cy="3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Tampilan hasil pencarian seperti dibawah ini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396" name="Google Shape;39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200" y="1473102"/>
            <a:ext cx="6399201" cy="34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BD3E74-7307-4E08-A1A2-B59913DE7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712" y="32536"/>
            <a:ext cx="802288" cy="7221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Akses Langsung via Provider (4)</a:t>
            </a:r>
            <a:endParaRPr/>
          </a:p>
        </p:txBody>
      </p:sp>
      <p:sp>
        <p:nvSpPr>
          <p:cNvPr id="402" name="Google Shape;402;p50"/>
          <p:cNvSpPr txBox="1"/>
          <p:nvPr/>
        </p:nvSpPr>
        <p:spPr>
          <a:xfrm>
            <a:off x="2616000" y="1191300"/>
            <a:ext cx="5379900" cy="16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Hasil pencarian dapat lebih spesifik dengan menggunakan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Refine Search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Bisa pilih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Access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Content Type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Author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Publication Date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Subject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dll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Cara pencarian spesifik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 dari setiap provider berbeda, tapi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prinsipnya sama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403" name="Google Shape;40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050" y="1191300"/>
            <a:ext cx="1511675" cy="37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2A0A24-4650-48C7-9C0C-8151ABA96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25" y="0"/>
            <a:ext cx="713275" cy="72368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>
            <a:hlinkClick r:id="" action="ppaction://noaction"/>
          </p:cNvPr>
          <p:cNvSpPr/>
          <p:nvPr/>
        </p:nvSpPr>
        <p:spPr>
          <a:xfrm>
            <a:off x="713113" y="1634850"/>
            <a:ext cx="817200" cy="81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9">
            <a:hlinkClick r:id="rId3" action="ppaction://hlinksldjump"/>
          </p:cNvPr>
          <p:cNvSpPr/>
          <p:nvPr/>
        </p:nvSpPr>
        <p:spPr>
          <a:xfrm>
            <a:off x="5929038" y="3172425"/>
            <a:ext cx="817200" cy="81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9">
            <a:hlinkClick r:id="rId4" action="ppaction://hlinksldjump"/>
          </p:cNvPr>
          <p:cNvSpPr/>
          <p:nvPr/>
        </p:nvSpPr>
        <p:spPr>
          <a:xfrm>
            <a:off x="3321112" y="3172413"/>
            <a:ext cx="817200" cy="81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9"/>
          <p:cNvSpPr/>
          <p:nvPr/>
        </p:nvSpPr>
        <p:spPr>
          <a:xfrm>
            <a:off x="713075" y="3172550"/>
            <a:ext cx="817200" cy="81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9">
            <a:hlinkClick r:id="rId5" action="ppaction://hlinksldjump"/>
          </p:cNvPr>
          <p:cNvSpPr/>
          <p:nvPr/>
        </p:nvSpPr>
        <p:spPr>
          <a:xfrm>
            <a:off x="5929075" y="1634850"/>
            <a:ext cx="817200" cy="817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9">
            <a:hlinkClick r:id="rId6" action="ppaction://hlinksldjump"/>
          </p:cNvPr>
          <p:cNvSpPr/>
          <p:nvPr/>
        </p:nvSpPr>
        <p:spPr>
          <a:xfrm>
            <a:off x="3321138" y="1634850"/>
            <a:ext cx="817200" cy="81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Yang Akan Kita Bahas</a:t>
            </a:r>
            <a:endParaRPr dirty="0"/>
          </a:p>
        </p:txBody>
      </p:sp>
      <p:sp>
        <p:nvSpPr>
          <p:cNvPr id="188" name="Google Shape;188;p29"/>
          <p:cNvSpPr txBox="1">
            <a:spLocks noGrp="1"/>
          </p:cNvSpPr>
          <p:nvPr>
            <p:ph type="title" idx="2"/>
          </p:nvPr>
        </p:nvSpPr>
        <p:spPr>
          <a:xfrm>
            <a:off x="7132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89" name="Google Shape;189;p29">
            <a:hlinkClick r:id="" action="ppaction://noaction"/>
          </p:cNvPr>
          <p:cNvSpPr txBox="1">
            <a:spLocks noGrp="1"/>
          </p:cNvSpPr>
          <p:nvPr>
            <p:ph type="title" idx="3"/>
          </p:nvPr>
        </p:nvSpPr>
        <p:spPr>
          <a:xfrm>
            <a:off x="1636585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Kenalan</a:t>
            </a:r>
            <a:endParaRPr/>
          </a:p>
        </p:txBody>
      </p:sp>
      <p:sp>
        <p:nvSpPr>
          <p:cNvPr id="190" name="Google Shape;190;p29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163657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Apa itu e-Resources?</a:t>
            </a:r>
            <a:endParaRPr/>
          </a:p>
        </p:txBody>
      </p:sp>
      <p:sp>
        <p:nvSpPr>
          <p:cNvPr id="191" name="Google Shape;191;p29">
            <a:hlinkClick r:id="rId7" action="ppaction://hlinksldjump"/>
          </p:cNvPr>
          <p:cNvSpPr txBox="1">
            <a:spLocks noGrp="1"/>
          </p:cNvSpPr>
          <p:nvPr>
            <p:ph type="title" idx="4"/>
          </p:nvPr>
        </p:nvSpPr>
        <p:spPr>
          <a:xfrm>
            <a:off x="713225" y="33249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92" name="Google Shape;192;p29">
            <a:hlinkClick r:id="rId7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1636585" y="33248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Telusur</a:t>
            </a:r>
            <a:endParaRPr/>
          </a:p>
        </p:txBody>
      </p:sp>
      <p:sp>
        <p:nvSpPr>
          <p:cNvPr id="193" name="Google Shape;193;p29">
            <a:hlinkClick r:id="rId7" action="ppaction://hlinksldjump"/>
          </p:cNvPr>
          <p:cNvSpPr txBox="1">
            <a:spLocks noGrp="1"/>
          </p:cNvSpPr>
          <p:nvPr>
            <p:ph type="subTitle" idx="6"/>
          </p:nvPr>
        </p:nvSpPr>
        <p:spPr>
          <a:xfrm>
            <a:off x="1636576" y="36003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Bagaimana mencari sumber subjek ekonomi, keuangan, dan bisnis syariah?</a:t>
            </a:r>
            <a:endParaRPr/>
          </a:p>
        </p:txBody>
      </p:sp>
      <p:sp>
        <p:nvSpPr>
          <p:cNvPr id="194" name="Google Shape;194;p29"/>
          <p:cNvSpPr txBox="1">
            <a:spLocks noGrp="1"/>
          </p:cNvSpPr>
          <p:nvPr>
            <p:ph type="title" idx="7"/>
          </p:nvPr>
        </p:nvSpPr>
        <p:spPr>
          <a:xfrm>
            <a:off x="332117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5" name="Google Shape;195;p29">
            <a:hlinkClick r:id="rId6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4244527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Koleksi</a:t>
            </a:r>
            <a:endParaRPr/>
          </a:p>
        </p:txBody>
      </p:sp>
      <p:sp>
        <p:nvSpPr>
          <p:cNvPr id="196" name="Google Shape;196;p29">
            <a:hlinkClick r:id="rId6" action="ppaction://hlinksldjump"/>
          </p:cNvPr>
          <p:cNvSpPr txBox="1">
            <a:spLocks noGrp="1"/>
          </p:cNvSpPr>
          <p:nvPr>
            <p:ph type="subTitle" idx="9"/>
          </p:nvPr>
        </p:nvSpPr>
        <p:spPr>
          <a:xfrm>
            <a:off x="424452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Koleksi apa saja yang tersedia?</a:t>
            </a:r>
            <a:endParaRPr/>
          </a:p>
        </p:txBody>
      </p:sp>
      <p:sp>
        <p:nvSpPr>
          <p:cNvPr id="197" name="Google Shape;197;p29"/>
          <p:cNvSpPr txBox="1">
            <a:spLocks noGrp="1"/>
          </p:cNvSpPr>
          <p:nvPr>
            <p:ph type="title" idx="13"/>
          </p:nvPr>
        </p:nvSpPr>
        <p:spPr>
          <a:xfrm>
            <a:off x="3321175" y="33249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98" name="Google Shape;198;p29">
            <a:hlinkClick r:id="rId4" action="ppaction://hlinksldjump"/>
          </p:cNvPr>
          <p:cNvSpPr txBox="1">
            <a:spLocks noGrp="1"/>
          </p:cNvSpPr>
          <p:nvPr>
            <p:ph type="title" idx="14"/>
          </p:nvPr>
        </p:nvSpPr>
        <p:spPr>
          <a:xfrm>
            <a:off x="4244527" y="33248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Fitur</a:t>
            </a:r>
            <a:endParaRPr/>
          </a:p>
        </p:txBody>
      </p:sp>
      <p:sp>
        <p:nvSpPr>
          <p:cNvPr id="199" name="Google Shape;199;p29">
            <a:hlinkClick r:id="rId4" action="ppaction://hlinksldjump"/>
          </p:cNvPr>
          <p:cNvSpPr txBox="1">
            <a:spLocks noGrp="1"/>
          </p:cNvSpPr>
          <p:nvPr>
            <p:ph type="subTitle" idx="15"/>
          </p:nvPr>
        </p:nvSpPr>
        <p:spPr>
          <a:xfrm>
            <a:off x="4244526" y="36003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Fitur apa saja yang ada di e-resources?</a:t>
            </a:r>
            <a:endParaRPr/>
          </a:p>
        </p:txBody>
      </p:sp>
      <p:sp>
        <p:nvSpPr>
          <p:cNvPr id="200" name="Google Shape;200;p29"/>
          <p:cNvSpPr txBox="1">
            <a:spLocks noGrp="1"/>
          </p:cNvSpPr>
          <p:nvPr>
            <p:ph type="title" idx="16"/>
          </p:nvPr>
        </p:nvSpPr>
        <p:spPr>
          <a:xfrm>
            <a:off x="5929125" y="1787250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01" name="Google Shape;201;p29">
            <a:hlinkClick r:id="rId5" action="ppaction://hlinksldjump"/>
          </p:cNvPr>
          <p:cNvSpPr txBox="1">
            <a:spLocks noGrp="1"/>
          </p:cNvSpPr>
          <p:nvPr>
            <p:ph type="title" idx="17"/>
          </p:nvPr>
        </p:nvSpPr>
        <p:spPr>
          <a:xfrm>
            <a:off x="6852450" y="1787250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Langgan</a:t>
            </a:r>
            <a:endParaRPr/>
          </a:p>
        </p:txBody>
      </p:sp>
      <p:sp>
        <p:nvSpPr>
          <p:cNvPr id="202" name="Google Shape;202;p29">
            <a:hlinkClick r:id="rId5" action="ppaction://hlinksldjump"/>
          </p:cNvPr>
          <p:cNvSpPr txBox="1">
            <a:spLocks noGrp="1"/>
          </p:cNvSpPr>
          <p:nvPr>
            <p:ph type="subTitle" idx="18"/>
          </p:nvPr>
        </p:nvSpPr>
        <p:spPr>
          <a:xfrm>
            <a:off x="6852456" y="2062667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Subjek apa saja yang dilanggan?</a:t>
            </a:r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title" idx="19"/>
          </p:nvPr>
        </p:nvSpPr>
        <p:spPr>
          <a:xfrm>
            <a:off x="5929125" y="3324925"/>
            <a:ext cx="923400" cy="9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04" name="Google Shape;204;p29">
            <a:hlinkClick r:id="rId3" action="ppaction://hlinksldjump"/>
          </p:cNvPr>
          <p:cNvSpPr txBox="1">
            <a:spLocks noGrp="1"/>
          </p:cNvSpPr>
          <p:nvPr>
            <p:ph type="title" idx="20"/>
          </p:nvPr>
        </p:nvSpPr>
        <p:spPr>
          <a:xfrm>
            <a:off x="6852450" y="3324827"/>
            <a:ext cx="1684500" cy="43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Sayonara!</a:t>
            </a:r>
            <a:endParaRPr/>
          </a:p>
        </p:txBody>
      </p:sp>
      <p:sp>
        <p:nvSpPr>
          <p:cNvPr id="205" name="Google Shape;205;p29">
            <a:hlinkClick r:id="rId3" action="ppaction://hlinksldjump"/>
          </p:cNvPr>
          <p:cNvSpPr txBox="1">
            <a:spLocks noGrp="1"/>
          </p:cNvSpPr>
          <p:nvPr>
            <p:ph type="subTitle" idx="21"/>
          </p:nvPr>
        </p:nvSpPr>
        <p:spPr>
          <a:xfrm>
            <a:off x="6852456" y="3600375"/>
            <a:ext cx="1684500" cy="6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Rekap materi yang dibahas</a:t>
            </a: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47920E-D1AC-4227-B3A3-687E379B2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6950" y="11052"/>
            <a:ext cx="607050" cy="57270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1"/>
          <p:cNvSpPr txBox="1">
            <a:spLocks noGrp="1"/>
          </p:cNvSpPr>
          <p:nvPr>
            <p:ph type="title"/>
          </p:nvPr>
        </p:nvSpPr>
        <p:spPr>
          <a:xfrm>
            <a:off x="2340775" y="1891500"/>
            <a:ext cx="4515900" cy="13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Fitur</a:t>
            </a:r>
            <a:endParaRPr sz="12000"/>
          </a:p>
        </p:txBody>
      </p:sp>
      <p:sp>
        <p:nvSpPr>
          <p:cNvPr id="409" name="Google Shape;409;p51"/>
          <p:cNvSpPr/>
          <p:nvPr/>
        </p:nvSpPr>
        <p:spPr>
          <a:xfrm>
            <a:off x="8053025" y="1617150"/>
            <a:ext cx="1092000" cy="247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51"/>
          <p:cNvSpPr/>
          <p:nvPr/>
        </p:nvSpPr>
        <p:spPr>
          <a:xfrm>
            <a:off x="0" y="-26150"/>
            <a:ext cx="1344900" cy="185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51"/>
          <p:cNvSpPr/>
          <p:nvPr/>
        </p:nvSpPr>
        <p:spPr>
          <a:xfrm>
            <a:off x="7263450" y="229150"/>
            <a:ext cx="718800" cy="71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51"/>
          <p:cNvSpPr/>
          <p:nvPr/>
        </p:nvSpPr>
        <p:spPr>
          <a:xfrm>
            <a:off x="546925" y="3244450"/>
            <a:ext cx="251100" cy="251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51"/>
          <p:cNvGrpSpPr/>
          <p:nvPr/>
        </p:nvGrpSpPr>
        <p:grpSpPr>
          <a:xfrm>
            <a:off x="7263438" y="2559824"/>
            <a:ext cx="1345023" cy="1360513"/>
            <a:chOff x="6342275" y="-537052"/>
            <a:chExt cx="2483425" cy="2512025"/>
          </a:xfrm>
        </p:grpSpPr>
        <p:sp>
          <p:nvSpPr>
            <p:cNvPr id="414" name="Google Shape;414;p51"/>
            <p:cNvSpPr/>
            <p:nvPr/>
          </p:nvSpPr>
          <p:spPr>
            <a:xfrm>
              <a:off x="6342275" y="-537052"/>
              <a:ext cx="2483425" cy="2512025"/>
            </a:xfrm>
            <a:custGeom>
              <a:avLst/>
              <a:gdLst/>
              <a:ahLst/>
              <a:cxnLst/>
              <a:rect l="l" t="t" r="r" b="b"/>
              <a:pathLst>
                <a:path w="99337" h="100481" extrusionOk="0">
                  <a:moveTo>
                    <a:pt x="89531" y="17892"/>
                  </a:moveTo>
                  <a:cubicBezTo>
                    <a:pt x="89997" y="17892"/>
                    <a:pt x="90462" y="18035"/>
                    <a:pt x="90891" y="18321"/>
                  </a:cubicBezTo>
                  <a:cubicBezTo>
                    <a:pt x="91750" y="18751"/>
                    <a:pt x="92179" y="19753"/>
                    <a:pt x="92036" y="20611"/>
                  </a:cubicBezTo>
                  <a:cubicBezTo>
                    <a:pt x="90891" y="31347"/>
                    <a:pt x="86740" y="38074"/>
                    <a:pt x="79584" y="40937"/>
                  </a:cubicBezTo>
                  <a:lnTo>
                    <a:pt x="81301" y="22759"/>
                  </a:lnTo>
                  <a:lnTo>
                    <a:pt x="88172" y="18321"/>
                  </a:lnTo>
                  <a:cubicBezTo>
                    <a:pt x="88601" y="18035"/>
                    <a:pt x="89066" y="17892"/>
                    <a:pt x="89531" y="17892"/>
                  </a:cubicBezTo>
                  <a:close/>
                  <a:moveTo>
                    <a:pt x="9734" y="17892"/>
                  </a:moveTo>
                  <a:cubicBezTo>
                    <a:pt x="10199" y="17892"/>
                    <a:pt x="10664" y="18035"/>
                    <a:pt x="11022" y="18321"/>
                  </a:cubicBezTo>
                  <a:lnTo>
                    <a:pt x="19181" y="23474"/>
                  </a:lnTo>
                  <a:cubicBezTo>
                    <a:pt x="19181" y="23617"/>
                    <a:pt x="19324" y="23617"/>
                    <a:pt x="19610" y="23617"/>
                  </a:cubicBezTo>
                  <a:lnTo>
                    <a:pt x="21328" y="41652"/>
                  </a:lnTo>
                  <a:cubicBezTo>
                    <a:pt x="13169" y="39076"/>
                    <a:pt x="8589" y="32062"/>
                    <a:pt x="7301" y="20611"/>
                  </a:cubicBezTo>
                  <a:cubicBezTo>
                    <a:pt x="7158" y="19753"/>
                    <a:pt x="7587" y="18751"/>
                    <a:pt x="8446" y="18321"/>
                  </a:cubicBezTo>
                  <a:cubicBezTo>
                    <a:pt x="8804" y="18035"/>
                    <a:pt x="9269" y="17892"/>
                    <a:pt x="9734" y="17892"/>
                  </a:cubicBezTo>
                  <a:close/>
                  <a:moveTo>
                    <a:pt x="21471" y="0"/>
                  </a:moveTo>
                  <a:cubicBezTo>
                    <a:pt x="19181" y="0"/>
                    <a:pt x="17320" y="2004"/>
                    <a:pt x="17606" y="4294"/>
                  </a:cubicBezTo>
                  <a:lnTo>
                    <a:pt x="18608" y="14886"/>
                  </a:lnTo>
                  <a:lnTo>
                    <a:pt x="15173" y="12739"/>
                  </a:lnTo>
                  <a:cubicBezTo>
                    <a:pt x="13542" y="11597"/>
                    <a:pt x="11678" y="11013"/>
                    <a:pt x="9794" y="11013"/>
                  </a:cubicBezTo>
                  <a:cubicBezTo>
                    <a:pt x="8372" y="11013"/>
                    <a:pt x="6938" y="11346"/>
                    <a:pt x="5583" y="12023"/>
                  </a:cubicBezTo>
                  <a:cubicBezTo>
                    <a:pt x="2005" y="13598"/>
                    <a:pt x="1" y="17463"/>
                    <a:pt x="430" y="21327"/>
                  </a:cubicBezTo>
                  <a:cubicBezTo>
                    <a:pt x="1718" y="33780"/>
                    <a:pt x="7014" y="42511"/>
                    <a:pt x="15459" y="46662"/>
                  </a:cubicBezTo>
                  <a:lnTo>
                    <a:pt x="14028" y="47664"/>
                  </a:lnTo>
                  <a:cubicBezTo>
                    <a:pt x="11165" y="49668"/>
                    <a:pt x="12597" y="53962"/>
                    <a:pt x="16032" y="53962"/>
                  </a:cubicBezTo>
                  <a:cubicBezTo>
                    <a:pt x="16748" y="53962"/>
                    <a:pt x="17463" y="53676"/>
                    <a:pt x="18036" y="53246"/>
                  </a:cubicBezTo>
                  <a:cubicBezTo>
                    <a:pt x="18895" y="52674"/>
                    <a:pt x="20755" y="51386"/>
                    <a:pt x="22473" y="50097"/>
                  </a:cubicBezTo>
                  <a:cubicBezTo>
                    <a:pt x="25336" y="61405"/>
                    <a:pt x="34353" y="70136"/>
                    <a:pt x="45804" y="72283"/>
                  </a:cubicBezTo>
                  <a:lnTo>
                    <a:pt x="45804" y="89316"/>
                  </a:lnTo>
                  <a:lnTo>
                    <a:pt x="43657" y="89316"/>
                  </a:lnTo>
                  <a:cubicBezTo>
                    <a:pt x="40794" y="89316"/>
                    <a:pt x="38075" y="90891"/>
                    <a:pt x="36500" y="93467"/>
                  </a:cubicBezTo>
                  <a:lnTo>
                    <a:pt x="27626" y="93467"/>
                  </a:lnTo>
                  <a:cubicBezTo>
                    <a:pt x="25765" y="93467"/>
                    <a:pt x="24191" y="94756"/>
                    <a:pt x="24047" y="96616"/>
                  </a:cubicBezTo>
                  <a:cubicBezTo>
                    <a:pt x="23761" y="98763"/>
                    <a:pt x="25479" y="100481"/>
                    <a:pt x="27626" y="100481"/>
                  </a:cubicBezTo>
                  <a:lnTo>
                    <a:pt x="71425" y="100481"/>
                  </a:lnTo>
                  <a:cubicBezTo>
                    <a:pt x="73286" y="100481"/>
                    <a:pt x="74860" y="99193"/>
                    <a:pt x="75146" y="97332"/>
                  </a:cubicBezTo>
                  <a:cubicBezTo>
                    <a:pt x="75290" y="95185"/>
                    <a:pt x="73715" y="93467"/>
                    <a:pt x="71568" y="93467"/>
                  </a:cubicBezTo>
                  <a:lnTo>
                    <a:pt x="62551" y="93467"/>
                  </a:lnTo>
                  <a:cubicBezTo>
                    <a:pt x="61119" y="90891"/>
                    <a:pt x="58400" y="89316"/>
                    <a:pt x="55394" y="89316"/>
                  </a:cubicBezTo>
                  <a:lnTo>
                    <a:pt x="53390" y="89316"/>
                  </a:lnTo>
                  <a:lnTo>
                    <a:pt x="53390" y="72570"/>
                  </a:lnTo>
                  <a:cubicBezTo>
                    <a:pt x="65127" y="70995"/>
                    <a:pt x="74860" y="62550"/>
                    <a:pt x="78009" y="50956"/>
                  </a:cubicBezTo>
                  <a:lnTo>
                    <a:pt x="81301" y="53246"/>
                  </a:lnTo>
                  <a:cubicBezTo>
                    <a:pt x="81874" y="53676"/>
                    <a:pt x="82589" y="53962"/>
                    <a:pt x="83305" y="53962"/>
                  </a:cubicBezTo>
                  <a:cubicBezTo>
                    <a:pt x="86597" y="53962"/>
                    <a:pt x="88029" y="49668"/>
                    <a:pt x="85309" y="47664"/>
                  </a:cubicBezTo>
                  <a:lnTo>
                    <a:pt x="83878" y="46662"/>
                  </a:lnTo>
                  <a:cubicBezTo>
                    <a:pt x="92323" y="42511"/>
                    <a:pt x="97619" y="33780"/>
                    <a:pt x="98907" y="21327"/>
                  </a:cubicBezTo>
                  <a:cubicBezTo>
                    <a:pt x="99336" y="17463"/>
                    <a:pt x="97332" y="13741"/>
                    <a:pt x="93754" y="12023"/>
                  </a:cubicBezTo>
                  <a:cubicBezTo>
                    <a:pt x="92399" y="11346"/>
                    <a:pt x="90965" y="11013"/>
                    <a:pt x="89543" y="11013"/>
                  </a:cubicBezTo>
                  <a:cubicBezTo>
                    <a:pt x="87659" y="11013"/>
                    <a:pt x="85795" y="11597"/>
                    <a:pt x="84164" y="12739"/>
                  </a:cubicBezTo>
                  <a:lnTo>
                    <a:pt x="82160" y="13884"/>
                  </a:lnTo>
                  <a:lnTo>
                    <a:pt x="83162" y="4294"/>
                  </a:lnTo>
                  <a:cubicBezTo>
                    <a:pt x="83448" y="2004"/>
                    <a:pt x="81588" y="0"/>
                    <a:pt x="79297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51"/>
            <p:cNvSpPr/>
            <p:nvPr/>
          </p:nvSpPr>
          <p:spPr>
            <a:xfrm>
              <a:off x="7376425" y="-154177"/>
              <a:ext cx="375750" cy="980500"/>
            </a:xfrm>
            <a:custGeom>
              <a:avLst/>
              <a:gdLst/>
              <a:ahLst/>
              <a:cxnLst/>
              <a:rect l="l" t="t" r="r" b="b"/>
              <a:pathLst>
                <a:path w="15030" h="39220" extrusionOk="0">
                  <a:moveTo>
                    <a:pt x="12310" y="2720"/>
                  </a:moveTo>
                  <a:lnTo>
                    <a:pt x="12310" y="36643"/>
                  </a:lnTo>
                  <a:lnTo>
                    <a:pt x="7014" y="36643"/>
                  </a:lnTo>
                  <a:lnTo>
                    <a:pt x="7014" y="7587"/>
                  </a:lnTo>
                  <a:lnTo>
                    <a:pt x="2720" y="7587"/>
                  </a:lnTo>
                  <a:lnTo>
                    <a:pt x="2720" y="2720"/>
                  </a:lnTo>
                  <a:close/>
                  <a:moveTo>
                    <a:pt x="2720" y="0"/>
                  </a:moveTo>
                  <a:cubicBezTo>
                    <a:pt x="1146" y="0"/>
                    <a:pt x="1" y="1289"/>
                    <a:pt x="1" y="2720"/>
                  </a:cubicBezTo>
                  <a:lnTo>
                    <a:pt x="1" y="7444"/>
                  </a:lnTo>
                  <a:cubicBezTo>
                    <a:pt x="1" y="9018"/>
                    <a:pt x="1146" y="10163"/>
                    <a:pt x="2720" y="10163"/>
                  </a:cubicBezTo>
                  <a:lnTo>
                    <a:pt x="4295" y="10163"/>
                  </a:lnTo>
                  <a:lnTo>
                    <a:pt x="4295" y="36643"/>
                  </a:lnTo>
                  <a:cubicBezTo>
                    <a:pt x="4295" y="38074"/>
                    <a:pt x="5583" y="39220"/>
                    <a:pt x="7014" y="39220"/>
                  </a:cubicBezTo>
                  <a:lnTo>
                    <a:pt x="12310" y="39220"/>
                  </a:lnTo>
                  <a:cubicBezTo>
                    <a:pt x="13742" y="39220"/>
                    <a:pt x="15030" y="38074"/>
                    <a:pt x="15030" y="36643"/>
                  </a:cubicBezTo>
                  <a:lnTo>
                    <a:pt x="15030" y="2577"/>
                  </a:lnTo>
                  <a:cubicBezTo>
                    <a:pt x="15030" y="1146"/>
                    <a:pt x="13742" y="0"/>
                    <a:pt x="12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51"/>
          <p:cNvGrpSpPr/>
          <p:nvPr/>
        </p:nvGrpSpPr>
        <p:grpSpPr>
          <a:xfrm>
            <a:off x="252725" y="1257748"/>
            <a:ext cx="1482300" cy="1483782"/>
            <a:chOff x="317525" y="2400298"/>
            <a:chExt cx="1482300" cy="1483782"/>
          </a:xfrm>
        </p:grpSpPr>
        <p:grpSp>
          <p:nvGrpSpPr>
            <p:cNvPr id="417" name="Google Shape;417;p51"/>
            <p:cNvGrpSpPr/>
            <p:nvPr/>
          </p:nvGrpSpPr>
          <p:grpSpPr>
            <a:xfrm>
              <a:off x="329534" y="2400298"/>
              <a:ext cx="1460754" cy="1483782"/>
              <a:chOff x="397734" y="2012550"/>
              <a:chExt cx="2031082" cy="2063100"/>
            </a:xfrm>
          </p:grpSpPr>
          <p:sp>
            <p:nvSpPr>
              <p:cNvPr id="418" name="Google Shape;418;p51"/>
              <p:cNvSpPr/>
              <p:nvPr/>
            </p:nvSpPr>
            <p:spPr>
              <a:xfrm>
                <a:off x="941225" y="3029400"/>
                <a:ext cx="939600" cy="915900"/>
              </a:xfrm>
              <a:prstGeom prst="star7">
                <a:avLst>
                  <a:gd name="adj" fmla="val 34601"/>
                  <a:gd name="hf" fmla="val 102572"/>
                  <a:gd name="vf" fmla="val 105210"/>
                </a:avLst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51"/>
              <p:cNvSpPr/>
              <p:nvPr/>
            </p:nvSpPr>
            <p:spPr>
              <a:xfrm>
                <a:off x="822725" y="2899050"/>
                <a:ext cx="1176600" cy="1176600"/>
              </a:xfrm>
              <a:prstGeom prst="ellipse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420" name="Google Shape;420;p51"/>
              <p:cNvCxnSpPr>
                <a:stCxn id="419" idx="1"/>
              </p:cNvCxnSpPr>
              <p:nvPr/>
            </p:nvCxnSpPr>
            <p:spPr>
              <a:xfrm rot="10800000">
                <a:off x="397734" y="2036959"/>
                <a:ext cx="597300" cy="10344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51"/>
              <p:cNvCxnSpPr>
                <a:stCxn id="419" idx="0"/>
              </p:cNvCxnSpPr>
              <p:nvPr/>
            </p:nvCxnSpPr>
            <p:spPr>
              <a:xfrm rot="10800000">
                <a:off x="899525" y="2012550"/>
                <a:ext cx="511500" cy="886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51"/>
              <p:cNvCxnSpPr>
                <a:stCxn id="419" idx="0"/>
              </p:cNvCxnSpPr>
              <p:nvPr/>
            </p:nvCxnSpPr>
            <p:spPr>
              <a:xfrm rot="10800000" flipH="1">
                <a:off x="1411025" y="2032350"/>
                <a:ext cx="500700" cy="8667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51"/>
              <p:cNvCxnSpPr>
                <a:stCxn id="419" idx="7"/>
              </p:cNvCxnSpPr>
              <p:nvPr/>
            </p:nvCxnSpPr>
            <p:spPr>
              <a:xfrm rot="10800000" flipH="1">
                <a:off x="1827016" y="2028859"/>
                <a:ext cx="601800" cy="1042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4" name="Google Shape;424;p51"/>
            <p:cNvCxnSpPr/>
            <p:nvPr/>
          </p:nvCxnSpPr>
          <p:spPr>
            <a:xfrm>
              <a:off x="317525" y="2408400"/>
              <a:ext cx="14823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F695AB-09E8-42BA-8F7B-1B27B4136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200" y="57048"/>
            <a:ext cx="718800" cy="58262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Boolean Operators</a:t>
            </a:r>
            <a:endParaRPr/>
          </a:p>
        </p:txBody>
      </p:sp>
      <p:sp>
        <p:nvSpPr>
          <p:cNvPr id="430" name="Google Shape;430;p52"/>
          <p:cNvSpPr txBox="1"/>
          <p:nvPr/>
        </p:nvSpPr>
        <p:spPr>
          <a:xfrm>
            <a:off x="713225" y="1112200"/>
            <a:ext cx="7717500" cy="25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Pencarian koleksi di e-resources mendukung Boolean Operators seperti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AND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OR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, dan 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NOT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AND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menggabungkan istilah pencarian sehingga setiap hasil pencarian berisi semua istilah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OR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menggabungkan istilah pencarian sehingga setiap hasil pencarian berisi setidaknya satu istilah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alanquin"/>
              <a:buChar char="●"/>
            </a:pP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NOT </a:t>
            </a: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mengecualikan istilah sehingga setiap hasil pencarian tidak mengandung istilah apa pun yang mengikutinya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431" name="Google Shape;431;p52"/>
          <p:cNvSpPr txBox="1"/>
          <p:nvPr/>
        </p:nvSpPr>
        <p:spPr>
          <a:xfrm>
            <a:off x="362225" y="4201725"/>
            <a:ext cx="8331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lanquin"/>
                <a:ea typeface="Palanquin"/>
                <a:cs typeface="Palanquin"/>
                <a:sym typeface="Palanquin"/>
              </a:rPr>
              <a:t>Bahan bacaan:</a:t>
            </a:r>
            <a:endParaRPr>
              <a:latin typeface="Palanquin"/>
              <a:ea typeface="Palanquin"/>
              <a:cs typeface="Palanquin"/>
              <a:sym typeface="Palanqu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Palanquin"/>
                <a:ea typeface="Palanquin"/>
                <a:cs typeface="Palanquin"/>
                <a:sym typeface="Palanquin"/>
                <a:hlinkClick r:id="rId3"/>
              </a:rPr>
              <a:t>https://connect.ebsco.com/s/article/Searching-with-Boolean-Operators?language=en_US#:~:text=Boolean%20logic%20defines%20logical%20relationships,contains%20all%20of%20the%20terms.</a:t>
            </a:r>
            <a:endParaRPr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9433E-E5C2-4A3C-87DE-9D8F42F66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725" y="-1"/>
            <a:ext cx="583064" cy="65545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Text Finder</a:t>
            </a:r>
            <a:endParaRPr/>
          </a:p>
        </p:txBody>
      </p:sp>
      <p:sp>
        <p:nvSpPr>
          <p:cNvPr id="437" name="Google Shape;437;p53"/>
          <p:cNvSpPr txBox="1"/>
          <p:nvPr/>
        </p:nvSpPr>
        <p:spPr>
          <a:xfrm>
            <a:off x="713225" y="11122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Fitur ini akan memberikan dan mengarahkan kita ke sumber artikel atau koleksi yang kita butuhkan baik terbuka maupun berbayar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438" name="Google Shape;43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950" y="1899225"/>
            <a:ext cx="7848052" cy="239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68166-0694-453D-AF56-5C56920ED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278" y="0"/>
            <a:ext cx="585267" cy="65842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</a:t>
            </a:r>
            <a:endParaRPr/>
          </a:p>
        </p:txBody>
      </p:sp>
      <p:sp>
        <p:nvSpPr>
          <p:cNvPr id="444" name="Google Shape;444;p54"/>
          <p:cNvSpPr txBox="1"/>
          <p:nvPr/>
        </p:nvSpPr>
        <p:spPr>
          <a:xfrm>
            <a:off x="713225" y="11122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Kita bisa mendapatkan berbagai macam gaya sitasi sesuai dengan pedoman langsung di e-resources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445" name="Google Shape;44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375" y="1956100"/>
            <a:ext cx="8057250" cy="230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4"/>
          <p:cNvSpPr txBox="1"/>
          <p:nvPr/>
        </p:nvSpPr>
        <p:spPr>
          <a:xfrm>
            <a:off x="752950" y="42996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Selain itu juga kita bisa mengekspor format sitasi ke berbagai format dan reference manager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34825A-F96E-4B2E-9CE5-C88FA7F87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733" y="57687"/>
            <a:ext cx="585267" cy="65842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Export Manager</a:t>
            </a:r>
            <a:endParaRPr/>
          </a:p>
        </p:txBody>
      </p:sp>
      <p:sp>
        <p:nvSpPr>
          <p:cNvPr id="452" name="Google Shape;452;p55"/>
          <p:cNvSpPr txBox="1"/>
          <p:nvPr/>
        </p:nvSpPr>
        <p:spPr>
          <a:xfrm>
            <a:off x="713225" y="11122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Selain sitasi dengan berbagai format secara otomatis, kita juga bisa mengekspor format sitasi ke berbagai format dan reference manager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453" name="Google Shape;453;p55"/>
          <p:cNvSpPr txBox="1"/>
          <p:nvPr/>
        </p:nvSpPr>
        <p:spPr>
          <a:xfrm>
            <a:off x="752950" y="42996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454" name="Google Shape;4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288" y="1794575"/>
            <a:ext cx="5318826" cy="31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4FABD8-8CD9-457A-8AB1-DC31CB9DC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450" y="73871"/>
            <a:ext cx="585267" cy="6584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Save to Google Drive</a:t>
            </a:r>
            <a:endParaRPr/>
          </a:p>
        </p:txBody>
      </p:sp>
      <p:sp>
        <p:nvSpPr>
          <p:cNvPr id="460" name="Google Shape;460;p56"/>
          <p:cNvSpPr txBox="1"/>
          <p:nvPr/>
        </p:nvSpPr>
        <p:spPr>
          <a:xfrm>
            <a:off x="713225" y="11122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Kita bisa menyimpan langsung artikel yang kita inginkan ke google drive yang dihubungkan dengan akun e-resources kita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461" name="Google Shape;461;p56"/>
          <p:cNvSpPr txBox="1"/>
          <p:nvPr/>
        </p:nvSpPr>
        <p:spPr>
          <a:xfrm>
            <a:off x="752950" y="42996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462" name="Google Shape;46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775" y="1863275"/>
            <a:ext cx="2624625" cy="94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325" y="1863275"/>
            <a:ext cx="5319224" cy="287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9A1438-C2B8-40F7-8395-A26F6A9AE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6400" y="43662"/>
            <a:ext cx="585267" cy="65842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Kirim ke e-Mail</a:t>
            </a:r>
            <a:endParaRPr/>
          </a:p>
        </p:txBody>
      </p:sp>
      <p:sp>
        <p:nvSpPr>
          <p:cNvPr id="469" name="Google Shape;469;p57"/>
          <p:cNvSpPr txBox="1"/>
          <p:nvPr/>
        </p:nvSpPr>
        <p:spPr>
          <a:xfrm>
            <a:off x="713225" y="11122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Jika kita bukan google user, kita bisa kirim artikel atau koleksi yang kita temukan di e-resources langsung ke email kita</a:t>
            </a: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sp>
        <p:nvSpPr>
          <p:cNvPr id="470" name="Google Shape;470;p57"/>
          <p:cNvSpPr txBox="1"/>
          <p:nvPr/>
        </p:nvSpPr>
        <p:spPr>
          <a:xfrm>
            <a:off x="752950" y="4299600"/>
            <a:ext cx="7717500" cy="8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471" name="Google Shape;47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25" y="1956100"/>
            <a:ext cx="5730544" cy="20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3975" y="1956100"/>
            <a:ext cx="2700641" cy="1388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7D5EBB-ECEB-4DB6-AB39-40A966B406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733" y="0"/>
            <a:ext cx="585267" cy="65842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8"/>
          <p:cNvSpPr txBox="1">
            <a:spLocks noGrp="1"/>
          </p:cNvSpPr>
          <p:nvPr>
            <p:ph type="title"/>
          </p:nvPr>
        </p:nvSpPr>
        <p:spPr>
          <a:xfrm>
            <a:off x="877275" y="1801650"/>
            <a:ext cx="5682900" cy="15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Sayonara!</a:t>
            </a:r>
            <a:endParaRPr sz="9600"/>
          </a:p>
        </p:txBody>
      </p:sp>
      <p:sp>
        <p:nvSpPr>
          <p:cNvPr id="478" name="Google Shape;478;p58"/>
          <p:cNvSpPr/>
          <p:nvPr/>
        </p:nvSpPr>
        <p:spPr>
          <a:xfrm>
            <a:off x="6427650" y="336950"/>
            <a:ext cx="3301500" cy="33015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9" name="Google Shape;479;p58"/>
          <p:cNvGrpSpPr/>
          <p:nvPr/>
        </p:nvGrpSpPr>
        <p:grpSpPr>
          <a:xfrm rot="-5400000">
            <a:off x="5313604" y="1707631"/>
            <a:ext cx="3401006" cy="659633"/>
            <a:chOff x="243000" y="1891600"/>
            <a:chExt cx="1858575" cy="360475"/>
          </a:xfrm>
        </p:grpSpPr>
        <p:sp>
          <p:nvSpPr>
            <p:cNvPr id="480" name="Google Shape;480;p58"/>
            <p:cNvSpPr/>
            <p:nvPr/>
          </p:nvSpPr>
          <p:spPr>
            <a:xfrm>
              <a:off x="243000" y="1891600"/>
              <a:ext cx="1858575" cy="360475"/>
            </a:xfrm>
            <a:custGeom>
              <a:avLst/>
              <a:gdLst/>
              <a:ahLst/>
              <a:cxnLst/>
              <a:rect l="l" t="t" r="r" b="b"/>
              <a:pathLst>
                <a:path w="74343" h="14419" fill="none" extrusionOk="0">
                  <a:moveTo>
                    <a:pt x="74343" y="1"/>
                  </a:moveTo>
                  <a:lnTo>
                    <a:pt x="74343" y="14418"/>
                  </a:lnTo>
                  <a:lnTo>
                    <a:pt x="0" y="14418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58"/>
            <p:cNvSpPr/>
            <p:nvPr/>
          </p:nvSpPr>
          <p:spPr>
            <a:xfrm>
              <a:off x="20327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58"/>
            <p:cNvSpPr/>
            <p:nvPr/>
          </p:nvSpPr>
          <p:spPr>
            <a:xfrm>
              <a:off x="20067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58"/>
            <p:cNvSpPr/>
            <p:nvPr/>
          </p:nvSpPr>
          <p:spPr>
            <a:xfrm>
              <a:off x="19807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58"/>
            <p:cNvSpPr/>
            <p:nvPr/>
          </p:nvSpPr>
          <p:spPr>
            <a:xfrm>
              <a:off x="19541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58"/>
            <p:cNvSpPr/>
            <p:nvPr/>
          </p:nvSpPr>
          <p:spPr>
            <a:xfrm>
              <a:off x="19281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58"/>
            <p:cNvSpPr/>
            <p:nvPr/>
          </p:nvSpPr>
          <p:spPr>
            <a:xfrm>
              <a:off x="190210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58"/>
            <p:cNvSpPr/>
            <p:nvPr/>
          </p:nvSpPr>
          <p:spPr>
            <a:xfrm>
              <a:off x="18760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8"/>
            <p:cNvSpPr/>
            <p:nvPr/>
          </p:nvSpPr>
          <p:spPr>
            <a:xfrm>
              <a:off x="18495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8"/>
            <p:cNvSpPr/>
            <p:nvPr/>
          </p:nvSpPr>
          <p:spPr>
            <a:xfrm>
              <a:off x="18235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8"/>
            <p:cNvSpPr/>
            <p:nvPr/>
          </p:nvSpPr>
          <p:spPr>
            <a:xfrm>
              <a:off x="17975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8"/>
            <p:cNvSpPr/>
            <p:nvPr/>
          </p:nvSpPr>
          <p:spPr>
            <a:xfrm>
              <a:off x="17709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8"/>
            <p:cNvSpPr/>
            <p:nvPr/>
          </p:nvSpPr>
          <p:spPr>
            <a:xfrm>
              <a:off x="1744925" y="1895400"/>
              <a:ext cx="0" cy="75375"/>
            </a:xfrm>
            <a:custGeom>
              <a:avLst/>
              <a:gdLst/>
              <a:ahLst/>
              <a:cxnLst/>
              <a:rect l="l" t="t" r="r" b="b"/>
              <a:pathLst>
                <a:path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8"/>
            <p:cNvSpPr/>
            <p:nvPr/>
          </p:nvSpPr>
          <p:spPr>
            <a:xfrm>
              <a:off x="17189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8"/>
            <p:cNvSpPr/>
            <p:nvPr/>
          </p:nvSpPr>
          <p:spPr>
            <a:xfrm>
              <a:off x="16928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8"/>
            <p:cNvSpPr/>
            <p:nvPr/>
          </p:nvSpPr>
          <p:spPr>
            <a:xfrm>
              <a:off x="16663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58"/>
            <p:cNvSpPr/>
            <p:nvPr/>
          </p:nvSpPr>
          <p:spPr>
            <a:xfrm>
              <a:off x="164030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58"/>
            <p:cNvSpPr/>
            <p:nvPr/>
          </p:nvSpPr>
          <p:spPr>
            <a:xfrm>
              <a:off x="16142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8"/>
            <p:cNvSpPr/>
            <p:nvPr/>
          </p:nvSpPr>
          <p:spPr>
            <a:xfrm>
              <a:off x="15882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8"/>
            <p:cNvSpPr/>
            <p:nvPr/>
          </p:nvSpPr>
          <p:spPr>
            <a:xfrm>
              <a:off x="15617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8"/>
            <p:cNvSpPr/>
            <p:nvPr/>
          </p:nvSpPr>
          <p:spPr>
            <a:xfrm>
              <a:off x="15357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8"/>
            <p:cNvSpPr/>
            <p:nvPr/>
          </p:nvSpPr>
          <p:spPr>
            <a:xfrm>
              <a:off x="150967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8"/>
            <p:cNvSpPr/>
            <p:nvPr/>
          </p:nvSpPr>
          <p:spPr>
            <a:xfrm>
              <a:off x="14836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8"/>
            <p:cNvSpPr/>
            <p:nvPr/>
          </p:nvSpPr>
          <p:spPr>
            <a:xfrm>
              <a:off x="14576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8"/>
            <p:cNvSpPr/>
            <p:nvPr/>
          </p:nvSpPr>
          <p:spPr>
            <a:xfrm>
              <a:off x="14310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8"/>
            <p:cNvSpPr/>
            <p:nvPr/>
          </p:nvSpPr>
          <p:spPr>
            <a:xfrm>
              <a:off x="14050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8"/>
            <p:cNvSpPr/>
            <p:nvPr/>
          </p:nvSpPr>
          <p:spPr>
            <a:xfrm>
              <a:off x="137905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8"/>
            <p:cNvSpPr/>
            <p:nvPr/>
          </p:nvSpPr>
          <p:spPr>
            <a:xfrm>
              <a:off x="13530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8"/>
            <p:cNvSpPr/>
            <p:nvPr/>
          </p:nvSpPr>
          <p:spPr>
            <a:xfrm>
              <a:off x="13264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8"/>
            <p:cNvSpPr/>
            <p:nvPr/>
          </p:nvSpPr>
          <p:spPr>
            <a:xfrm>
              <a:off x="13004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8"/>
            <p:cNvSpPr/>
            <p:nvPr/>
          </p:nvSpPr>
          <p:spPr>
            <a:xfrm>
              <a:off x="12744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8"/>
            <p:cNvSpPr/>
            <p:nvPr/>
          </p:nvSpPr>
          <p:spPr>
            <a:xfrm>
              <a:off x="12484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8"/>
            <p:cNvSpPr/>
            <p:nvPr/>
          </p:nvSpPr>
          <p:spPr>
            <a:xfrm>
              <a:off x="12218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8"/>
            <p:cNvSpPr/>
            <p:nvPr/>
          </p:nvSpPr>
          <p:spPr>
            <a:xfrm>
              <a:off x="11958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8"/>
            <p:cNvSpPr/>
            <p:nvPr/>
          </p:nvSpPr>
          <p:spPr>
            <a:xfrm>
              <a:off x="11698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8"/>
            <p:cNvSpPr/>
            <p:nvPr/>
          </p:nvSpPr>
          <p:spPr>
            <a:xfrm>
              <a:off x="11432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8"/>
            <p:cNvSpPr/>
            <p:nvPr/>
          </p:nvSpPr>
          <p:spPr>
            <a:xfrm>
              <a:off x="111725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8"/>
            <p:cNvSpPr/>
            <p:nvPr/>
          </p:nvSpPr>
          <p:spPr>
            <a:xfrm>
              <a:off x="10912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8"/>
            <p:cNvSpPr/>
            <p:nvPr/>
          </p:nvSpPr>
          <p:spPr>
            <a:xfrm>
              <a:off x="10652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8"/>
            <p:cNvSpPr/>
            <p:nvPr/>
          </p:nvSpPr>
          <p:spPr>
            <a:xfrm>
              <a:off x="10386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8"/>
            <p:cNvSpPr/>
            <p:nvPr/>
          </p:nvSpPr>
          <p:spPr>
            <a:xfrm>
              <a:off x="10126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8"/>
            <p:cNvSpPr/>
            <p:nvPr/>
          </p:nvSpPr>
          <p:spPr>
            <a:xfrm>
              <a:off x="9866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8"/>
            <p:cNvSpPr/>
            <p:nvPr/>
          </p:nvSpPr>
          <p:spPr>
            <a:xfrm>
              <a:off x="9606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58"/>
            <p:cNvSpPr/>
            <p:nvPr/>
          </p:nvSpPr>
          <p:spPr>
            <a:xfrm>
              <a:off x="9340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58"/>
            <p:cNvSpPr/>
            <p:nvPr/>
          </p:nvSpPr>
          <p:spPr>
            <a:xfrm>
              <a:off x="9080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58"/>
            <p:cNvSpPr/>
            <p:nvPr/>
          </p:nvSpPr>
          <p:spPr>
            <a:xfrm>
              <a:off x="8820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58"/>
            <p:cNvSpPr/>
            <p:nvPr/>
          </p:nvSpPr>
          <p:spPr>
            <a:xfrm>
              <a:off x="85600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1" y="1"/>
                  </a:moveTo>
                  <a:lnTo>
                    <a:pt x="1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58"/>
            <p:cNvSpPr/>
            <p:nvPr/>
          </p:nvSpPr>
          <p:spPr>
            <a:xfrm>
              <a:off x="82945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58"/>
            <p:cNvSpPr/>
            <p:nvPr/>
          </p:nvSpPr>
          <p:spPr>
            <a:xfrm>
              <a:off x="8034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58"/>
            <p:cNvSpPr/>
            <p:nvPr/>
          </p:nvSpPr>
          <p:spPr>
            <a:xfrm>
              <a:off x="7774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58"/>
            <p:cNvSpPr/>
            <p:nvPr/>
          </p:nvSpPr>
          <p:spPr>
            <a:xfrm>
              <a:off x="7514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58"/>
            <p:cNvSpPr/>
            <p:nvPr/>
          </p:nvSpPr>
          <p:spPr>
            <a:xfrm>
              <a:off x="72485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58"/>
            <p:cNvSpPr/>
            <p:nvPr/>
          </p:nvSpPr>
          <p:spPr>
            <a:xfrm>
              <a:off x="6988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58"/>
            <p:cNvSpPr/>
            <p:nvPr/>
          </p:nvSpPr>
          <p:spPr>
            <a:xfrm>
              <a:off x="6728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58"/>
            <p:cNvSpPr/>
            <p:nvPr/>
          </p:nvSpPr>
          <p:spPr>
            <a:xfrm>
              <a:off x="6468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58"/>
            <p:cNvSpPr/>
            <p:nvPr/>
          </p:nvSpPr>
          <p:spPr>
            <a:xfrm>
              <a:off x="6202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58"/>
            <p:cNvSpPr/>
            <p:nvPr/>
          </p:nvSpPr>
          <p:spPr>
            <a:xfrm>
              <a:off x="594225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58"/>
            <p:cNvSpPr/>
            <p:nvPr/>
          </p:nvSpPr>
          <p:spPr>
            <a:xfrm>
              <a:off x="5682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58"/>
            <p:cNvSpPr/>
            <p:nvPr/>
          </p:nvSpPr>
          <p:spPr>
            <a:xfrm>
              <a:off x="5421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58"/>
            <p:cNvSpPr/>
            <p:nvPr/>
          </p:nvSpPr>
          <p:spPr>
            <a:xfrm>
              <a:off x="5156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58"/>
            <p:cNvSpPr/>
            <p:nvPr/>
          </p:nvSpPr>
          <p:spPr>
            <a:xfrm>
              <a:off x="4896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58"/>
            <p:cNvSpPr/>
            <p:nvPr/>
          </p:nvSpPr>
          <p:spPr>
            <a:xfrm>
              <a:off x="463600" y="1895400"/>
              <a:ext cx="25" cy="135525"/>
            </a:xfrm>
            <a:custGeom>
              <a:avLst/>
              <a:gdLst/>
              <a:ahLst/>
              <a:cxnLst/>
              <a:rect l="l" t="t" r="r" b="b"/>
              <a:pathLst>
                <a:path w="1" h="5421" fill="none" extrusionOk="0">
                  <a:moveTo>
                    <a:pt x="0" y="1"/>
                  </a:moveTo>
                  <a:lnTo>
                    <a:pt x="0" y="5421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58"/>
            <p:cNvSpPr/>
            <p:nvPr/>
          </p:nvSpPr>
          <p:spPr>
            <a:xfrm>
              <a:off x="4375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58"/>
            <p:cNvSpPr/>
            <p:nvPr/>
          </p:nvSpPr>
          <p:spPr>
            <a:xfrm>
              <a:off x="41102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58"/>
            <p:cNvSpPr/>
            <p:nvPr/>
          </p:nvSpPr>
          <p:spPr>
            <a:xfrm>
              <a:off x="385000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0" y="1"/>
                  </a:moveTo>
                  <a:lnTo>
                    <a:pt x="0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58"/>
            <p:cNvSpPr/>
            <p:nvPr/>
          </p:nvSpPr>
          <p:spPr>
            <a:xfrm>
              <a:off x="358975" y="1895400"/>
              <a:ext cx="25" cy="75375"/>
            </a:xfrm>
            <a:custGeom>
              <a:avLst/>
              <a:gdLst/>
              <a:ahLst/>
              <a:cxnLst/>
              <a:rect l="l" t="t" r="r" b="b"/>
              <a:pathLst>
                <a:path w="1" h="3015" fill="none" extrusionOk="0">
                  <a:moveTo>
                    <a:pt x="1" y="1"/>
                  </a:moveTo>
                  <a:lnTo>
                    <a:pt x="1" y="3014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16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6" name="Google Shape;546;p58"/>
          <p:cNvSpPr/>
          <p:nvPr/>
        </p:nvSpPr>
        <p:spPr>
          <a:xfrm>
            <a:off x="240750" y="2696625"/>
            <a:ext cx="718800" cy="71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58"/>
          <p:cNvSpPr/>
          <p:nvPr/>
        </p:nvSpPr>
        <p:spPr>
          <a:xfrm>
            <a:off x="4997925" y="256025"/>
            <a:ext cx="718800" cy="718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58"/>
          <p:cNvSpPr/>
          <p:nvPr/>
        </p:nvSpPr>
        <p:spPr>
          <a:xfrm>
            <a:off x="1911125" y="336950"/>
            <a:ext cx="328500" cy="328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B648E8-1237-43B0-BDEA-C362EA727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025" y="39706"/>
            <a:ext cx="585267" cy="65842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59"/>
          <p:cNvPicPr preferRelativeResize="0"/>
          <p:nvPr/>
        </p:nvPicPr>
        <p:blipFill rotWithShape="1">
          <a:blip r:embed="rId3">
            <a:alphaModFix/>
          </a:blip>
          <a:srcRect b="21722"/>
          <a:stretch/>
        </p:blipFill>
        <p:spPr>
          <a:xfrm>
            <a:off x="4579425" y="1736000"/>
            <a:ext cx="3413724" cy="191182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Last But Not Least</a:t>
            </a:r>
            <a:endParaRPr/>
          </a:p>
        </p:txBody>
      </p:sp>
      <p:grpSp>
        <p:nvGrpSpPr>
          <p:cNvPr id="555" name="Google Shape;555;p59"/>
          <p:cNvGrpSpPr/>
          <p:nvPr/>
        </p:nvGrpSpPr>
        <p:grpSpPr>
          <a:xfrm>
            <a:off x="4412769" y="1593028"/>
            <a:ext cx="3732337" cy="2970710"/>
            <a:chOff x="5291700" y="507975"/>
            <a:chExt cx="2083475" cy="1658225"/>
          </a:xfrm>
        </p:grpSpPr>
        <p:sp>
          <p:nvSpPr>
            <p:cNvPr id="556" name="Google Shape;556;p59"/>
            <p:cNvSpPr/>
            <p:nvPr/>
          </p:nvSpPr>
          <p:spPr>
            <a:xfrm>
              <a:off x="6020400" y="2153275"/>
              <a:ext cx="641550" cy="9825"/>
            </a:xfrm>
            <a:custGeom>
              <a:avLst/>
              <a:gdLst/>
              <a:ahLst/>
              <a:cxnLst/>
              <a:rect l="l" t="t" r="r" b="b"/>
              <a:pathLst>
                <a:path w="25662" h="393" extrusionOk="0">
                  <a:moveTo>
                    <a:pt x="1" y="1"/>
                  </a:moveTo>
                  <a:lnTo>
                    <a:pt x="1" y="42"/>
                  </a:lnTo>
                  <a:cubicBezTo>
                    <a:pt x="1" y="269"/>
                    <a:pt x="785" y="393"/>
                    <a:pt x="2808" y="393"/>
                  </a:cubicBezTo>
                  <a:lnTo>
                    <a:pt x="22915" y="393"/>
                  </a:lnTo>
                  <a:cubicBezTo>
                    <a:pt x="24959" y="393"/>
                    <a:pt x="25661" y="248"/>
                    <a:pt x="25661" y="1"/>
                  </a:cubicBezTo>
                  <a:close/>
                </a:path>
              </a:pathLst>
            </a:custGeom>
            <a:solidFill>
              <a:srgbClr val="000000"/>
            </a:solidFill>
            <a:ln w="28575" cap="flat" cmpd="sng">
              <a:solidFill>
                <a:schemeClr val="dk1"/>
              </a:solidFill>
              <a:prstDash val="solid"/>
              <a:miter lim="206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9"/>
            <p:cNvSpPr/>
            <p:nvPr/>
          </p:nvSpPr>
          <p:spPr>
            <a:xfrm>
              <a:off x="5963650" y="1933950"/>
              <a:ext cx="754550" cy="232250"/>
            </a:xfrm>
            <a:custGeom>
              <a:avLst/>
              <a:gdLst/>
              <a:ahLst/>
              <a:cxnLst/>
              <a:rect l="l" t="t" r="r" b="b"/>
              <a:pathLst>
                <a:path w="30182" h="9290" fill="none" extrusionOk="0">
                  <a:moveTo>
                    <a:pt x="25495" y="5842"/>
                  </a:moveTo>
                  <a:cubicBezTo>
                    <a:pt x="23678" y="4005"/>
                    <a:pt x="23617" y="0"/>
                    <a:pt x="23617" y="0"/>
                  </a:cubicBezTo>
                  <a:lnTo>
                    <a:pt x="6585" y="0"/>
                  </a:lnTo>
                  <a:cubicBezTo>
                    <a:pt x="6585" y="0"/>
                    <a:pt x="6503" y="3984"/>
                    <a:pt x="4686" y="5842"/>
                  </a:cubicBezTo>
                  <a:cubicBezTo>
                    <a:pt x="2849" y="7700"/>
                    <a:pt x="0" y="9290"/>
                    <a:pt x="4955" y="9290"/>
                  </a:cubicBezTo>
                  <a:lnTo>
                    <a:pt x="25227" y="9290"/>
                  </a:lnTo>
                  <a:cubicBezTo>
                    <a:pt x="30181" y="9290"/>
                    <a:pt x="27332" y="7700"/>
                    <a:pt x="25495" y="584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06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5291700" y="1753300"/>
              <a:ext cx="2083475" cy="181175"/>
            </a:xfrm>
            <a:custGeom>
              <a:avLst/>
              <a:gdLst/>
              <a:ahLst/>
              <a:cxnLst/>
              <a:rect l="l" t="t" r="r" b="b"/>
              <a:pathLst>
                <a:path w="83339" h="7247" fill="none" extrusionOk="0">
                  <a:moveTo>
                    <a:pt x="0" y="4790"/>
                  </a:moveTo>
                  <a:cubicBezTo>
                    <a:pt x="0" y="6153"/>
                    <a:pt x="1280" y="7226"/>
                    <a:pt x="2642" y="7226"/>
                  </a:cubicBezTo>
                  <a:lnTo>
                    <a:pt x="80882" y="7226"/>
                  </a:lnTo>
                  <a:cubicBezTo>
                    <a:pt x="82245" y="7247"/>
                    <a:pt x="83339" y="6153"/>
                    <a:pt x="83339" y="4790"/>
                  </a:cubicBezTo>
                  <a:lnTo>
                    <a:pt x="83339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06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9"/>
            <p:cNvSpPr/>
            <p:nvPr/>
          </p:nvSpPr>
          <p:spPr>
            <a:xfrm>
              <a:off x="5291700" y="507975"/>
              <a:ext cx="2083475" cy="1245350"/>
            </a:xfrm>
            <a:custGeom>
              <a:avLst/>
              <a:gdLst/>
              <a:ahLst/>
              <a:cxnLst/>
              <a:rect l="l" t="t" r="r" b="b"/>
              <a:pathLst>
                <a:path w="83339" h="49814" fill="none" extrusionOk="0">
                  <a:moveTo>
                    <a:pt x="80882" y="1"/>
                  </a:moveTo>
                  <a:lnTo>
                    <a:pt x="2642" y="1"/>
                  </a:lnTo>
                  <a:cubicBezTo>
                    <a:pt x="1280" y="1"/>
                    <a:pt x="0" y="992"/>
                    <a:pt x="0" y="2354"/>
                  </a:cubicBezTo>
                  <a:lnTo>
                    <a:pt x="0" y="49814"/>
                  </a:lnTo>
                  <a:lnTo>
                    <a:pt x="83339" y="49814"/>
                  </a:lnTo>
                  <a:lnTo>
                    <a:pt x="83339" y="2354"/>
                  </a:lnTo>
                  <a:cubicBezTo>
                    <a:pt x="83339" y="992"/>
                    <a:pt x="82245" y="1"/>
                    <a:pt x="80882" y="1"/>
                  </a:cubicBezTo>
                  <a:close/>
                  <a:moveTo>
                    <a:pt x="79726" y="46201"/>
                  </a:moveTo>
                  <a:lnTo>
                    <a:pt x="3613" y="46201"/>
                  </a:lnTo>
                  <a:lnTo>
                    <a:pt x="3613" y="3097"/>
                  </a:lnTo>
                  <a:lnTo>
                    <a:pt x="79726" y="3097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06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9"/>
            <p:cNvSpPr/>
            <p:nvPr/>
          </p:nvSpPr>
          <p:spPr>
            <a:xfrm>
              <a:off x="5291700" y="1753300"/>
              <a:ext cx="2083475" cy="180675"/>
            </a:xfrm>
            <a:custGeom>
              <a:avLst/>
              <a:gdLst/>
              <a:ahLst/>
              <a:cxnLst/>
              <a:rect l="l" t="t" r="r" b="b"/>
              <a:pathLst>
                <a:path w="83339" h="7227" fill="none" extrusionOk="0">
                  <a:moveTo>
                    <a:pt x="0" y="4522"/>
                  </a:moveTo>
                  <a:cubicBezTo>
                    <a:pt x="0" y="5884"/>
                    <a:pt x="1280" y="7226"/>
                    <a:pt x="2642" y="7226"/>
                  </a:cubicBezTo>
                  <a:lnTo>
                    <a:pt x="80882" y="7226"/>
                  </a:lnTo>
                  <a:cubicBezTo>
                    <a:pt x="82245" y="7226"/>
                    <a:pt x="83339" y="5884"/>
                    <a:pt x="83339" y="4522"/>
                  </a:cubicBezTo>
                  <a:lnTo>
                    <a:pt x="83339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2064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1" name="Google Shape;561;p59"/>
          <p:cNvSpPr txBox="1"/>
          <p:nvPr/>
        </p:nvSpPr>
        <p:spPr>
          <a:xfrm>
            <a:off x="920900" y="1593025"/>
            <a:ext cx="3223800" cy="24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b="1">
                <a:solidFill>
                  <a:schemeClr val="lt1"/>
                </a:solidFill>
                <a:latin typeface="Palanquin"/>
                <a:ea typeface="Palanquin"/>
                <a:cs typeface="Palanquin"/>
                <a:sym typeface="Palanquin"/>
              </a:rPr>
              <a:t>Praktekin Langsung Yuk!</a:t>
            </a:r>
            <a:endParaRPr sz="5300" b="1">
              <a:solidFill>
                <a:schemeClr val="lt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Kalo Masih Bingung Gimana?</a:t>
            </a:r>
            <a:endParaRPr/>
          </a:p>
        </p:txBody>
      </p:sp>
      <p:sp>
        <p:nvSpPr>
          <p:cNvPr id="567" name="Google Shape;567;p60"/>
          <p:cNvSpPr txBox="1"/>
          <p:nvPr/>
        </p:nvSpPr>
        <p:spPr>
          <a:xfrm>
            <a:off x="713225" y="1208800"/>
            <a:ext cx="7717500" cy="9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Jika mengalami kendala dalam mengakses e-resources atau membutuhkan bantuan untuk mengunduh dan menelusur koleksi di e-resources, bisa manfaatkan </a:t>
            </a:r>
            <a:r>
              <a:rPr lang="en" sz="1600" b="1">
                <a:solidFill>
                  <a:schemeClr val="dk1"/>
                </a:solidFill>
                <a:latin typeface="Palanquin"/>
                <a:ea typeface="Palanquin"/>
                <a:cs typeface="Palanquin"/>
                <a:sym typeface="Palanquin"/>
              </a:rPr>
              <a:t>Tanya Pustakawan</a:t>
            </a:r>
            <a:endParaRPr sz="1600" b="1">
              <a:solidFill>
                <a:schemeClr val="dk1"/>
              </a:solidFill>
              <a:latin typeface="Palanquin"/>
              <a:ea typeface="Palanquin"/>
              <a:cs typeface="Palanquin"/>
              <a:sym typeface="Palanquin"/>
            </a:endParaRPr>
          </a:p>
        </p:txBody>
      </p:sp>
      <p:pic>
        <p:nvPicPr>
          <p:cNvPr id="568" name="Google Shape;56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0650" y="2157100"/>
            <a:ext cx="2842609" cy="2681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1525F9-7FDA-4542-AC9E-0F474323B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733" y="22759"/>
            <a:ext cx="585267" cy="658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CEEAD-6EE0-418A-9F2A-7B8D000F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sebelumnya</a:t>
            </a:r>
            <a:r>
              <a:rPr lang="en-US" dirty="0"/>
              <a:t>….</a:t>
            </a:r>
            <a:endParaRPr lang="en-ID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0F4CCAE-3860-4CE6-9672-FB978E178255}"/>
              </a:ext>
            </a:extLst>
          </p:cNvPr>
          <p:cNvSpPr/>
          <p:nvPr/>
        </p:nvSpPr>
        <p:spPr>
          <a:xfrm>
            <a:off x="769800" y="1721801"/>
            <a:ext cx="806212" cy="521881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1</a:t>
            </a:r>
            <a:endParaRPr lang="en-ID" sz="2400" dirty="0">
              <a:solidFill>
                <a:schemeClr val="bg2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DEE94A1-68BD-4F05-964E-AA1462E6022F}"/>
              </a:ext>
            </a:extLst>
          </p:cNvPr>
          <p:cNvSpPr/>
          <p:nvPr/>
        </p:nvSpPr>
        <p:spPr>
          <a:xfrm>
            <a:off x="1576012" y="1761282"/>
            <a:ext cx="6329907" cy="528300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Kenalan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dengan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koleksi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 Digital </a:t>
            </a:r>
            <a:r>
              <a:rPr lang="en-US" sz="1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Perpusnas</a:t>
            </a:r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 yang Lain</a:t>
            </a:r>
            <a:endParaRPr lang="en-ID" sz="1600" dirty="0">
              <a:solidFill>
                <a:schemeClr val="tx2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52BFAD-06F8-4EB2-A5A2-64C16F277A6B}"/>
              </a:ext>
            </a:extLst>
          </p:cNvPr>
          <p:cNvSpPr/>
          <p:nvPr/>
        </p:nvSpPr>
        <p:spPr>
          <a:xfrm>
            <a:off x="830324" y="2903172"/>
            <a:ext cx="806212" cy="574200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70C0"/>
                </a:solidFill>
                <a:latin typeface="Algerian" panose="04020705040A02060702" pitchFamily="82" charset="0"/>
              </a:rPr>
              <a:t>2</a:t>
            </a:r>
            <a:endParaRPr lang="en-ID" sz="18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369802C-1302-47FF-8DF4-833464351674}"/>
              </a:ext>
            </a:extLst>
          </p:cNvPr>
          <p:cNvSpPr/>
          <p:nvPr/>
        </p:nvSpPr>
        <p:spPr>
          <a:xfrm>
            <a:off x="1636536" y="2949072"/>
            <a:ext cx="6329907" cy="528300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16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Keanggotaan</a:t>
            </a: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1600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Perpustakaan</a:t>
            </a:r>
            <a:r>
              <a:rPr lang="en-US" sz="1600" dirty="0">
                <a:solidFill>
                  <a:schemeClr val="bg2">
                    <a:lumMod val="20000"/>
                    <a:lumOff val="80000"/>
                  </a:schemeClr>
                </a:solidFill>
                <a:latin typeface="Algerian" panose="04020705040A02060702" pitchFamily="82" charset="0"/>
              </a:rPr>
              <a:t> Nasional</a:t>
            </a:r>
            <a:endParaRPr lang="en-ID" sz="1600" dirty="0">
              <a:solidFill>
                <a:schemeClr val="bg2">
                  <a:lumMod val="20000"/>
                  <a:lumOff val="8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6D37E-DD1B-4261-9722-213CD1BE5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093" y="76087"/>
            <a:ext cx="609653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52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500" y="152400"/>
            <a:ext cx="483870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7FA63D-3D6E-4384-9E1B-A46AFB686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733" y="152400"/>
            <a:ext cx="585267" cy="6584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2"/>
          <p:cNvSpPr/>
          <p:nvPr/>
        </p:nvSpPr>
        <p:spPr>
          <a:xfrm>
            <a:off x="3381963" y="132854"/>
            <a:ext cx="694800" cy="708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62"/>
          <p:cNvSpPr/>
          <p:nvPr/>
        </p:nvSpPr>
        <p:spPr>
          <a:xfrm rot="10800000" flipH="1">
            <a:off x="1965375" y="4669369"/>
            <a:ext cx="331800" cy="331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62"/>
          <p:cNvSpPr/>
          <p:nvPr/>
        </p:nvSpPr>
        <p:spPr>
          <a:xfrm rot="10800000" flipH="1">
            <a:off x="-264350" y="1032624"/>
            <a:ext cx="1399500" cy="1287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62"/>
          <p:cNvSpPr/>
          <p:nvPr/>
        </p:nvSpPr>
        <p:spPr>
          <a:xfrm>
            <a:off x="1642050" y="3219725"/>
            <a:ext cx="3399300" cy="998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62"/>
          <p:cNvSpPr txBox="1">
            <a:spLocks noGrp="1"/>
          </p:cNvSpPr>
          <p:nvPr>
            <p:ph type="title"/>
          </p:nvPr>
        </p:nvSpPr>
        <p:spPr>
          <a:xfrm flipH="1">
            <a:off x="2206875" y="2136075"/>
            <a:ext cx="4449900" cy="27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800"/>
              <a:t>Terima</a:t>
            </a:r>
            <a:endParaRPr sz="7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800"/>
              <a:t>Kasih</a:t>
            </a:r>
            <a:endParaRPr sz="7800"/>
          </a:p>
        </p:txBody>
      </p:sp>
      <p:pic>
        <p:nvPicPr>
          <p:cNvPr id="583" name="Google Shape;583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4842" y="935975"/>
            <a:ext cx="1393975" cy="1410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F0169-7318-40D7-A85F-E67442FAB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Selain</a:t>
            </a:r>
            <a:r>
              <a:rPr lang="en-US" dirty="0"/>
              <a:t> E-Resources…</a:t>
            </a:r>
            <a:endParaRPr lang="en-ID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19F344-913F-4560-A5D8-C254EF5E0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59" y="1787250"/>
            <a:ext cx="3422931" cy="15241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9C4197-A1B0-4035-96C5-2F8791ACD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60" y="3382470"/>
            <a:ext cx="2775819" cy="7824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37F24C-302B-46A6-863B-E2DF7ECF3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79" y="2227296"/>
            <a:ext cx="1682642" cy="6889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A50E51-A83E-44E2-BC20-A51E85884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074" y="1787250"/>
            <a:ext cx="3050698" cy="15241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BEAD0E-EEB0-462D-94EF-73D71BA96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602" y="3342391"/>
            <a:ext cx="3285366" cy="688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1786B-16E5-41CD-B66F-5B6F89700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0725" y="0"/>
            <a:ext cx="609653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8B60-AA19-41F7-8C62-DE34BDA3C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Atau</a:t>
            </a:r>
            <a:r>
              <a:rPr lang="en-US" dirty="0"/>
              <a:t>….</a:t>
            </a:r>
            <a:endParaRPr lang="en-ID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781DAF-EB3F-4F0F-9DFB-E43EB4A5262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5A9731-01E5-4964-82F6-F2310F39377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09FBA3F-B139-4D18-8617-4B7D61B778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E732AF-5C8A-4C8E-A0CD-29D467AD941C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073208-3A11-46BC-9AD8-772F2002A14D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2E864A5-E03B-4C3D-83DF-5B85242EB496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8E264A6-ED35-4EBF-AABB-93DEC0490101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A6CD6C3-966C-4E47-ADF6-05F915E4211E}"/>
              </a:ext>
            </a:extLst>
          </p:cNvPr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30B8DAF8-4368-41FD-85D7-7AFC248E301C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1D3CA33-20E3-4B59-8F66-6A2DC84F0975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9B3EBF2-080E-4304-8CC7-519CC5A8817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28463D28-EB89-4896-B763-9B7D6BE16795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91CC9356-76AD-4BCC-AD06-01AC54332B1B}"/>
              </a:ext>
            </a:extLst>
          </p:cNvPr>
          <p:cNvSpPr>
            <a:spLocks noGrp="1"/>
          </p:cNvSpPr>
          <p:nvPr>
            <p:ph type="title" idx="16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3CC6677-CF3A-446D-855E-798D63C839ED}"/>
              </a:ext>
            </a:extLst>
          </p:cNvPr>
          <p:cNvSpPr>
            <a:spLocks noGrp="1"/>
          </p:cNvSpPr>
          <p:nvPr>
            <p:ph type="title" idx="17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7" name="Subtitle 16">
            <a:extLst>
              <a:ext uri="{FF2B5EF4-FFF2-40B4-BE49-F238E27FC236}">
                <a16:creationId xmlns:a16="http://schemas.microsoft.com/office/drawing/2014/main" id="{FCA89FC3-CC48-42E1-A17A-88BC6036A6A1}"/>
              </a:ext>
            </a:extLst>
          </p:cNvPr>
          <p:cNvSpPr>
            <a:spLocks noGrp="1"/>
          </p:cNvSpPr>
          <p:nvPr>
            <p:ph type="subTitle" idx="18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71E2CA83-7979-4AD1-AD62-AFDE6C6DC27D}"/>
              </a:ext>
            </a:extLst>
          </p:cNvPr>
          <p:cNvSpPr>
            <a:spLocks noGrp="1"/>
          </p:cNvSpPr>
          <p:nvPr>
            <p:ph type="title" idx="19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C304A2CB-BB92-4797-AD88-4DEF7D410AA6}"/>
              </a:ext>
            </a:extLst>
          </p:cNvPr>
          <p:cNvSpPr>
            <a:spLocks noGrp="1"/>
          </p:cNvSpPr>
          <p:nvPr>
            <p:ph type="title" idx="20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24D2A325-E45C-4F25-8888-DE1B71302061}"/>
              </a:ext>
            </a:extLst>
          </p:cNvPr>
          <p:cNvSpPr>
            <a:spLocks noGrp="1"/>
          </p:cNvSpPr>
          <p:nvPr>
            <p:ph type="subTitle" idx="2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3D4B6C-A7C5-40C3-AB02-B0860CEA35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9" r="604" b="7352"/>
          <a:stretch/>
        </p:blipFill>
        <p:spPr>
          <a:xfrm>
            <a:off x="713225" y="1274040"/>
            <a:ext cx="8051434" cy="3670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59A794-9775-4228-9274-92891FA30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47" y="0"/>
            <a:ext cx="609653" cy="573074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414C87FA-A418-4C59-900C-E8C70D1667C5}"/>
              </a:ext>
            </a:extLst>
          </p:cNvPr>
          <p:cNvSpPr/>
          <p:nvPr/>
        </p:nvSpPr>
        <p:spPr>
          <a:xfrm>
            <a:off x="5929026" y="4313055"/>
            <a:ext cx="309933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81C9616-8305-4E74-A1DC-3D6E36AFE85F}"/>
              </a:ext>
            </a:extLst>
          </p:cNvPr>
          <p:cNvSpPr/>
          <p:nvPr/>
        </p:nvSpPr>
        <p:spPr>
          <a:xfrm>
            <a:off x="3552404" y="4358774"/>
            <a:ext cx="291313" cy="4571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305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5FEDB38-0C45-4BA5-BF57-CFA6566C0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412" y="1179920"/>
            <a:ext cx="5517643" cy="30343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9B7EB9-6595-4908-8F1C-1A81737EE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32" y="1683144"/>
            <a:ext cx="1925904" cy="10139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508393-2050-499B-AC11-4CF7C5D9E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940" y="76087"/>
            <a:ext cx="609653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6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AA520C-5DCC-4C0E-911E-7508BFE6F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979" y="141813"/>
            <a:ext cx="3665691" cy="10120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24449-76FA-40AC-96A9-398337E28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69" y="1226665"/>
            <a:ext cx="7717500" cy="342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B8F9DF-6756-45D3-B9A6-C4D53B917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387" y="74751"/>
            <a:ext cx="609653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45917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Digital Choice Boards by Slidesgo">
  <a:themeElements>
    <a:clrScheme name="Simple Light">
      <a:dk1>
        <a:srgbClr val="0C4F72"/>
      </a:dk1>
      <a:lt1>
        <a:srgbClr val="D62828"/>
      </a:lt1>
      <a:dk2>
        <a:srgbClr val="F77F00"/>
      </a:dk2>
      <a:lt2>
        <a:srgbClr val="FCBF49"/>
      </a:lt2>
      <a:accent1>
        <a:srgbClr val="EAE2B7"/>
      </a:accent1>
      <a:accent2>
        <a:srgbClr val="0C4F72"/>
      </a:accent2>
      <a:accent3>
        <a:srgbClr val="D62828"/>
      </a:accent3>
      <a:accent4>
        <a:srgbClr val="F77F00"/>
      </a:accent4>
      <a:accent5>
        <a:srgbClr val="FCBF49"/>
      </a:accent5>
      <a:accent6>
        <a:srgbClr val="EAE2B7"/>
      </a:accent6>
      <a:hlink>
        <a:srgbClr val="0C4F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1253</Words>
  <Application>Microsoft Office PowerPoint</Application>
  <PresentationFormat>On-screen Show (16:9)</PresentationFormat>
  <Paragraphs>239</Paragraphs>
  <Slides>51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Algerian</vt:lpstr>
      <vt:lpstr>Signika</vt:lpstr>
      <vt:lpstr>Lucida Bright</vt:lpstr>
      <vt:lpstr>Palanquin</vt:lpstr>
      <vt:lpstr>University Digital Choice Boards by Slidesgo</vt:lpstr>
      <vt:lpstr>PowerPoint Presentation</vt:lpstr>
      <vt:lpstr>PowerPoint Presentation</vt:lpstr>
      <vt:lpstr>Penelusuran Referensi melalui  E-Resources Perpustakaan Nasional RI</vt:lpstr>
      <vt:lpstr>Yang Akan Kita Bahas</vt:lpstr>
      <vt:lpstr>Tapi sebelumnya….</vt:lpstr>
      <vt:lpstr>Selain E-Resources…</vt:lpstr>
      <vt:lpstr>Atau….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Keanggotaan….</vt:lpstr>
      <vt:lpstr>Mendaftar Anggota</vt:lpstr>
      <vt:lpstr>PowerPoint Presentation</vt:lpstr>
      <vt:lpstr>PowerPoint Presentation</vt:lpstr>
      <vt:lpstr>Apa itu e-Resources Perpusnas RI?</vt:lpstr>
      <vt:lpstr>Terus Apa Bedanya dengan iPusnas dan IOS ?</vt:lpstr>
      <vt:lpstr>Tampilan Portal e-Resources</vt:lpstr>
      <vt:lpstr>Koleksi</vt:lpstr>
      <vt:lpstr>Koleksi</vt:lpstr>
      <vt:lpstr>Jumlah Koleksi (2021)</vt:lpstr>
      <vt:lpstr>Provider / Penyedia</vt:lpstr>
      <vt:lpstr>Langgan</vt:lpstr>
      <vt:lpstr>Subjek yang Dilanggan</vt:lpstr>
      <vt:lpstr>Subjek yang Dilanggan (2)</vt:lpstr>
      <vt:lpstr>Subjek yang Dilanggan (3)</vt:lpstr>
      <vt:lpstr>Telusur</vt:lpstr>
      <vt:lpstr>Cara Menelusur Koleksi e-Resources</vt:lpstr>
      <vt:lpstr>Menggunakan Kolom Pencarian</vt:lpstr>
      <vt:lpstr>Menggunakan Kolom Pencarian (2)</vt:lpstr>
      <vt:lpstr>Menggunakan Kolom Pencarian (3)</vt:lpstr>
      <vt:lpstr>Menggunakan Kolom Pencarian (4)</vt:lpstr>
      <vt:lpstr>Akses Langsung via Provider</vt:lpstr>
      <vt:lpstr>Akses Langsung via Provider (2)</vt:lpstr>
      <vt:lpstr>Akses Langsung via Provider (3)</vt:lpstr>
      <vt:lpstr>Akses Langsung via Provider (4)</vt:lpstr>
      <vt:lpstr>Fitur</vt:lpstr>
      <vt:lpstr>Boolean Operators</vt:lpstr>
      <vt:lpstr>Full Text Finder</vt:lpstr>
      <vt:lpstr>Citation</vt:lpstr>
      <vt:lpstr>Export Manager</vt:lpstr>
      <vt:lpstr>Save to Google Drive</vt:lpstr>
      <vt:lpstr>Kirim ke e-Mail</vt:lpstr>
      <vt:lpstr>Sayonara!</vt:lpstr>
      <vt:lpstr>The Last But Not Least</vt:lpstr>
      <vt:lpstr>Kalo Masih Bingung Gimana?</vt:lpstr>
      <vt:lpstr>PowerPoint Presentation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Pemanfaatan E-Resources di Bidang Ekonomi, Keuangan, dan Bisnis Syariah</dc:title>
  <dc:creator>yuli</dc:creator>
  <cp:lastModifiedBy>Yuli Maryani</cp:lastModifiedBy>
  <cp:revision>6</cp:revision>
  <dcterms:modified xsi:type="dcterms:W3CDTF">2021-09-14T08:53:20Z</dcterms:modified>
</cp:coreProperties>
</file>