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5" r:id="rId2"/>
    <p:sldId id="277" r:id="rId3"/>
    <p:sldId id="274" r:id="rId4"/>
    <p:sldId id="259" r:id="rId5"/>
    <p:sldId id="265" r:id="rId6"/>
    <p:sldId id="264" r:id="rId7"/>
    <p:sldId id="263" r:id="rId8"/>
    <p:sldId id="262" r:id="rId9"/>
    <p:sldId id="261" r:id="rId10"/>
    <p:sldId id="270" r:id="rId11"/>
    <p:sldId id="269" r:id="rId12"/>
    <p:sldId id="268" r:id="rId13"/>
    <p:sldId id="271" r:id="rId14"/>
    <p:sldId id="272" r:id="rId15"/>
    <p:sldId id="267" r:id="rId16"/>
    <p:sldId id="278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9" r:id="rId34"/>
    <p:sldId id="300" r:id="rId35"/>
    <p:sldId id="301" r:id="rId36"/>
    <p:sldId id="302" r:id="rId3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BEA1F-6CF9-4E6A-B429-60C9EE22BAC3}" type="datetimeFigureOut">
              <a:rPr lang="id-ID" smtClean="0"/>
              <a:t>15/09/2021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32F2E-272E-462B-9A5B-CC946785DEF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212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CA1A7-BBBE-4EEC-A773-B93D88219069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361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40748-0061-4CA6-AF13-48F0962CAF23}" type="slidenum">
              <a:rPr lang="en-ID" smtClean="0"/>
              <a:pPr>
                <a:defRPr/>
              </a:pPr>
              <a:t>10</a:t>
            </a:fld>
            <a:endParaRPr lang="en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40748-0061-4CA6-AF13-48F0962CAF23}" type="slidenum">
              <a:rPr lang="en-ID" smtClean="0"/>
              <a:pPr>
                <a:defRPr/>
              </a:pPr>
              <a:t>11</a:t>
            </a:fld>
            <a:endParaRPr lang="en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40748-0061-4CA6-AF13-48F0962CAF23}" type="slidenum">
              <a:rPr lang="en-ID" smtClean="0"/>
              <a:pPr>
                <a:defRPr/>
              </a:pPr>
              <a:t>12</a:t>
            </a:fld>
            <a:endParaRPr lang="en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40748-0061-4CA6-AF13-48F0962CAF23}" type="slidenum">
              <a:rPr lang="en-ID" smtClean="0"/>
              <a:pPr>
                <a:defRPr/>
              </a:pPr>
              <a:t>13</a:t>
            </a:fld>
            <a:endParaRPr lang="en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40748-0061-4CA6-AF13-48F0962CAF23}" type="slidenum">
              <a:rPr lang="en-ID" smtClean="0"/>
              <a:pPr>
                <a:defRPr/>
              </a:pPr>
              <a:t>14</a:t>
            </a:fld>
            <a:endParaRPr lang="en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40748-0061-4CA6-AF13-48F0962CAF23}" type="slidenum">
              <a:rPr lang="en-ID" smtClean="0"/>
              <a:pPr>
                <a:defRPr/>
              </a:pPr>
              <a:t>15</a:t>
            </a:fld>
            <a:endParaRPr lang="en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035F2-240D-4229-982D-67DAAF754C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7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6109C-92B7-49EC-AC2C-7D9B7199FDF5}" type="slidenum">
              <a:rPr lang="en-ID" smtClean="0"/>
              <a:t>27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9935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6109C-92B7-49EC-AC2C-7D9B7199FDF5}" type="slidenum">
              <a:rPr lang="en-ID" smtClean="0"/>
              <a:t>28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9935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6109C-92B7-49EC-AC2C-7D9B7199FDF5}" type="slidenum">
              <a:rPr lang="en-ID" smtClean="0"/>
              <a:t>29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993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40748-0061-4CA6-AF13-48F0962CAF23}" type="slidenum">
              <a:rPr lang="en-ID" smtClean="0"/>
              <a:pPr>
                <a:defRPr/>
              </a:pPr>
              <a:t>2</a:t>
            </a:fld>
            <a:endParaRPr lang="en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6109C-92B7-49EC-AC2C-7D9B7199FDF5}" type="slidenum">
              <a:rPr lang="en-ID" smtClean="0"/>
              <a:t>30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9935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6109C-92B7-49EC-AC2C-7D9B7199FDF5}" type="slidenum">
              <a:rPr lang="en-ID" smtClean="0"/>
              <a:t>31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993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40748-0061-4CA6-AF13-48F0962CAF23}" type="slidenum">
              <a:rPr lang="en-ID" smtClean="0"/>
              <a:pPr>
                <a:defRPr/>
              </a:pPr>
              <a:t>3</a:t>
            </a:fld>
            <a:endParaRPr lang="en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40748-0061-4CA6-AF13-48F0962CAF23}" type="slidenum">
              <a:rPr lang="en-ID" smtClean="0"/>
              <a:pPr>
                <a:defRPr/>
              </a:pPr>
              <a:t>4</a:t>
            </a:fld>
            <a:endParaRPr lang="en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40748-0061-4CA6-AF13-48F0962CAF23}" type="slidenum">
              <a:rPr lang="en-ID" smtClean="0"/>
              <a:pPr>
                <a:defRPr/>
              </a:pPr>
              <a:t>5</a:t>
            </a:fld>
            <a:endParaRPr lang="en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40748-0061-4CA6-AF13-48F0962CAF23}" type="slidenum">
              <a:rPr lang="en-ID" smtClean="0"/>
              <a:pPr>
                <a:defRPr/>
              </a:pPr>
              <a:t>6</a:t>
            </a:fld>
            <a:endParaRPr lang="en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40748-0061-4CA6-AF13-48F0962CAF23}" type="slidenum">
              <a:rPr lang="en-ID" smtClean="0"/>
              <a:pPr>
                <a:defRPr/>
              </a:pPr>
              <a:t>7</a:t>
            </a:fld>
            <a:endParaRPr lang="en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40748-0061-4CA6-AF13-48F0962CAF23}" type="slidenum">
              <a:rPr lang="en-ID" smtClean="0"/>
              <a:pPr>
                <a:defRPr/>
              </a:pPr>
              <a:t>8</a:t>
            </a:fld>
            <a:endParaRPr lang="en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40748-0061-4CA6-AF13-48F0962CAF23}" type="slidenum">
              <a:rPr lang="en-ID" smtClean="0"/>
              <a:pPr>
                <a:defRPr/>
              </a:pPr>
              <a:t>9</a:t>
            </a:fld>
            <a:endParaRPr lang="en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ABB0-83A9-4ED4-824C-2905273789E2}" type="datetimeFigureOut">
              <a:rPr lang="id-ID" smtClean="0"/>
              <a:t>15/09/2021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BC36-F9DC-4648-B014-52E71630B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103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ABB0-83A9-4ED4-824C-2905273789E2}" type="datetimeFigureOut">
              <a:rPr lang="id-ID" smtClean="0"/>
              <a:t>15/09/2021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BC36-F9DC-4648-B014-52E71630B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300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ABB0-83A9-4ED4-824C-2905273789E2}" type="datetimeFigureOut">
              <a:rPr lang="id-ID" smtClean="0"/>
              <a:t>15/09/2021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BC36-F9DC-4648-B014-52E71630B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772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7FD199-2DD5-A34E-86A9-A3BFC95C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C76B80-6A7B-5C47-AD67-8A266CB0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7B495A-F12C-D343-BC64-7781EA81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FF4-4960-0343-9DD2-035364F8E0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662B1C9-79A0-E740-BBC3-75CE2D357687}"/>
              </a:ext>
            </a:extLst>
          </p:cNvPr>
          <p:cNvSpPr/>
          <p:nvPr userDrawn="1"/>
        </p:nvSpPr>
        <p:spPr>
          <a:xfrm>
            <a:off x="1" y="10399"/>
            <a:ext cx="9143999" cy="6847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7562A6F7-9061-4E4C-88C1-52D6BF458036}"/>
              </a:ext>
            </a:extLst>
          </p:cNvPr>
          <p:cNvSpPr/>
          <p:nvPr userDrawn="1"/>
        </p:nvSpPr>
        <p:spPr>
          <a:xfrm>
            <a:off x="336884" y="593366"/>
            <a:ext cx="8532809" cy="5829219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="" xmlns:a16="http://schemas.microsoft.com/office/drawing/2014/main" id="{48DA41C6-255E-5944-99E5-0DF340F4543B}"/>
              </a:ext>
            </a:extLst>
          </p:cNvPr>
          <p:cNvSpPr/>
          <p:nvPr userDrawn="1"/>
        </p:nvSpPr>
        <p:spPr>
          <a:xfrm rot="10800000">
            <a:off x="3741993" y="593365"/>
            <a:ext cx="1660016" cy="401960"/>
          </a:xfrm>
          <a:custGeom>
            <a:avLst/>
            <a:gdLst>
              <a:gd name="connsiteX0" fmla="*/ 984819 w 2213355"/>
              <a:gd name="connsiteY0" fmla="*/ 744 h 564389"/>
              <a:gd name="connsiteX1" fmla="*/ 2188184 w 2213355"/>
              <a:gd name="connsiteY1" fmla="*/ 553689 h 564389"/>
              <a:gd name="connsiteX2" fmla="*/ 2213355 w 2213355"/>
              <a:gd name="connsiteY2" fmla="*/ 564389 h 564389"/>
              <a:gd name="connsiteX3" fmla="*/ 0 w 2213355"/>
              <a:gd name="connsiteY3" fmla="*/ 564389 h 564389"/>
              <a:gd name="connsiteX4" fmla="*/ 46383 w 2213355"/>
              <a:gd name="connsiteY4" fmla="*/ 532667 h 564389"/>
              <a:gd name="connsiteX5" fmla="*/ 984819 w 2213355"/>
              <a:gd name="connsiteY5" fmla="*/ 744 h 564389"/>
              <a:gd name="connsiteX0" fmla="*/ 1121979 w 2213355"/>
              <a:gd name="connsiteY0" fmla="*/ 787 h 549192"/>
              <a:gd name="connsiteX1" fmla="*/ 2188184 w 2213355"/>
              <a:gd name="connsiteY1" fmla="*/ 538492 h 549192"/>
              <a:gd name="connsiteX2" fmla="*/ 2213355 w 2213355"/>
              <a:gd name="connsiteY2" fmla="*/ 549192 h 549192"/>
              <a:gd name="connsiteX3" fmla="*/ 0 w 2213355"/>
              <a:gd name="connsiteY3" fmla="*/ 549192 h 549192"/>
              <a:gd name="connsiteX4" fmla="*/ 46383 w 2213355"/>
              <a:gd name="connsiteY4" fmla="*/ 517470 h 549192"/>
              <a:gd name="connsiteX5" fmla="*/ 1121979 w 2213355"/>
              <a:gd name="connsiteY5" fmla="*/ 787 h 549192"/>
              <a:gd name="connsiteX0" fmla="*/ 1121979 w 2213355"/>
              <a:gd name="connsiteY0" fmla="*/ 787 h 549192"/>
              <a:gd name="connsiteX1" fmla="*/ 2188184 w 2213355"/>
              <a:gd name="connsiteY1" fmla="*/ 538492 h 549192"/>
              <a:gd name="connsiteX2" fmla="*/ 2213355 w 2213355"/>
              <a:gd name="connsiteY2" fmla="*/ 549192 h 549192"/>
              <a:gd name="connsiteX3" fmla="*/ 0 w 2213355"/>
              <a:gd name="connsiteY3" fmla="*/ 549192 h 549192"/>
              <a:gd name="connsiteX4" fmla="*/ 46383 w 2213355"/>
              <a:gd name="connsiteY4" fmla="*/ 517470 h 549192"/>
              <a:gd name="connsiteX5" fmla="*/ 1121979 w 2213355"/>
              <a:gd name="connsiteY5" fmla="*/ 787 h 549192"/>
              <a:gd name="connsiteX0" fmla="*/ 1121979 w 2213355"/>
              <a:gd name="connsiteY0" fmla="*/ 787 h 549192"/>
              <a:gd name="connsiteX1" fmla="*/ 2188184 w 2213355"/>
              <a:gd name="connsiteY1" fmla="*/ 538492 h 549192"/>
              <a:gd name="connsiteX2" fmla="*/ 2213355 w 2213355"/>
              <a:gd name="connsiteY2" fmla="*/ 549192 h 549192"/>
              <a:gd name="connsiteX3" fmla="*/ 0 w 2213355"/>
              <a:gd name="connsiteY3" fmla="*/ 549192 h 549192"/>
              <a:gd name="connsiteX4" fmla="*/ 318231 w 2213355"/>
              <a:gd name="connsiteY4" fmla="*/ 435092 h 549192"/>
              <a:gd name="connsiteX5" fmla="*/ 1121979 w 2213355"/>
              <a:gd name="connsiteY5" fmla="*/ 787 h 549192"/>
              <a:gd name="connsiteX0" fmla="*/ 1121979 w 2213355"/>
              <a:gd name="connsiteY0" fmla="*/ 787 h 549192"/>
              <a:gd name="connsiteX1" fmla="*/ 2188184 w 2213355"/>
              <a:gd name="connsiteY1" fmla="*/ 538492 h 549192"/>
              <a:gd name="connsiteX2" fmla="*/ 2213355 w 2213355"/>
              <a:gd name="connsiteY2" fmla="*/ 549192 h 549192"/>
              <a:gd name="connsiteX3" fmla="*/ 0 w 2213355"/>
              <a:gd name="connsiteY3" fmla="*/ 549192 h 549192"/>
              <a:gd name="connsiteX4" fmla="*/ 1121979 w 2213355"/>
              <a:gd name="connsiteY4" fmla="*/ 787 h 549192"/>
              <a:gd name="connsiteX0" fmla="*/ 1121979 w 2213355"/>
              <a:gd name="connsiteY0" fmla="*/ 787 h 549192"/>
              <a:gd name="connsiteX1" fmla="*/ 2188184 w 2213355"/>
              <a:gd name="connsiteY1" fmla="*/ 538492 h 549192"/>
              <a:gd name="connsiteX2" fmla="*/ 2213355 w 2213355"/>
              <a:gd name="connsiteY2" fmla="*/ 549192 h 549192"/>
              <a:gd name="connsiteX3" fmla="*/ 0 w 2213355"/>
              <a:gd name="connsiteY3" fmla="*/ 549192 h 549192"/>
              <a:gd name="connsiteX4" fmla="*/ 1121979 w 2213355"/>
              <a:gd name="connsiteY4" fmla="*/ 787 h 549192"/>
              <a:gd name="connsiteX0" fmla="*/ 1121979 w 2213355"/>
              <a:gd name="connsiteY0" fmla="*/ 89 h 548494"/>
              <a:gd name="connsiteX1" fmla="*/ 2188184 w 2213355"/>
              <a:gd name="connsiteY1" fmla="*/ 537794 h 548494"/>
              <a:gd name="connsiteX2" fmla="*/ 2213355 w 2213355"/>
              <a:gd name="connsiteY2" fmla="*/ 548494 h 548494"/>
              <a:gd name="connsiteX3" fmla="*/ 0 w 2213355"/>
              <a:gd name="connsiteY3" fmla="*/ 548494 h 548494"/>
              <a:gd name="connsiteX4" fmla="*/ 1121979 w 2213355"/>
              <a:gd name="connsiteY4" fmla="*/ 89 h 548494"/>
              <a:gd name="connsiteX0" fmla="*/ 1121979 w 2213355"/>
              <a:gd name="connsiteY0" fmla="*/ 0 h 548405"/>
              <a:gd name="connsiteX1" fmla="*/ 2188184 w 2213355"/>
              <a:gd name="connsiteY1" fmla="*/ 537705 h 548405"/>
              <a:gd name="connsiteX2" fmla="*/ 2213355 w 2213355"/>
              <a:gd name="connsiteY2" fmla="*/ 548405 h 548405"/>
              <a:gd name="connsiteX3" fmla="*/ 0 w 2213355"/>
              <a:gd name="connsiteY3" fmla="*/ 548405 h 548405"/>
              <a:gd name="connsiteX4" fmla="*/ 1121979 w 2213355"/>
              <a:gd name="connsiteY4" fmla="*/ 0 h 548405"/>
              <a:gd name="connsiteX0" fmla="*/ 1121979 w 2213355"/>
              <a:gd name="connsiteY0" fmla="*/ 0 h 548405"/>
              <a:gd name="connsiteX1" fmla="*/ 2188184 w 2213355"/>
              <a:gd name="connsiteY1" fmla="*/ 537705 h 548405"/>
              <a:gd name="connsiteX2" fmla="*/ 2213355 w 2213355"/>
              <a:gd name="connsiteY2" fmla="*/ 548405 h 548405"/>
              <a:gd name="connsiteX3" fmla="*/ 0 w 2213355"/>
              <a:gd name="connsiteY3" fmla="*/ 548405 h 548405"/>
              <a:gd name="connsiteX4" fmla="*/ 1121979 w 2213355"/>
              <a:gd name="connsiteY4" fmla="*/ 0 h 548405"/>
              <a:gd name="connsiteX0" fmla="*/ 1121979 w 2295276"/>
              <a:gd name="connsiteY0" fmla="*/ 0 h 548405"/>
              <a:gd name="connsiteX1" fmla="*/ 2295276 w 2295276"/>
              <a:gd name="connsiteY1" fmla="*/ 422375 h 548405"/>
              <a:gd name="connsiteX2" fmla="*/ 2213355 w 2295276"/>
              <a:gd name="connsiteY2" fmla="*/ 548405 h 548405"/>
              <a:gd name="connsiteX3" fmla="*/ 0 w 2295276"/>
              <a:gd name="connsiteY3" fmla="*/ 548405 h 548405"/>
              <a:gd name="connsiteX4" fmla="*/ 1121979 w 2295276"/>
              <a:gd name="connsiteY4" fmla="*/ 0 h 548405"/>
              <a:gd name="connsiteX0" fmla="*/ 1121979 w 2238399"/>
              <a:gd name="connsiteY0" fmla="*/ 0 h 548405"/>
              <a:gd name="connsiteX1" fmla="*/ 2213355 w 2238399"/>
              <a:gd name="connsiteY1" fmla="*/ 548405 h 548405"/>
              <a:gd name="connsiteX2" fmla="*/ 0 w 2238399"/>
              <a:gd name="connsiteY2" fmla="*/ 548405 h 548405"/>
              <a:gd name="connsiteX3" fmla="*/ 1121979 w 2238399"/>
              <a:gd name="connsiteY3" fmla="*/ 0 h 548405"/>
              <a:gd name="connsiteX0" fmla="*/ 1121979 w 2213355"/>
              <a:gd name="connsiteY0" fmla="*/ 0 h 548405"/>
              <a:gd name="connsiteX1" fmla="*/ 2213355 w 2213355"/>
              <a:gd name="connsiteY1" fmla="*/ 548405 h 548405"/>
              <a:gd name="connsiteX2" fmla="*/ 0 w 2213355"/>
              <a:gd name="connsiteY2" fmla="*/ 548405 h 548405"/>
              <a:gd name="connsiteX3" fmla="*/ 1121979 w 2213355"/>
              <a:gd name="connsiteY3" fmla="*/ 0 h 548405"/>
              <a:gd name="connsiteX0" fmla="*/ 1121979 w 2213355"/>
              <a:gd name="connsiteY0" fmla="*/ 0 h 548405"/>
              <a:gd name="connsiteX1" fmla="*/ 2213355 w 2213355"/>
              <a:gd name="connsiteY1" fmla="*/ 548405 h 548405"/>
              <a:gd name="connsiteX2" fmla="*/ 0 w 2213355"/>
              <a:gd name="connsiteY2" fmla="*/ 548405 h 548405"/>
              <a:gd name="connsiteX3" fmla="*/ 1121979 w 2213355"/>
              <a:gd name="connsiteY3" fmla="*/ 0 h 548405"/>
              <a:gd name="connsiteX0" fmla="*/ 1097265 w 2213355"/>
              <a:gd name="connsiteY0" fmla="*/ 0 h 540167"/>
              <a:gd name="connsiteX1" fmla="*/ 2213355 w 2213355"/>
              <a:gd name="connsiteY1" fmla="*/ 540167 h 540167"/>
              <a:gd name="connsiteX2" fmla="*/ 0 w 2213355"/>
              <a:gd name="connsiteY2" fmla="*/ 540167 h 540167"/>
              <a:gd name="connsiteX3" fmla="*/ 1097265 w 2213355"/>
              <a:gd name="connsiteY3" fmla="*/ 0 h 540167"/>
              <a:gd name="connsiteX0" fmla="*/ 1097265 w 2213355"/>
              <a:gd name="connsiteY0" fmla="*/ 0 h 540167"/>
              <a:gd name="connsiteX1" fmla="*/ 2213355 w 2213355"/>
              <a:gd name="connsiteY1" fmla="*/ 540167 h 540167"/>
              <a:gd name="connsiteX2" fmla="*/ 0 w 2213355"/>
              <a:gd name="connsiteY2" fmla="*/ 540167 h 540167"/>
              <a:gd name="connsiteX3" fmla="*/ 1097265 w 2213355"/>
              <a:gd name="connsiteY3" fmla="*/ 0 h 540167"/>
              <a:gd name="connsiteX0" fmla="*/ 1097265 w 2213355"/>
              <a:gd name="connsiteY0" fmla="*/ 0 h 540167"/>
              <a:gd name="connsiteX1" fmla="*/ 2213355 w 2213355"/>
              <a:gd name="connsiteY1" fmla="*/ 540167 h 540167"/>
              <a:gd name="connsiteX2" fmla="*/ 0 w 2213355"/>
              <a:gd name="connsiteY2" fmla="*/ 540167 h 540167"/>
              <a:gd name="connsiteX3" fmla="*/ 1097265 w 2213355"/>
              <a:gd name="connsiteY3" fmla="*/ 0 h 540167"/>
              <a:gd name="connsiteX0" fmla="*/ 1097265 w 2213355"/>
              <a:gd name="connsiteY0" fmla="*/ 0 h 540167"/>
              <a:gd name="connsiteX1" fmla="*/ 2213355 w 2213355"/>
              <a:gd name="connsiteY1" fmla="*/ 540167 h 540167"/>
              <a:gd name="connsiteX2" fmla="*/ 0 w 2213355"/>
              <a:gd name="connsiteY2" fmla="*/ 540167 h 540167"/>
              <a:gd name="connsiteX3" fmla="*/ 1097265 w 2213355"/>
              <a:gd name="connsiteY3" fmla="*/ 0 h 54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355" h="540167">
                <a:moveTo>
                  <a:pt x="1097265" y="0"/>
                </a:moveTo>
                <a:cubicBezTo>
                  <a:pt x="1507346" y="8238"/>
                  <a:pt x="1461238" y="316961"/>
                  <a:pt x="2213355" y="540167"/>
                </a:cubicBezTo>
                <a:lnTo>
                  <a:pt x="0" y="540167"/>
                </a:lnTo>
                <a:cubicBezTo>
                  <a:pt x="810598" y="324413"/>
                  <a:pt x="690321" y="9808"/>
                  <a:pt x="109726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5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ABB0-83A9-4ED4-824C-2905273789E2}" type="datetimeFigureOut">
              <a:rPr lang="id-ID" smtClean="0"/>
              <a:t>15/09/2021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BC36-F9DC-4648-B014-52E71630B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125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ABB0-83A9-4ED4-824C-2905273789E2}" type="datetimeFigureOut">
              <a:rPr lang="id-ID" smtClean="0"/>
              <a:t>15/09/2021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BC36-F9DC-4648-B014-52E71630B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320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ABB0-83A9-4ED4-824C-2905273789E2}" type="datetimeFigureOut">
              <a:rPr lang="id-ID" smtClean="0"/>
              <a:t>15/09/2021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BC36-F9DC-4648-B014-52E71630B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174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ABB0-83A9-4ED4-824C-2905273789E2}" type="datetimeFigureOut">
              <a:rPr lang="id-ID" smtClean="0"/>
              <a:t>15/09/2021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BC36-F9DC-4648-B014-52E71630B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338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ABB0-83A9-4ED4-824C-2905273789E2}" type="datetimeFigureOut">
              <a:rPr lang="id-ID" smtClean="0"/>
              <a:t>15/09/2021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BC36-F9DC-4648-B014-52E71630B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368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ABB0-83A9-4ED4-824C-2905273789E2}" type="datetimeFigureOut">
              <a:rPr lang="id-ID" smtClean="0"/>
              <a:t>15/09/2021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BC36-F9DC-4648-B014-52E71630B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641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ABB0-83A9-4ED4-824C-2905273789E2}" type="datetimeFigureOut">
              <a:rPr lang="id-ID" smtClean="0"/>
              <a:t>15/09/2021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BC36-F9DC-4648-B014-52E71630B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649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ABB0-83A9-4ED4-824C-2905273789E2}" type="datetimeFigureOut">
              <a:rPr lang="id-ID" smtClean="0"/>
              <a:t>15/09/2021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CBC36-F9DC-4648-B014-52E71630B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0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5ABB0-83A9-4ED4-824C-2905273789E2}" type="datetimeFigureOut">
              <a:rPr lang="id-ID" smtClean="0"/>
              <a:t>15/09/2021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CBC36-F9DC-4648-B014-52E71630BE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259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15.png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5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18.png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19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2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.id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-resources.perpusnas.go.id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://ipusnas.id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sci-hub.tw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reeform: Shape 207">
            <a:extLst>
              <a:ext uri="{FF2B5EF4-FFF2-40B4-BE49-F238E27FC236}">
                <a16:creationId xmlns:a16="http://schemas.microsoft.com/office/drawing/2014/main" xmlns="" id="{CAA67246-DC1D-47D0-BA25-748D0B7F691A}"/>
              </a:ext>
            </a:extLst>
          </p:cNvPr>
          <p:cNvSpPr/>
          <p:nvPr/>
        </p:nvSpPr>
        <p:spPr>
          <a:xfrm>
            <a:off x="-148588" y="-14513"/>
            <a:ext cx="6028910" cy="7236863"/>
          </a:xfrm>
          <a:custGeom>
            <a:avLst/>
            <a:gdLst>
              <a:gd name="connsiteX0" fmla="*/ 8038547 w 8038547"/>
              <a:gd name="connsiteY0" fmla="*/ 2622435 h 7236863"/>
              <a:gd name="connsiteX1" fmla="*/ 8024363 w 8038547"/>
              <a:gd name="connsiteY1" fmla="*/ 2671987 h 7236863"/>
              <a:gd name="connsiteX2" fmla="*/ 7902200 w 8038547"/>
              <a:gd name="connsiteY2" fmla="*/ 2739549 h 7236863"/>
              <a:gd name="connsiteX3" fmla="*/ 7984688 w 8038547"/>
              <a:gd name="connsiteY3" fmla="*/ 2671987 h 7236863"/>
              <a:gd name="connsiteX4" fmla="*/ 5167914 w 8038547"/>
              <a:gd name="connsiteY4" fmla="*/ 0 h 7236863"/>
              <a:gd name="connsiteX5" fmla="*/ 6141921 w 8038547"/>
              <a:gd name="connsiteY5" fmla="*/ 4066 h 7236863"/>
              <a:gd name="connsiteX6" fmla="*/ 6131113 w 8038547"/>
              <a:gd name="connsiteY6" fmla="*/ 25802 h 7236863"/>
              <a:gd name="connsiteX7" fmla="*/ 7213280 w 8038547"/>
              <a:gd name="connsiteY7" fmla="*/ 1607780 h 7236863"/>
              <a:gd name="connsiteX8" fmla="*/ 7018147 w 8038547"/>
              <a:gd name="connsiteY8" fmla="*/ 2591059 h 7236863"/>
              <a:gd name="connsiteX9" fmla="*/ 3414680 w 8038547"/>
              <a:gd name="connsiteY9" fmla="*/ 4969068 h 7236863"/>
              <a:gd name="connsiteX10" fmla="*/ 3021614 w 8038547"/>
              <a:gd name="connsiteY10" fmla="*/ 6757892 h 7236863"/>
              <a:gd name="connsiteX11" fmla="*/ 3067031 w 8038547"/>
              <a:gd name="connsiteY11" fmla="*/ 6872512 h 7236863"/>
              <a:gd name="connsiteX12" fmla="*/ 3167795 w 8038547"/>
              <a:gd name="connsiteY12" fmla="*/ 6874147 h 7236863"/>
              <a:gd name="connsiteX13" fmla="*/ 3169699 w 8038547"/>
              <a:gd name="connsiteY13" fmla="*/ 6901541 h 7236863"/>
              <a:gd name="connsiteX14" fmla="*/ 59367 w 8038547"/>
              <a:gd name="connsiteY14" fmla="*/ 7119255 h 7236863"/>
              <a:gd name="connsiteX15" fmla="*/ 90489 w 8038547"/>
              <a:gd name="connsiteY15" fmla="*/ 7236863 h 7236863"/>
              <a:gd name="connsiteX16" fmla="*/ 177930 w 8038547"/>
              <a:gd name="connsiteY16" fmla="*/ 3764382 h 7236863"/>
              <a:gd name="connsiteX17" fmla="*/ 6524494 w 8038547"/>
              <a:gd name="connsiteY17" fmla="*/ 2591059 h 7236863"/>
              <a:gd name="connsiteX18" fmla="*/ 6827299 w 8038547"/>
              <a:gd name="connsiteY18" fmla="*/ 1607780 h 7236863"/>
              <a:gd name="connsiteX19" fmla="*/ 5167914 w 8038547"/>
              <a:gd name="connsiteY19" fmla="*/ 0 h 723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038547" h="7236863">
                <a:moveTo>
                  <a:pt x="8038547" y="2622435"/>
                </a:moveTo>
                <a:lnTo>
                  <a:pt x="8024363" y="2671987"/>
                </a:lnTo>
                <a:lnTo>
                  <a:pt x="7902200" y="2739549"/>
                </a:lnTo>
                <a:lnTo>
                  <a:pt x="7984688" y="2671987"/>
                </a:lnTo>
                <a:close/>
                <a:moveTo>
                  <a:pt x="5167914" y="0"/>
                </a:moveTo>
                <a:lnTo>
                  <a:pt x="6141921" y="4066"/>
                </a:lnTo>
                <a:lnTo>
                  <a:pt x="6131113" y="25802"/>
                </a:lnTo>
                <a:cubicBezTo>
                  <a:pt x="6053757" y="301764"/>
                  <a:pt x="7648620" y="866036"/>
                  <a:pt x="7213280" y="1607780"/>
                </a:cubicBezTo>
                <a:cubicBezTo>
                  <a:pt x="6763895" y="2373451"/>
                  <a:pt x="7936555" y="2208644"/>
                  <a:pt x="7018147" y="2591059"/>
                </a:cubicBezTo>
                <a:cubicBezTo>
                  <a:pt x="6099737" y="2973474"/>
                  <a:pt x="4036920" y="4201064"/>
                  <a:pt x="3414680" y="4969068"/>
                </a:cubicBezTo>
                <a:cubicBezTo>
                  <a:pt x="2948001" y="5545071"/>
                  <a:pt x="2847031" y="6243782"/>
                  <a:pt x="3021614" y="6757892"/>
                </a:cubicBezTo>
                <a:lnTo>
                  <a:pt x="3067031" y="6872512"/>
                </a:lnTo>
                <a:lnTo>
                  <a:pt x="3167795" y="6874147"/>
                </a:lnTo>
                <a:lnTo>
                  <a:pt x="3169699" y="6901541"/>
                </a:lnTo>
                <a:lnTo>
                  <a:pt x="59367" y="7119255"/>
                </a:lnTo>
                <a:lnTo>
                  <a:pt x="90489" y="7236863"/>
                </a:lnTo>
                <a:cubicBezTo>
                  <a:pt x="-180426" y="6722753"/>
                  <a:pt x="250324" y="5261137"/>
                  <a:pt x="177930" y="3764382"/>
                </a:cubicBezTo>
                <a:cubicBezTo>
                  <a:pt x="1201572" y="5449293"/>
                  <a:pt x="5099316" y="2973474"/>
                  <a:pt x="6524494" y="2591059"/>
                </a:cubicBezTo>
                <a:cubicBezTo>
                  <a:pt x="7949670" y="2208644"/>
                  <a:pt x="6129950" y="2373451"/>
                  <a:pt x="6827299" y="1607780"/>
                </a:cubicBezTo>
                <a:cubicBezTo>
                  <a:pt x="7524648" y="842109"/>
                  <a:pt x="4865015" y="265544"/>
                  <a:pt x="5167914" y="0"/>
                </a:cubicBezTo>
                <a:close/>
              </a:path>
            </a:pathLst>
          </a:custGeom>
          <a:gradFill flip="none" rotWithShape="1">
            <a:gsLst>
              <a:gs pos="32000">
                <a:schemeClr val="accent1">
                  <a:lumMod val="75000"/>
                  <a:alpha val="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xmlns="" id="{05C14042-EB27-43F1-8985-10B729FAC5B4}"/>
              </a:ext>
            </a:extLst>
          </p:cNvPr>
          <p:cNvSpPr/>
          <p:nvPr/>
        </p:nvSpPr>
        <p:spPr>
          <a:xfrm>
            <a:off x="3375979" y="3"/>
            <a:ext cx="3263201" cy="6857997"/>
          </a:xfrm>
          <a:custGeom>
            <a:avLst/>
            <a:gdLst>
              <a:gd name="connsiteX0" fmla="*/ 3469732 w 4350934"/>
              <a:gd name="connsiteY0" fmla="*/ 0 h 6857997"/>
              <a:gd name="connsiteX1" fmla="*/ 3876655 w 4350934"/>
              <a:gd name="connsiteY1" fmla="*/ 0 h 6857997"/>
              <a:gd name="connsiteX2" fmla="*/ 4006605 w 4350934"/>
              <a:gd name="connsiteY2" fmla="*/ 161589 h 6857997"/>
              <a:gd name="connsiteX3" fmla="*/ 3591950 w 4350934"/>
              <a:gd name="connsiteY3" fmla="*/ 2657472 h 6857997"/>
              <a:gd name="connsiteX4" fmla="*/ 185397 w 4350934"/>
              <a:gd name="connsiteY4" fmla="*/ 6857997 h 6857997"/>
              <a:gd name="connsiteX5" fmla="*/ 89533 w 4350934"/>
              <a:gd name="connsiteY5" fmla="*/ 6857997 h 6857997"/>
              <a:gd name="connsiteX6" fmla="*/ 57186 w 4350934"/>
              <a:gd name="connsiteY6" fmla="*/ 6743377 h 6857997"/>
              <a:gd name="connsiteX7" fmla="*/ 337133 w 4350934"/>
              <a:gd name="connsiteY7" fmla="*/ 4954553 h 6857997"/>
              <a:gd name="connsiteX8" fmla="*/ 2903567 w 4350934"/>
              <a:gd name="connsiteY8" fmla="*/ 2576544 h 6857997"/>
              <a:gd name="connsiteX9" fmla="*/ 3042543 w 4350934"/>
              <a:gd name="connsiteY9" fmla="*/ 1593265 h 6857997"/>
              <a:gd name="connsiteX10" fmla="*/ 3613495 w 4350934"/>
              <a:gd name="connsiteY10" fmla="*/ 161590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0934" h="6857997">
                <a:moveTo>
                  <a:pt x="3469732" y="0"/>
                </a:moveTo>
                <a:lnTo>
                  <a:pt x="3876655" y="0"/>
                </a:lnTo>
                <a:lnTo>
                  <a:pt x="4006605" y="161589"/>
                </a:lnTo>
                <a:cubicBezTo>
                  <a:pt x="4694142" y="1117380"/>
                  <a:pt x="4245485" y="2135086"/>
                  <a:pt x="3591950" y="2657472"/>
                </a:cubicBezTo>
                <a:cubicBezTo>
                  <a:pt x="2894846" y="3214684"/>
                  <a:pt x="41745" y="3986210"/>
                  <a:pt x="185397" y="6857997"/>
                </a:cubicBezTo>
                <a:lnTo>
                  <a:pt x="89533" y="6857997"/>
                </a:lnTo>
                <a:lnTo>
                  <a:pt x="57186" y="6743377"/>
                </a:lnTo>
                <a:cubicBezTo>
                  <a:pt x="-67154" y="6229267"/>
                  <a:pt x="4758" y="5530556"/>
                  <a:pt x="337133" y="4954553"/>
                </a:cubicBezTo>
                <a:cubicBezTo>
                  <a:pt x="780300" y="4186549"/>
                  <a:pt x="2249464" y="2958959"/>
                  <a:pt x="2903567" y="2576544"/>
                </a:cubicBezTo>
                <a:cubicBezTo>
                  <a:pt x="3557669" y="2194129"/>
                  <a:pt x="2924221" y="1995757"/>
                  <a:pt x="3042543" y="1593265"/>
                </a:cubicBezTo>
                <a:cubicBezTo>
                  <a:pt x="3160864" y="1190773"/>
                  <a:pt x="4374106" y="1117381"/>
                  <a:pt x="3613495" y="161590"/>
                </a:cubicBezTo>
                <a:close/>
              </a:path>
            </a:pathLst>
          </a:custGeom>
          <a:gradFill>
            <a:gsLst>
              <a:gs pos="0">
                <a:srgbClr val="A3D5FF">
                  <a:alpha val="9000"/>
                </a:srgbClr>
              </a:gs>
              <a:gs pos="100000">
                <a:srgbClr val="68B4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901A33A9-337E-4ED2-8245-73803436E038}"/>
              </a:ext>
            </a:extLst>
          </p:cNvPr>
          <p:cNvSpPr txBox="1"/>
          <p:nvPr/>
        </p:nvSpPr>
        <p:spPr>
          <a:xfrm>
            <a:off x="3999049" y="5470744"/>
            <a:ext cx="175047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50" i="1" dirty="0">
                <a:solidFill>
                  <a:schemeClr val="bg1"/>
                </a:solidFill>
              </a:rPr>
              <a:t>Lorem ipsum dolor sit </a:t>
            </a:r>
            <a:r>
              <a:rPr lang="en-US" sz="1050" i="1" dirty="0" err="1">
                <a:solidFill>
                  <a:schemeClr val="bg1"/>
                </a:solidFill>
              </a:rPr>
              <a:t>amet</a:t>
            </a:r>
            <a:r>
              <a:rPr lang="en-US" sz="1050" i="1" dirty="0">
                <a:solidFill>
                  <a:schemeClr val="bg1"/>
                </a:solidFill>
              </a:rPr>
              <a:t>, </a:t>
            </a:r>
            <a:r>
              <a:rPr lang="en-US" sz="1050" i="1" dirty="0" err="1">
                <a:solidFill>
                  <a:schemeClr val="bg1"/>
                </a:solidFill>
              </a:rPr>
              <a:t>consectetur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adipiscing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elit</a:t>
            </a:r>
            <a:r>
              <a:rPr lang="en-US" sz="1050" i="1" dirty="0">
                <a:solidFill>
                  <a:schemeClr val="bg1"/>
                </a:solidFill>
              </a:rPr>
              <a:t>, sed do </a:t>
            </a:r>
            <a:r>
              <a:rPr lang="en-US" sz="1050" i="1" dirty="0" err="1">
                <a:solidFill>
                  <a:schemeClr val="bg1"/>
                </a:solidFill>
              </a:rPr>
              <a:t>eiusmod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tempor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incididunt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ut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labore</a:t>
            </a:r>
            <a:r>
              <a:rPr lang="en-US" sz="1050" i="1" dirty="0">
                <a:solidFill>
                  <a:schemeClr val="bg1"/>
                </a:solidFill>
              </a:rPr>
              <a:t> et dolore</a:t>
            </a:r>
            <a:endParaRPr lang="en-ID" sz="1050" i="1" dirty="0">
              <a:solidFill>
                <a:schemeClr val="bg1"/>
              </a:solidFill>
            </a:endParaRPr>
          </a:p>
        </p:txBody>
      </p:sp>
      <p:sp>
        <p:nvSpPr>
          <p:cNvPr id="211" name="Slide Number Placeholder 210">
            <a:extLst>
              <a:ext uri="{FF2B5EF4-FFF2-40B4-BE49-F238E27FC236}">
                <a16:creationId xmlns:a16="http://schemas.microsoft.com/office/drawing/2014/main" xmlns="" id="{F357EC42-FDE5-43AF-9111-1B848FD6C9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89978" y="6113658"/>
            <a:ext cx="138500" cy="184666"/>
          </a:xfrm>
          <a:prstGeom prst="rect">
            <a:avLst/>
          </a:prstGeom>
        </p:spPr>
        <p:txBody>
          <a:bodyPr/>
          <a:lstStyle/>
          <a:p>
            <a:fld id="{11F5C09C-E732-4C10-8315-5D339FEEE77B}" type="slidenum">
              <a:rPr lang="en-ID" smtClean="0"/>
              <a:pPr/>
              <a:t>1</a:t>
            </a:fld>
            <a:endParaRPr lang="en-ID" dirty="0"/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xmlns="" id="{B418953F-241F-4233-B800-69863FFB8A03}"/>
              </a:ext>
            </a:extLst>
          </p:cNvPr>
          <p:cNvCxnSpPr>
            <a:cxnSpLocks/>
          </p:cNvCxnSpPr>
          <p:nvPr/>
        </p:nvCxnSpPr>
        <p:spPr>
          <a:xfrm flipH="1">
            <a:off x="5321281" y="5336816"/>
            <a:ext cx="428246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979" y="565322"/>
            <a:ext cx="2227276" cy="158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C062103B-F514-4BE9-B5B2-C13878D2FE7C}"/>
              </a:ext>
            </a:extLst>
          </p:cNvPr>
          <p:cNvSpPr txBox="1"/>
          <p:nvPr/>
        </p:nvSpPr>
        <p:spPr>
          <a:xfrm>
            <a:off x="1995290" y="103258"/>
            <a:ext cx="515341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2400" b="1" dirty="0" smtClean="0">
                <a:latin typeface="Aharoni" pitchFamily="2" charset="-79"/>
                <a:cs typeface="Aharoni" pitchFamily="2" charset="-79"/>
              </a:rPr>
              <a:t>MERI SUSANTI.R., S.I.PUST, M.M</a:t>
            </a:r>
            <a:endParaRPr lang="ko-KR" altLang="en-US" sz="24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5CF5BDA4-10C7-46A6-AC30-523A3FC438AC}"/>
              </a:ext>
            </a:extLst>
          </p:cNvPr>
          <p:cNvSpPr txBox="1"/>
          <p:nvPr/>
        </p:nvSpPr>
        <p:spPr>
          <a:xfrm>
            <a:off x="231094" y="2852936"/>
            <a:ext cx="8681811" cy="3724096"/>
          </a:xfrm>
          <a:prstGeom prst="rect">
            <a:avLst/>
          </a:prstGeom>
          <a:solidFill>
            <a:srgbClr val="FFFF0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id-ID" altLang="ko-KR" sz="2000" b="1" dirty="0" smtClean="0">
                <a:latin typeface="Times New Roman" pitchFamily="18" charset="0"/>
                <a:cs typeface="Times New Roman" pitchFamily="18" charset="0"/>
              </a:rPr>
              <a:t>Pendidikan: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d-ID" altLang="ko-KR" sz="1600" b="1" dirty="0" smtClean="0">
                <a:latin typeface="Times New Roman" pitchFamily="18" charset="0"/>
                <a:cs typeface="Times New Roman" pitchFamily="18" charset="0"/>
              </a:rPr>
              <a:t>D3  Ilmu Perpustakaan UNIB Tahun 2003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d-ID" altLang="ko-KR" sz="1600" b="1" dirty="0" smtClean="0">
                <a:latin typeface="Times New Roman" pitchFamily="18" charset="0"/>
                <a:cs typeface="Times New Roman" pitchFamily="18" charset="0"/>
              </a:rPr>
              <a:t>S1 Ilmu Perpustakaan UT Tahun 2017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d-ID" altLang="ko-KR" sz="1600" b="1" dirty="0" smtClean="0">
                <a:latin typeface="Times New Roman" pitchFamily="18" charset="0"/>
                <a:cs typeface="Times New Roman" pitchFamily="18" charset="0"/>
              </a:rPr>
              <a:t>S2 Manajemen (Kosentrasi MSDM) UNIB Tahun 2019</a:t>
            </a:r>
          </a:p>
          <a:p>
            <a:pPr algn="just"/>
            <a:r>
              <a:rPr lang="id-ID" altLang="ko-KR" sz="2000" b="1" dirty="0" smtClean="0">
                <a:latin typeface="Times New Roman" pitchFamily="18" charset="0"/>
                <a:cs typeface="Times New Roman" pitchFamily="18" charset="0"/>
              </a:rPr>
              <a:t>Organisasi: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d-ID" altLang="ko-KR" sz="1600" b="1" dirty="0" smtClean="0">
                <a:latin typeface="Times New Roman" pitchFamily="18" charset="0"/>
                <a:cs typeface="Times New Roman" pitchFamily="18" charset="0"/>
              </a:rPr>
              <a:t>Pengurus IPI Wilayah Bengkulu (anggota Bidang Publikasi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d-ID" altLang="ko-KR" sz="1600" b="1" dirty="0" smtClean="0">
                <a:latin typeface="Times New Roman" pitchFamily="18" charset="0"/>
                <a:cs typeface="Times New Roman" pitchFamily="18" charset="0"/>
              </a:rPr>
              <a:t>Pengurus FPPTI Wilayah Bengkulu (Wakil Sekretaris 2)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d-ID" altLang="ko-KR" sz="1600" b="1" dirty="0" smtClean="0">
                <a:latin typeface="Times New Roman" pitchFamily="18" charset="0"/>
                <a:cs typeface="Times New Roman" pitchFamily="18" charset="0"/>
              </a:rPr>
              <a:t>Pengurus FPPTMA Pusat ,Koordinator Korwil FPPTMA Bagian Barat ( Bengkulu,Padang,Lampung, Jambi dan Palembang)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d-ID" altLang="ko-KR" sz="1600" b="1" dirty="0" smtClean="0">
                <a:latin typeface="Times New Roman" pitchFamily="18" charset="0"/>
                <a:cs typeface="Times New Roman" pitchFamily="18" charset="0"/>
              </a:rPr>
              <a:t>Pengurus Korwil FPPTMA Bagian Barat (Sekretaris Umum)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d-ID" altLang="ko-KR" sz="1600" b="1" dirty="0" smtClean="0">
                <a:latin typeface="Times New Roman" pitchFamily="18" charset="0"/>
                <a:cs typeface="Times New Roman" pitchFamily="18" charset="0"/>
              </a:rPr>
              <a:t>Pengurus Majelis Kader Pimpinan Wilayah Asiyiyah Wilayah Bengkulu</a:t>
            </a:r>
          </a:p>
          <a:p>
            <a:pPr algn="just"/>
            <a:r>
              <a:rPr lang="id-ID" altLang="ko-KR" sz="2000" b="1" dirty="0" smtClean="0">
                <a:latin typeface="Times New Roman" pitchFamily="18" charset="0"/>
                <a:cs typeface="Times New Roman" pitchFamily="18" charset="0"/>
              </a:rPr>
              <a:t>Pekerjaan: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d-ID" altLang="ko-KR" sz="1600" b="1" dirty="0" smtClean="0">
                <a:latin typeface="Times New Roman" pitchFamily="18" charset="0"/>
                <a:cs typeface="Times New Roman" pitchFamily="18" charset="0"/>
              </a:rPr>
              <a:t>Pustakawan Universitas Muhammadiyah Bengkulu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d-ID" altLang="ko-KR" sz="1600" b="1" dirty="0" smtClean="0">
                <a:latin typeface="Times New Roman" pitchFamily="18" charset="0"/>
                <a:cs typeface="Times New Roman" pitchFamily="18" charset="0"/>
              </a:rPr>
              <a:t>Kabag.Pengelolaan dan Sistem Informasi)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0792" y="2236890"/>
            <a:ext cx="4782411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1600" b="1" dirty="0" smtClean="0">
                <a:latin typeface="Times New Roman" pitchFamily="18" charset="0"/>
                <a:cs typeface="Times New Roman" pitchFamily="18" charset="0"/>
              </a:rPr>
              <a:t>PUSTAKAWAN BERPRESTASI TERBAIK TINGKAT NASIONAL TAHUN 2020</a:t>
            </a:r>
            <a:endParaRPr lang="id-ID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Freeform: Shape 8"/>
          <p:cNvSpPr>
            <a:spLocks/>
          </p:cNvSpPr>
          <p:nvPr/>
        </p:nvSpPr>
        <p:spPr bwMode="auto">
          <a:xfrm rot="10800000">
            <a:off x="2551236" y="1"/>
            <a:ext cx="6699738" cy="6861175"/>
          </a:xfrm>
          <a:custGeom>
            <a:avLst/>
            <a:gdLst>
              <a:gd name="T0" fmla="*/ 7257256 w 7296462"/>
              <a:gd name="T1" fmla="*/ 6860811 h 6860810"/>
              <a:gd name="T2" fmla="*/ 6234084 w 7296462"/>
              <a:gd name="T3" fmla="*/ 5536992 h 6860810"/>
              <a:gd name="T4" fmla="*/ 5068338 w 7296462"/>
              <a:gd name="T5" fmla="*/ 3825303 h 6860810"/>
              <a:gd name="T6" fmla="*/ 2837487 w 7296462"/>
              <a:gd name="T7" fmla="*/ 1843790 h 6860810"/>
              <a:gd name="T8" fmla="*/ 673728 w 7296462"/>
              <a:gd name="T9" fmla="*/ 0 h 6860810"/>
              <a:gd name="T10" fmla="*/ 0 w 7296462"/>
              <a:gd name="T11" fmla="*/ 0 h 6860810"/>
              <a:gd name="T12" fmla="*/ 0 w 7296462"/>
              <a:gd name="T13" fmla="*/ 6860811 h 6860810"/>
              <a:gd name="T14" fmla="*/ 7257256 w 7296462"/>
              <a:gd name="T15" fmla="*/ 6860811 h 68608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96462" h="6860810">
                <a:moveTo>
                  <a:pt x="7296463" y="6860811"/>
                </a:moveTo>
                <a:cubicBezTo>
                  <a:pt x="7296463" y="6860811"/>
                  <a:pt x="6276195" y="6531964"/>
                  <a:pt x="6267763" y="5536992"/>
                </a:cubicBezTo>
                <a:cubicBezTo>
                  <a:pt x="6259330" y="4623529"/>
                  <a:pt x="5930484" y="4137285"/>
                  <a:pt x="5095719" y="3825303"/>
                </a:cubicBezTo>
                <a:cubicBezTo>
                  <a:pt x="4100747" y="3454296"/>
                  <a:pt x="3114207" y="3108585"/>
                  <a:pt x="2852816" y="1843790"/>
                </a:cubicBezTo>
                <a:cubicBezTo>
                  <a:pt x="2605478" y="646451"/>
                  <a:pt x="1995566" y="115237"/>
                  <a:pt x="677368" y="0"/>
                </a:cubicBezTo>
                <a:lnTo>
                  <a:pt x="0" y="0"/>
                </a:lnTo>
                <a:lnTo>
                  <a:pt x="0" y="6860811"/>
                </a:lnTo>
                <a:lnTo>
                  <a:pt x="7296463" y="6860811"/>
                </a:lnTo>
                <a:close/>
              </a:path>
            </a:pathLst>
          </a:custGeom>
          <a:solidFill>
            <a:srgbClr val="D3E3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 dirty="0"/>
          </a:p>
        </p:txBody>
      </p:sp>
      <p:sp>
        <p:nvSpPr>
          <p:cNvPr id="2052" name="Freeform: Shape 11"/>
          <p:cNvSpPr>
            <a:spLocks/>
          </p:cNvSpPr>
          <p:nvPr/>
        </p:nvSpPr>
        <p:spPr bwMode="auto">
          <a:xfrm rot="10800000">
            <a:off x="1" y="1027113"/>
            <a:ext cx="5178669" cy="5834062"/>
          </a:xfrm>
          <a:custGeom>
            <a:avLst/>
            <a:gdLst>
              <a:gd name="T0" fmla="*/ 5610738 w 6444834"/>
              <a:gd name="T1" fmla="*/ 5824371 h 5445005"/>
              <a:gd name="T2" fmla="*/ 3976210 w 6444834"/>
              <a:gd name="T3" fmla="*/ 4128858 h 5445005"/>
              <a:gd name="T4" fmla="*/ 2287850 w 6444834"/>
              <a:gd name="T5" fmla="*/ 1695512 h 5445005"/>
              <a:gd name="T6" fmla="*/ 0 w 6444834"/>
              <a:gd name="T7" fmla="*/ 0 h 5445005"/>
              <a:gd name="T8" fmla="*/ 5610738 w 6444834"/>
              <a:gd name="T9" fmla="*/ 0 h 5445005"/>
              <a:gd name="T10" fmla="*/ 5610738 w 6444834"/>
              <a:gd name="T11" fmla="*/ 5824371 h 54450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444834" h="5445005">
                <a:moveTo>
                  <a:pt x="6444834" y="5435808"/>
                </a:moveTo>
                <a:cubicBezTo>
                  <a:pt x="6444834" y="5435808"/>
                  <a:pt x="5281222" y="5663472"/>
                  <a:pt x="4567316" y="3853409"/>
                </a:cubicBezTo>
                <a:cubicBezTo>
                  <a:pt x="3853409" y="2043347"/>
                  <a:pt x="3724119" y="1992755"/>
                  <a:pt x="2627963" y="1582399"/>
                </a:cubicBezTo>
                <a:cubicBezTo>
                  <a:pt x="1531807" y="1172044"/>
                  <a:pt x="663315" y="1146748"/>
                  <a:pt x="0" y="0"/>
                </a:cubicBezTo>
                <a:lnTo>
                  <a:pt x="6444834" y="0"/>
                </a:lnTo>
                <a:lnTo>
                  <a:pt x="6444834" y="5435808"/>
                </a:lnTo>
                <a:close/>
              </a:path>
            </a:pathLst>
          </a:custGeom>
          <a:solidFill>
            <a:srgbClr val="4FE59B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2053" name="Freeform: Shape 13"/>
          <p:cNvSpPr>
            <a:spLocks/>
          </p:cNvSpPr>
          <p:nvPr/>
        </p:nvSpPr>
        <p:spPr bwMode="auto">
          <a:xfrm rot="10800000">
            <a:off x="0" y="5273675"/>
            <a:ext cx="1378927" cy="1587500"/>
          </a:xfrm>
          <a:custGeom>
            <a:avLst/>
            <a:gdLst>
              <a:gd name="T0" fmla="*/ 1493330 w 2450892"/>
              <a:gd name="T1" fmla="*/ 1587124 h 2116423"/>
              <a:gd name="T2" fmla="*/ 834005 w 2450892"/>
              <a:gd name="T3" fmla="*/ 779862 h 2116423"/>
              <a:gd name="T4" fmla="*/ 0 w 2450892"/>
              <a:gd name="T5" fmla="*/ 0 h 2116423"/>
              <a:gd name="T6" fmla="*/ 1493330 w 2450892"/>
              <a:gd name="T7" fmla="*/ 0 h 2116423"/>
              <a:gd name="T8" fmla="*/ 1493330 w 2450892"/>
              <a:gd name="T9" fmla="*/ 1587124 h 2116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0892" h="2116423">
                <a:moveTo>
                  <a:pt x="2450892" y="2116424"/>
                </a:moveTo>
                <a:cubicBezTo>
                  <a:pt x="2450892" y="2116424"/>
                  <a:pt x="1914057" y="2116424"/>
                  <a:pt x="1368790" y="1039943"/>
                </a:cubicBezTo>
                <a:cubicBezTo>
                  <a:pt x="1039943" y="396302"/>
                  <a:pt x="0" y="0"/>
                  <a:pt x="0" y="0"/>
                </a:cubicBezTo>
                <a:lnTo>
                  <a:pt x="2450892" y="0"/>
                </a:lnTo>
                <a:lnTo>
                  <a:pt x="2450892" y="2116424"/>
                </a:lnTo>
                <a:close/>
              </a:path>
            </a:pathLst>
          </a:custGeom>
          <a:solidFill>
            <a:srgbClr val="D3E3FF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pic>
        <p:nvPicPr>
          <p:cNvPr id="2054" name="Graphic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99" y="5394498"/>
            <a:ext cx="1265566" cy="1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phic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4398964"/>
            <a:ext cx="16412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phic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5702300"/>
            <a:ext cx="133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phic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5048251"/>
            <a:ext cx="171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3" name="Group 19"/>
          <p:cNvGrpSpPr>
            <a:grpSpLocks/>
          </p:cNvGrpSpPr>
          <p:nvPr/>
        </p:nvGrpSpPr>
        <p:grpSpPr bwMode="auto">
          <a:xfrm>
            <a:off x="304432" y="5517232"/>
            <a:ext cx="1603271" cy="1074068"/>
            <a:chOff x="8479563" y="4050791"/>
            <a:chExt cx="2677356" cy="2359937"/>
          </a:xfrm>
        </p:grpSpPr>
        <p:pic>
          <p:nvPicPr>
            <p:cNvPr id="2075" name="Graphic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563" y="4050791"/>
              <a:ext cx="2677356" cy="2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6" name="Group 21"/>
            <p:cNvGrpSpPr>
              <a:grpSpLocks/>
            </p:cNvGrpSpPr>
            <p:nvPr/>
          </p:nvGrpSpPr>
          <p:grpSpPr bwMode="auto">
            <a:xfrm>
              <a:off x="8644502" y="4273527"/>
              <a:ext cx="2148266" cy="1249767"/>
              <a:chOff x="8644502" y="4273527"/>
              <a:chExt cx="2148266" cy="1249767"/>
            </a:xfrm>
          </p:grpSpPr>
          <p:sp>
            <p:nvSpPr>
              <p:cNvPr id="2077" name="Freeform: Shape 66"/>
              <p:cNvSpPr>
                <a:spLocks/>
              </p:cNvSpPr>
              <p:nvPr/>
            </p:nvSpPr>
            <p:spPr bwMode="auto">
              <a:xfrm>
                <a:off x="10553699" y="4273527"/>
                <a:ext cx="135745" cy="138902"/>
              </a:xfrm>
              <a:custGeom>
                <a:avLst/>
                <a:gdLst>
                  <a:gd name="T0" fmla="*/ 135746 w 135745"/>
                  <a:gd name="T1" fmla="*/ 69451 h 138902"/>
                  <a:gd name="T2" fmla="*/ 91550 w 135745"/>
                  <a:gd name="T3" fmla="*/ 55245 h 138902"/>
                  <a:gd name="T4" fmla="*/ 82079 w 135745"/>
                  <a:gd name="T5" fmla="*/ 44196 h 138902"/>
                  <a:gd name="T6" fmla="*/ 67873 w 135745"/>
                  <a:gd name="T7" fmla="*/ 0 h 138902"/>
                  <a:gd name="T8" fmla="*/ 53667 w 135745"/>
                  <a:gd name="T9" fmla="*/ 44196 h 138902"/>
                  <a:gd name="T10" fmla="*/ 44197 w 135745"/>
                  <a:gd name="T11" fmla="*/ 55245 h 138902"/>
                  <a:gd name="T12" fmla="*/ 0 w 135745"/>
                  <a:gd name="T13" fmla="*/ 69451 h 138902"/>
                  <a:gd name="T14" fmla="*/ 44197 w 135745"/>
                  <a:gd name="T15" fmla="*/ 83657 h 138902"/>
                  <a:gd name="T16" fmla="*/ 53667 w 135745"/>
                  <a:gd name="T17" fmla="*/ 94706 h 138902"/>
                  <a:gd name="T18" fmla="*/ 67873 w 135745"/>
                  <a:gd name="T19" fmla="*/ 138903 h 138902"/>
                  <a:gd name="T20" fmla="*/ 82079 w 135745"/>
                  <a:gd name="T21" fmla="*/ 94706 h 138902"/>
                  <a:gd name="T22" fmla="*/ 91550 w 135745"/>
                  <a:gd name="T23" fmla="*/ 83657 h 138902"/>
                  <a:gd name="T24" fmla="*/ 135746 w 135745"/>
                  <a:gd name="T25" fmla="*/ 69451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135746" y="69451"/>
                    </a:moveTo>
                    <a:lnTo>
                      <a:pt x="91550" y="55245"/>
                    </a:lnTo>
                    <a:cubicBezTo>
                      <a:pt x="86814" y="53667"/>
                      <a:pt x="83658" y="48932"/>
                      <a:pt x="82079" y="44196"/>
                    </a:cubicBez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7" y="55245"/>
                    </a:cubicBezTo>
                    <a:lnTo>
                      <a:pt x="0" y="69451"/>
                    </a:lnTo>
                    <a:lnTo>
                      <a:pt x="44197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8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8" name="Freeform: Shape 67"/>
              <p:cNvSpPr>
                <a:spLocks/>
              </p:cNvSpPr>
              <p:nvPr/>
            </p:nvSpPr>
            <p:spPr bwMode="auto">
              <a:xfrm>
                <a:off x="9100233" y="4790778"/>
                <a:ext cx="135745" cy="138902"/>
              </a:xfrm>
              <a:custGeom>
                <a:avLst/>
                <a:gdLst>
                  <a:gd name="T0" fmla="*/ 82079 w 135745"/>
                  <a:gd name="T1" fmla="*/ 44196 h 138902"/>
                  <a:gd name="T2" fmla="*/ 67873 w 135745"/>
                  <a:gd name="T3" fmla="*/ 0 h 138902"/>
                  <a:gd name="T4" fmla="*/ 53667 w 135745"/>
                  <a:gd name="T5" fmla="*/ 44196 h 138902"/>
                  <a:gd name="T6" fmla="*/ 44196 w 135745"/>
                  <a:gd name="T7" fmla="*/ 55245 h 138902"/>
                  <a:gd name="T8" fmla="*/ 0 w 135745"/>
                  <a:gd name="T9" fmla="*/ 69451 h 138902"/>
                  <a:gd name="T10" fmla="*/ 44196 w 135745"/>
                  <a:gd name="T11" fmla="*/ 83657 h 138902"/>
                  <a:gd name="T12" fmla="*/ 53667 w 135745"/>
                  <a:gd name="T13" fmla="*/ 94706 h 138902"/>
                  <a:gd name="T14" fmla="*/ 67873 w 135745"/>
                  <a:gd name="T15" fmla="*/ 138903 h 138902"/>
                  <a:gd name="T16" fmla="*/ 82079 w 135745"/>
                  <a:gd name="T17" fmla="*/ 94706 h 138902"/>
                  <a:gd name="T18" fmla="*/ 91550 w 135745"/>
                  <a:gd name="T19" fmla="*/ 83657 h 138902"/>
                  <a:gd name="T20" fmla="*/ 135746 w 135745"/>
                  <a:gd name="T21" fmla="*/ 69451 h 138902"/>
                  <a:gd name="T22" fmla="*/ 91550 w 135745"/>
                  <a:gd name="T23" fmla="*/ 55245 h 138902"/>
                  <a:gd name="T24" fmla="*/ 82079 w 135745"/>
                  <a:gd name="T25" fmla="*/ 44196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82079" y="44196"/>
                    </a:move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6" y="55245"/>
                    </a:cubicBezTo>
                    <a:lnTo>
                      <a:pt x="0" y="69451"/>
                    </a:lnTo>
                    <a:lnTo>
                      <a:pt x="44196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7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lnTo>
                      <a:pt x="91550" y="55245"/>
                    </a:lnTo>
                    <a:cubicBezTo>
                      <a:pt x="86814" y="52088"/>
                      <a:pt x="83657" y="48932"/>
                      <a:pt x="82079" y="44196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9" name="Freeform: Shape 68"/>
              <p:cNvSpPr>
                <a:spLocks/>
              </p:cNvSpPr>
              <p:nvPr/>
            </p:nvSpPr>
            <p:spPr bwMode="auto">
              <a:xfrm>
                <a:off x="8644502" y="4330700"/>
                <a:ext cx="236028" cy="236028"/>
              </a:xfrm>
              <a:custGeom>
                <a:avLst/>
                <a:gdLst>
                  <a:gd name="T0" fmla="*/ 159600 w 331472"/>
                  <a:gd name="T1" fmla="*/ 94411 h 331472"/>
                  <a:gd name="T2" fmla="*/ 142741 w 331472"/>
                  <a:gd name="T3" fmla="*/ 75304 h 331472"/>
                  <a:gd name="T4" fmla="*/ 118014 w 331472"/>
                  <a:gd name="T5" fmla="*/ 0 h 331472"/>
                  <a:gd name="T6" fmla="*/ 93287 w 331472"/>
                  <a:gd name="T7" fmla="*/ 75304 h 331472"/>
                  <a:gd name="T8" fmla="*/ 76428 w 331472"/>
                  <a:gd name="T9" fmla="*/ 94411 h 331472"/>
                  <a:gd name="T10" fmla="*/ 0 w 331472"/>
                  <a:gd name="T11" fmla="*/ 118014 h 331472"/>
                  <a:gd name="T12" fmla="*/ 76428 w 331472"/>
                  <a:gd name="T13" fmla="*/ 141617 h 331472"/>
                  <a:gd name="T14" fmla="*/ 93287 w 331472"/>
                  <a:gd name="T15" fmla="*/ 160724 h 331472"/>
                  <a:gd name="T16" fmla="*/ 118014 w 331472"/>
                  <a:gd name="T17" fmla="*/ 236028 h 331472"/>
                  <a:gd name="T18" fmla="*/ 142741 w 331472"/>
                  <a:gd name="T19" fmla="*/ 160724 h 331472"/>
                  <a:gd name="T20" fmla="*/ 159600 w 331472"/>
                  <a:gd name="T21" fmla="*/ 141617 h 331472"/>
                  <a:gd name="T22" fmla="*/ 236028 w 331472"/>
                  <a:gd name="T23" fmla="*/ 118014 h 331472"/>
                  <a:gd name="T24" fmla="*/ 159600 w 331472"/>
                  <a:gd name="T25" fmla="*/ 94411 h 331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1472" h="331472">
                    <a:moveTo>
                      <a:pt x="224138" y="132589"/>
                    </a:moveTo>
                    <a:cubicBezTo>
                      <a:pt x="213089" y="127854"/>
                      <a:pt x="203619" y="118383"/>
                      <a:pt x="200462" y="105755"/>
                    </a:cubicBezTo>
                    <a:lnTo>
                      <a:pt x="165736" y="0"/>
                    </a:lnTo>
                    <a:lnTo>
                      <a:pt x="131010" y="105755"/>
                    </a:lnTo>
                    <a:cubicBezTo>
                      <a:pt x="127854" y="118383"/>
                      <a:pt x="118383" y="127854"/>
                      <a:pt x="107334" y="132589"/>
                    </a:cubicBezTo>
                    <a:lnTo>
                      <a:pt x="0" y="165736"/>
                    </a:lnTo>
                    <a:lnTo>
                      <a:pt x="107334" y="198883"/>
                    </a:lnTo>
                    <a:cubicBezTo>
                      <a:pt x="118383" y="203619"/>
                      <a:pt x="127854" y="213089"/>
                      <a:pt x="131010" y="225717"/>
                    </a:cubicBezTo>
                    <a:lnTo>
                      <a:pt x="165736" y="331472"/>
                    </a:lnTo>
                    <a:lnTo>
                      <a:pt x="200462" y="225717"/>
                    </a:lnTo>
                    <a:cubicBezTo>
                      <a:pt x="203619" y="213089"/>
                      <a:pt x="213089" y="203619"/>
                      <a:pt x="224138" y="198883"/>
                    </a:cubicBezTo>
                    <a:lnTo>
                      <a:pt x="331472" y="165736"/>
                    </a:lnTo>
                    <a:lnTo>
                      <a:pt x="224138" y="132589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0" name="Freeform: Shape 69"/>
              <p:cNvSpPr>
                <a:spLocks/>
              </p:cNvSpPr>
              <p:nvPr/>
            </p:nvSpPr>
            <p:spPr bwMode="auto">
              <a:xfrm>
                <a:off x="10704376" y="4894818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1" name="Freeform: Shape 71"/>
              <p:cNvSpPr>
                <a:spLocks/>
              </p:cNvSpPr>
              <p:nvPr/>
            </p:nvSpPr>
            <p:spPr bwMode="auto">
              <a:xfrm>
                <a:off x="8913828" y="5431745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98190" y="17426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PEMANFAATAN APLIKASI SLIMS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7" y="4329113"/>
            <a:ext cx="28296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5" name="Snip Diagonal Corner Rectangle 34"/>
          <p:cNvSpPr/>
          <p:nvPr/>
        </p:nvSpPr>
        <p:spPr>
          <a:xfrm>
            <a:off x="689463" y="609754"/>
            <a:ext cx="7914984" cy="100857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dirty="0" smtClean="0"/>
              <a:t>REGISTERASI KEANGGOTAAN ONLINE</a:t>
            </a:r>
            <a:endParaRPr lang="en-US" sz="3200" b="1" dirty="0"/>
          </a:p>
        </p:txBody>
      </p:sp>
      <p:sp>
        <p:nvSpPr>
          <p:cNvPr id="39" name="Down Arrow 38"/>
          <p:cNvSpPr/>
          <p:nvPr/>
        </p:nvSpPr>
        <p:spPr>
          <a:xfrm flipH="1">
            <a:off x="4438650" y="1682653"/>
            <a:ext cx="266700" cy="2841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1244" y="1966815"/>
            <a:ext cx="73691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https://opac.iainbengkulu.ac.id/index.php?p=login</a:t>
            </a:r>
            <a:endParaRPr lang="id-ID" sz="2400" b="1" dirty="0"/>
          </a:p>
        </p:txBody>
      </p:sp>
      <p:sp>
        <p:nvSpPr>
          <p:cNvPr id="2" name="Up Arrow 1"/>
          <p:cNvSpPr/>
          <p:nvPr/>
        </p:nvSpPr>
        <p:spPr>
          <a:xfrm>
            <a:off x="7092280" y="4572732"/>
            <a:ext cx="360040" cy="32316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218" name="Picture 2" descr="D:\keanggotaiain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3" y="2317554"/>
            <a:ext cx="2374447" cy="241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keanggotaiain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96" y="2372974"/>
            <a:ext cx="2348708" cy="23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keanggotaiain4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06" y="2372974"/>
            <a:ext cx="2696260" cy="243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>
            <a:off x="6129884" y="4353564"/>
            <a:ext cx="242316" cy="4383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59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Freeform: Shape 8"/>
          <p:cNvSpPr>
            <a:spLocks/>
          </p:cNvSpPr>
          <p:nvPr/>
        </p:nvSpPr>
        <p:spPr bwMode="auto">
          <a:xfrm rot="10800000">
            <a:off x="2551236" y="1"/>
            <a:ext cx="6699738" cy="6861175"/>
          </a:xfrm>
          <a:custGeom>
            <a:avLst/>
            <a:gdLst>
              <a:gd name="T0" fmla="*/ 7257256 w 7296462"/>
              <a:gd name="T1" fmla="*/ 6860811 h 6860810"/>
              <a:gd name="T2" fmla="*/ 6234084 w 7296462"/>
              <a:gd name="T3" fmla="*/ 5536992 h 6860810"/>
              <a:gd name="T4" fmla="*/ 5068338 w 7296462"/>
              <a:gd name="T5" fmla="*/ 3825303 h 6860810"/>
              <a:gd name="T6" fmla="*/ 2837487 w 7296462"/>
              <a:gd name="T7" fmla="*/ 1843790 h 6860810"/>
              <a:gd name="T8" fmla="*/ 673728 w 7296462"/>
              <a:gd name="T9" fmla="*/ 0 h 6860810"/>
              <a:gd name="T10" fmla="*/ 0 w 7296462"/>
              <a:gd name="T11" fmla="*/ 0 h 6860810"/>
              <a:gd name="T12" fmla="*/ 0 w 7296462"/>
              <a:gd name="T13" fmla="*/ 6860811 h 6860810"/>
              <a:gd name="T14" fmla="*/ 7257256 w 7296462"/>
              <a:gd name="T15" fmla="*/ 6860811 h 68608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96462" h="6860810">
                <a:moveTo>
                  <a:pt x="7296463" y="6860811"/>
                </a:moveTo>
                <a:cubicBezTo>
                  <a:pt x="7296463" y="6860811"/>
                  <a:pt x="6276195" y="6531964"/>
                  <a:pt x="6267763" y="5536992"/>
                </a:cubicBezTo>
                <a:cubicBezTo>
                  <a:pt x="6259330" y="4623529"/>
                  <a:pt x="5930484" y="4137285"/>
                  <a:pt x="5095719" y="3825303"/>
                </a:cubicBezTo>
                <a:cubicBezTo>
                  <a:pt x="4100747" y="3454296"/>
                  <a:pt x="3114207" y="3108585"/>
                  <a:pt x="2852816" y="1843790"/>
                </a:cubicBezTo>
                <a:cubicBezTo>
                  <a:pt x="2605478" y="646451"/>
                  <a:pt x="1995566" y="115237"/>
                  <a:pt x="677368" y="0"/>
                </a:cubicBezTo>
                <a:lnTo>
                  <a:pt x="0" y="0"/>
                </a:lnTo>
                <a:lnTo>
                  <a:pt x="0" y="6860811"/>
                </a:lnTo>
                <a:lnTo>
                  <a:pt x="7296463" y="6860811"/>
                </a:lnTo>
                <a:close/>
              </a:path>
            </a:pathLst>
          </a:custGeom>
          <a:solidFill>
            <a:srgbClr val="D3E3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 dirty="0"/>
          </a:p>
        </p:txBody>
      </p:sp>
      <p:sp>
        <p:nvSpPr>
          <p:cNvPr id="2052" name="Freeform: Shape 11"/>
          <p:cNvSpPr>
            <a:spLocks/>
          </p:cNvSpPr>
          <p:nvPr/>
        </p:nvSpPr>
        <p:spPr bwMode="auto">
          <a:xfrm rot="10800000">
            <a:off x="1" y="1027113"/>
            <a:ext cx="5178669" cy="5834062"/>
          </a:xfrm>
          <a:custGeom>
            <a:avLst/>
            <a:gdLst>
              <a:gd name="T0" fmla="*/ 5610738 w 6444834"/>
              <a:gd name="T1" fmla="*/ 5824371 h 5445005"/>
              <a:gd name="T2" fmla="*/ 3976210 w 6444834"/>
              <a:gd name="T3" fmla="*/ 4128858 h 5445005"/>
              <a:gd name="T4" fmla="*/ 2287850 w 6444834"/>
              <a:gd name="T5" fmla="*/ 1695512 h 5445005"/>
              <a:gd name="T6" fmla="*/ 0 w 6444834"/>
              <a:gd name="T7" fmla="*/ 0 h 5445005"/>
              <a:gd name="T8" fmla="*/ 5610738 w 6444834"/>
              <a:gd name="T9" fmla="*/ 0 h 5445005"/>
              <a:gd name="T10" fmla="*/ 5610738 w 6444834"/>
              <a:gd name="T11" fmla="*/ 5824371 h 54450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444834" h="5445005">
                <a:moveTo>
                  <a:pt x="6444834" y="5435808"/>
                </a:moveTo>
                <a:cubicBezTo>
                  <a:pt x="6444834" y="5435808"/>
                  <a:pt x="5281222" y="5663472"/>
                  <a:pt x="4567316" y="3853409"/>
                </a:cubicBezTo>
                <a:cubicBezTo>
                  <a:pt x="3853409" y="2043347"/>
                  <a:pt x="3724119" y="1992755"/>
                  <a:pt x="2627963" y="1582399"/>
                </a:cubicBezTo>
                <a:cubicBezTo>
                  <a:pt x="1531807" y="1172044"/>
                  <a:pt x="663315" y="1146748"/>
                  <a:pt x="0" y="0"/>
                </a:cubicBezTo>
                <a:lnTo>
                  <a:pt x="6444834" y="0"/>
                </a:lnTo>
                <a:lnTo>
                  <a:pt x="6444834" y="5435808"/>
                </a:lnTo>
                <a:close/>
              </a:path>
            </a:pathLst>
          </a:custGeom>
          <a:solidFill>
            <a:srgbClr val="4FE59B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2053" name="Freeform: Shape 13"/>
          <p:cNvSpPr>
            <a:spLocks/>
          </p:cNvSpPr>
          <p:nvPr/>
        </p:nvSpPr>
        <p:spPr bwMode="auto">
          <a:xfrm rot="10800000">
            <a:off x="0" y="5273675"/>
            <a:ext cx="1378927" cy="1587500"/>
          </a:xfrm>
          <a:custGeom>
            <a:avLst/>
            <a:gdLst>
              <a:gd name="T0" fmla="*/ 1493330 w 2450892"/>
              <a:gd name="T1" fmla="*/ 1587124 h 2116423"/>
              <a:gd name="T2" fmla="*/ 834005 w 2450892"/>
              <a:gd name="T3" fmla="*/ 779862 h 2116423"/>
              <a:gd name="T4" fmla="*/ 0 w 2450892"/>
              <a:gd name="T5" fmla="*/ 0 h 2116423"/>
              <a:gd name="T6" fmla="*/ 1493330 w 2450892"/>
              <a:gd name="T7" fmla="*/ 0 h 2116423"/>
              <a:gd name="T8" fmla="*/ 1493330 w 2450892"/>
              <a:gd name="T9" fmla="*/ 1587124 h 2116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0892" h="2116423">
                <a:moveTo>
                  <a:pt x="2450892" y="2116424"/>
                </a:moveTo>
                <a:cubicBezTo>
                  <a:pt x="2450892" y="2116424"/>
                  <a:pt x="1914057" y="2116424"/>
                  <a:pt x="1368790" y="1039943"/>
                </a:cubicBezTo>
                <a:cubicBezTo>
                  <a:pt x="1039943" y="396302"/>
                  <a:pt x="0" y="0"/>
                  <a:pt x="0" y="0"/>
                </a:cubicBezTo>
                <a:lnTo>
                  <a:pt x="2450892" y="0"/>
                </a:lnTo>
                <a:lnTo>
                  <a:pt x="2450892" y="2116424"/>
                </a:lnTo>
                <a:close/>
              </a:path>
            </a:pathLst>
          </a:custGeom>
          <a:solidFill>
            <a:srgbClr val="D3E3FF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pic>
        <p:nvPicPr>
          <p:cNvPr id="2054" name="Graphic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99" y="5394498"/>
            <a:ext cx="1265566" cy="1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phic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4398964"/>
            <a:ext cx="16412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phic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5702300"/>
            <a:ext cx="133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phic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5048251"/>
            <a:ext cx="171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3" name="Group 19"/>
          <p:cNvGrpSpPr>
            <a:grpSpLocks/>
          </p:cNvGrpSpPr>
          <p:nvPr/>
        </p:nvGrpSpPr>
        <p:grpSpPr bwMode="auto">
          <a:xfrm>
            <a:off x="304432" y="5517232"/>
            <a:ext cx="1603271" cy="1074068"/>
            <a:chOff x="8479563" y="4050791"/>
            <a:chExt cx="2677356" cy="2359937"/>
          </a:xfrm>
        </p:grpSpPr>
        <p:pic>
          <p:nvPicPr>
            <p:cNvPr id="2075" name="Graphic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563" y="4050791"/>
              <a:ext cx="2677356" cy="2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6" name="Group 21"/>
            <p:cNvGrpSpPr>
              <a:grpSpLocks/>
            </p:cNvGrpSpPr>
            <p:nvPr/>
          </p:nvGrpSpPr>
          <p:grpSpPr bwMode="auto">
            <a:xfrm>
              <a:off x="8644502" y="4273527"/>
              <a:ext cx="2148266" cy="1249767"/>
              <a:chOff x="8644502" y="4273527"/>
              <a:chExt cx="2148266" cy="1249767"/>
            </a:xfrm>
          </p:grpSpPr>
          <p:sp>
            <p:nvSpPr>
              <p:cNvPr id="2077" name="Freeform: Shape 66"/>
              <p:cNvSpPr>
                <a:spLocks/>
              </p:cNvSpPr>
              <p:nvPr/>
            </p:nvSpPr>
            <p:spPr bwMode="auto">
              <a:xfrm>
                <a:off x="10553699" y="4273527"/>
                <a:ext cx="135745" cy="138902"/>
              </a:xfrm>
              <a:custGeom>
                <a:avLst/>
                <a:gdLst>
                  <a:gd name="T0" fmla="*/ 135746 w 135745"/>
                  <a:gd name="T1" fmla="*/ 69451 h 138902"/>
                  <a:gd name="T2" fmla="*/ 91550 w 135745"/>
                  <a:gd name="T3" fmla="*/ 55245 h 138902"/>
                  <a:gd name="T4" fmla="*/ 82079 w 135745"/>
                  <a:gd name="T5" fmla="*/ 44196 h 138902"/>
                  <a:gd name="T6" fmla="*/ 67873 w 135745"/>
                  <a:gd name="T7" fmla="*/ 0 h 138902"/>
                  <a:gd name="T8" fmla="*/ 53667 w 135745"/>
                  <a:gd name="T9" fmla="*/ 44196 h 138902"/>
                  <a:gd name="T10" fmla="*/ 44197 w 135745"/>
                  <a:gd name="T11" fmla="*/ 55245 h 138902"/>
                  <a:gd name="T12" fmla="*/ 0 w 135745"/>
                  <a:gd name="T13" fmla="*/ 69451 h 138902"/>
                  <a:gd name="T14" fmla="*/ 44197 w 135745"/>
                  <a:gd name="T15" fmla="*/ 83657 h 138902"/>
                  <a:gd name="T16" fmla="*/ 53667 w 135745"/>
                  <a:gd name="T17" fmla="*/ 94706 h 138902"/>
                  <a:gd name="T18" fmla="*/ 67873 w 135745"/>
                  <a:gd name="T19" fmla="*/ 138903 h 138902"/>
                  <a:gd name="T20" fmla="*/ 82079 w 135745"/>
                  <a:gd name="T21" fmla="*/ 94706 h 138902"/>
                  <a:gd name="T22" fmla="*/ 91550 w 135745"/>
                  <a:gd name="T23" fmla="*/ 83657 h 138902"/>
                  <a:gd name="T24" fmla="*/ 135746 w 135745"/>
                  <a:gd name="T25" fmla="*/ 69451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135746" y="69451"/>
                    </a:moveTo>
                    <a:lnTo>
                      <a:pt x="91550" y="55245"/>
                    </a:lnTo>
                    <a:cubicBezTo>
                      <a:pt x="86814" y="53667"/>
                      <a:pt x="83658" y="48932"/>
                      <a:pt x="82079" y="44196"/>
                    </a:cubicBez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7" y="55245"/>
                    </a:cubicBezTo>
                    <a:lnTo>
                      <a:pt x="0" y="69451"/>
                    </a:lnTo>
                    <a:lnTo>
                      <a:pt x="44197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8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8" name="Freeform: Shape 67"/>
              <p:cNvSpPr>
                <a:spLocks/>
              </p:cNvSpPr>
              <p:nvPr/>
            </p:nvSpPr>
            <p:spPr bwMode="auto">
              <a:xfrm>
                <a:off x="9100233" y="4790778"/>
                <a:ext cx="135745" cy="138902"/>
              </a:xfrm>
              <a:custGeom>
                <a:avLst/>
                <a:gdLst>
                  <a:gd name="T0" fmla="*/ 82079 w 135745"/>
                  <a:gd name="T1" fmla="*/ 44196 h 138902"/>
                  <a:gd name="T2" fmla="*/ 67873 w 135745"/>
                  <a:gd name="T3" fmla="*/ 0 h 138902"/>
                  <a:gd name="T4" fmla="*/ 53667 w 135745"/>
                  <a:gd name="T5" fmla="*/ 44196 h 138902"/>
                  <a:gd name="T6" fmla="*/ 44196 w 135745"/>
                  <a:gd name="T7" fmla="*/ 55245 h 138902"/>
                  <a:gd name="T8" fmla="*/ 0 w 135745"/>
                  <a:gd name="T9" fmla="*/ 69451 h 138902"/>
                  <a:gd name="T10" fmla="*/ 44196 w 135745"/>
                  <a:gd name="T11" fmla="*/ 83657 h 138902"/>
                  <a:gd name="T12" fmla="*/ 53667 w 135745"/>
                  <a:gd name="T13" fmla="*/ 94706 h 138902"/>
                  <a:gd name="T14" fmla="*/ 67873 w 135745"/>
                  <a:gd name="T15" fmla="*/ 138903 h 138902"/>
                  <a:gd name="T16" fmla="*/ 82079 w 135745"/>
                  <a:gd name="T17" fmla="*/ 94706 h 138902"/>
                  <a:gd name="T18" fmla="*/ 91550 w 135745"/>
                  <a:gd name="T19" fmla="*/ 83657 h 138902"/>
                  <a:gd name="T20" fmla="*/ 135746 w 135745"/>
                  <a:gd name="T21" fmla="*/ 69451 h 138902"/>
                  <a:gd name="T22" fmla="*/ 91550 w 135745"/>
                  <a:gd name="T23" fmla="*/ 55245 h 138902"/>
                  <a:gd name="T24" fmla="*/ 82079 w 135745"/>
                  <a:gd name="T25" fmla="*/ 44196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82079" y="44196"/>
                    </a:move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6" y="55245"/>
                    </a:cubicBezTo>
                    <a:lnTo>
                      <a:pt x="0" y="69451"/>
                    </a:lnTo>
                    <a:lnTo>
                      <a:pt x="44196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7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lnTo>
                      <a:pt x="91550" y="55245"/>
                    </a:lnTo>
                    <a:cubicBezTo>
                      <a:pt x="86814" y="52088"/>
                      <a:pt x="83657" y="48932"/>
                      <a:pt x="82079" y="44196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9" name="Freeform: Shape 68"/>
              <p:cNvSpPr>
                <a:spLocks/>
              </p:cNvSpPr>
              <p:nvPr/>
            </p:nvSpPr>
            <p:spPr bwMode="auto">
              <a:xfrm>
                <a:off x="8644502" y="4330700"/>
                <a:ext cx="236028" cy="236028"/>
              </a:xfrm>
              <a:custGeom>
                <a:avLst/>
                <a:gdLst>
                  <a:gd name="T0" fmla="*/ 159600 w 331472"/>
                  <a:gd name="T1" fmla="*/ 94411 h 331472"/>
                  <a:gd name="T2" fmla="*/ 142741 w 331472"/>
                  <a:gd name="T3" fmla="*/ 75304 h 331472"/>
                  <a:gd name="T4" fmla="*/ 118014 w 331472"/>
                  <a:gd name="T5" fmla="*/ 0 h 331472"/>
                  <a:gd name="T6" fmla="*/ 93287 w 331472"/>
                  <a:gd name="T7" fmla="*/ 75304 h 331472"/>
                  <a:gd name="T8" fmla="*/ 76428 w 331472"/>
                  <a:gd name="T9" fmla="*/ 94411 h 331472"/>
                  <a:gd name="T10" fmla="*/ 0 w 331472"/>
                  <a:gd name="T11" fmla="*/ 118014 h 331472"/>
                  <a:gd name="T12" fmla="*/ 76428 w 331472"/>
                  <a:gd name="T13" fmla="*/ 141617 h 331472"/>
                  <a:gd name="T14" fmla="*/ 93287 w 331472"/>
                  <a:gd name="T15" fmla="*/ 160724 h 331472"/>
                  <a:gd name="T16" fmla="*/ 118014 w 331472"/>
                  <a:gd name="T17" fmla="*/ 236028 h 331472"/>
                  <a:gd name="T18" fmla="*/ 142741 w 331472"/>
                  <a:gd name="T19" fmla="*/ 160724 h 331472"/>
                  <a:gd name="T20" fmla="*/ 159600 w 331472"/>
                  <a:gd name="T21" fmla="*/ 141617 h 331472"/>
                  <a:gd name="T22" fmla="*/ 236028 w 331472"/>
                  <a:gd name="T23" fmla="*/ 118014 h 331472"/>
                  <a:gd name="T24" fmla="*/ 159600 w 331472"/>
                  <a:gd name="T25" fmla="*/ 94411 h 331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1472" h="331472">
                    <a:moveTo>
                      <a:pt x="224138" y="132589"/>
                    </a:moveTo>
                    <a:cubicBezTo>
                      <a:pt x="213089" y="127854"/>
                      <a:pt x="203619" y="118383"/>
                      <a:pt x="200462" y="105755"/>
                    </a:cubicBezTo>
                    <a:lnTo>
                      <a:pt x="165736" y="0"/>
                    </a:lnTo>
                    <a:lnTo>
                      <a:pt x="131010" y="105755"/>
                    </a:lnTo>
                    <a:cubicBezTo>
                      <a:pt x="127854" y="118383"/>
                      <a:pt x="118383" y="127854"/>
                      <a:pt x="107334" y="132589"/>
                    </a:cubicBezTo>
                    <a:lnTo>
                      <a:pt x="0" y="165736"/>
                    </a:lnTo>
                    <a:lnTo>
                      <a:pt x="107334" y="198883"/>
                    </a:lnTo>
                    <a:cubicBezTo>
                      <a:pt x="118383" y="203619"/>
                      <a:pt x="127854" y="213089"/>
                      <a:pt x="131010" y="225717"/>
                    </a:cubicBezTo>
                    <a:lnTo>
                      <a:pt x="165736" y="331472"/>
                    </a:lnTo>
                    <a:lnTo>
                      <a:pt x="200462" y="225717"/>
                    </a:lnTo>
                    <a:cubicBezTo>
                      <a:pt x="203619" y="213089"/>
                      <a:pt x="213089" y="203619"/>
                      <a:pt x="224138" y="198883"/>
                    </a:cubicBezTo>
                    <a:lnTo>
                      <a:pt x="331472" y="165736"/>
                    </a:lnTo>
                    <a:lnTo>
                      <a:pt x="224138" y="132589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0" name="Freeform: Shape 69"/>
              <p:cNvSpPr>
                <a:spLocks/>
              </p:cNvSpPr>
              <p:nvPr/>
            </p:nvSpPr>
            <p:spPr bwMode="auto">
              <a:xfrm>
                <a:off x="10704376" y="4894818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1" name="Freeform: Shape 71"/>
              <p:cNvSpPr>
                <a:spLocks/>
              </p:cNvSpPr>
              <p:nvPr/>
            </p:nvSpPr>
            <p:spPr bwMode="auto">
              <a:xfrm>
                <a:off x="8913828" y="5431745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98190" y="17426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PEMANFAATAN APLIKASI SLIMS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7" y="4329113"/>
            <a:ext cx="28296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5" name="Snip Diagonal Corner Rectangle 34"/>
          <p:cNvSpPr/>
          <p:nvPr/>
        </p:nvSpPr>
        <p:spPr>
          <a:xfrm>
            <a:off x="689463" y="609754"/>
            <a:ext cx="7914984" cy="100857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dirty="0" smtClean="0"/>
              <a:t>REGISTERASI KEANGGOTAAN ONLINE</a:t>
            </a:r>
            <a:endParaRPr lang="en-US" sz="3200" b="1" dirty="0"/>
          </a:p>
        </p:txBody>
      </p:sp>
      <p:sp>
        <p:nvSpPr>
          <p:cNvPr id="2070" name="TextBox 32"/>
          <p:cNvSpPr txBox="1">
            <a:spLocks noChangeArrowheads="1"/>
          </p:cNvSpPr>
          <p:nvPr/>
        </p:nvSpPr>
        <p:spPr bwMode="auto">
          <a:xfrm>
            <a:off x="5980236" y="2860675"/>
            <a:ext cx="31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9" name="Down Arrow 38"/>
          <p:cNvSpPr/>
          <p:nvPr/>
        </p:nvSpPr>
        <p:spPr>
          <a:xfrm flipH="1">
            <a:off x="4438650" y="1682653"/>
            <a:ext cx="266700" cy="2841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1244" y="1966815"/>
            <a:ext cx="73691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https://opac.iainbengkulu.ac.id/index.php?p=login</a:t>
            </a:r>
            <a:endParaRPr lang="id-ID" sz="2400" b="1" dirty="0"/>
          </a:p>
        </p:txBody>
      </p:sp>
      <p:sp>
        <p:nvSpPr>
          <p:cNvPr id="2" name="Up Arrow 1"/>
          <p:cNvSpPr/>
          <p:nvPr/>
        </p:nvSpPr>
        <p:spPr>
          <a:xfrm>
            <a:off x="7092280" y="4572732"/>
            <a:ext cx="360040" cy="32316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42" name="Picture 2" descr="D:\keanggotaiain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2" y="2367560"/>
            <a:ext cx="7889647" cy="325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5885628"/>
            <a:ext cx="50765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ISI DATA ANDA PADA FORM INI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6559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Freeform: Shape 8"/>
          <p:cNvSpPr>
            <a:spLocks/>
          </p:cNvSpPr>
          <p:nvPr/>
        </p:nvSpPr>
        <p:spPr bwMode="auto">
          <a:xfrm rot="10800000">
            <a:off x="2551236" y="1"/>
            <a:ext cx="6699738" cy="6861175"/>
          </a:xfrm>
          <a:custGeom>
            <a:avLst/>
            <a:gdLst>
              <a:gd name="T0" fmla="*/ 7257256 w 7296462"/>
              <a:gd name="T1" fmla="*/ 6860811 h 6860810"/>
              <a:gd name="T2" fmla="*/ 6234084 w 7296462"/>
              <a:gd name="T3" fmla="*/ 5536992 h 6860810"/>
              <a:gd name="T4" fmla="*/ 5068338 w 7296462"/>
              <a:gd name="T5" fmla="*/ 3825303 h 6860810"/>
              <a:gd name="T6" fmla="*/ 2837487 w 7296462"/>
              <a:gd name="T7" fmla="*/ 1843790 h 6860810"/>
              <a:gd name="T8" fmla="*/ 673728 w 7296462"/>
              <a:gd name="T9" fmla="*/ 0 h 6860810"/>
              <a:gd name="T10" fmla="*/ 0 w 7296462"/>
              <a:gd name="T11" fmla="*/ 0 h 6860810"/>
              <a:gd name="T12" fmla="*/ 0 w 7296462"/>
              <a:gd name="T13" fmla="*/ 6860811 h 6860810"/>
              <a:gd name="T14" fmla="*/ 7257256 w 7296462"/>
              <a:gd name="T15" fmla="*/ 6860811 h 68608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96462" h="6860810">
                <a:moveTo>
                  <a:pt x="7296463" y="6860811"/>
                </a:moveTo>
                <a:cubicBezTo>
                  <a:pt x="7296463" y="6860811"/>
                  <a:pt x="6276195" y="6531964"/>
                  <a:pt x="6267763" y="5536992"/>
                </a:cubicBezTo>
                <a:cubicBezTo>
                  <a:pt x="6259330" y="4623529"/>
                  <a:pt x="5930484" y="4137285"/>
                  <a:pt x="5095719" y="3825303"/>
                </a:cubicBezTo>
                <a:cubicBezTo>
                  <a:pt x="4100747" y="3454296"/>
                  <a:pt x="3114207" y="3108585"/>
                  <a:pt x="2852816" y="1843790"/>
                </a:cubicBezTo>
                <a:cubicBezTo>
                  <a:pt x="2605478" y="646451"/>
                  <a:pt x="1995566" y="115237"/>
                  <a:pt x="677368" y="0"/>
                </a:cubicBezTo>
                <a:lnTo>
                  <a:pt x="0" y="0"/>
                </a:lnTo>
                <a:lnTo>
                  <a:pt x="0" y="6860811"/>
                </a:lnTo>
                <a:lnTo>
                  <a:pt x="7296463" y="6860811"/>
                </a:lnTo>
                <a:close/>
              </a:path>
            </a:pathLst>
          </a:custGeom>
          <a:solidFill>
            <a:srgbClr val="D3E3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 dirty="0"/>
          </a:p>
        </p:txBody>
      </p:sp>
      <p:sp>
        <p:nvSpPr>
          <p:cNvPr id="2052" name="Freeform: Shape 11"/>
          <p:cNvSpPr>
            <a:spLocks/>
          </p:cNvSpPr>
          <p:nvPr/>
        </p:nvSpPr>
        <p:spPr bwMode="auto">
          <a:xfrm rot="10800000">
            <a:off x="1" y="1027113"/>
            <a:ext cx="5178669" cy="5834062"/>
          </a:xfrm>
          <a:custGeom>
            <a:avLst/>
            <a:gdLst>
              <a:gd name="T0" fmla="*/ 5610738 w 6444834"/>
              <a:gd name="T1" fmla="*/ 5824371 h 5445005"/>
              <a:gd name="T2" fmla="*/ 3976210 w 6444834"/>
              <a:gd name="T3" fmla="*/ 4128858 h 5445005"/>
              <a:gd name="T4" fmla="*/ 2287850 w 6444834"/>
              <a:gd name="T5" fmla="*/ 1695512 h 5445005"/>
              <a:gd name="T6" fmla="*/ 0 w 6444834"/>
              <a:gd name="T7" fmla="*/ 0 h 5445005"/>
              <a:gd name="T8" fmla="*/ 5610738 w 6444834"/>
              <a:gd name="T9" fmla="*/ 0 h 5445005"/>
              <a:gd name="T10" fmla="*/ 5610738 w 6444834"/>
              <a:gd name="T11" fmla="*/ 5824371 h 54450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444834" h="5445005">
                <a:moveTo>
                  <a:pt x="6444834" y="5435808"/>
                </a:moveTo>
                <a:cubicBezTo>
                  <a:pt x="6444834" y="5435808"/>
                  <a:pt x="5281222" y="5663472"/>
                  <a:pt x="4567316" y="3853409"/>
                </a:cubicBezTo>
                <a:cubicBezTo>
                  <a:pt x="3853409" y="2043347"/>
                  <a:pt x="3724119" y="1992755"/>
                  <a:pt x="2627963" y="1582399"/>
                </a:cubicBezTo>
                <a:cubicBezTo>
                  <a:pt x="1531807" y="1172044"/>
                  <a:pt x="663315" y="1146748"/>
                  <a:pt x="0" y="0"/>
                </a:cubicBezTo>
                <a:lnTo>
                  <a:pt x="6444834" y="0"/>
                </a:lnTo>
                <a:lnTo>
                  <a:pt x="6444834" y="5435808"/>
                </a:lnTo>
                <a:close/>
              </a:path>
            </a:pathLst>
          </a:custGeom>
          <a:solidFill>
            <a:srgbClr val="4FE59B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2053" name="Freeform: Shape 13"/>
          <p:cNvSpPr>
            <a:spLocks/>
          </p:cNvSpPr>
          <p:nvPr/>
        </p:nvSpPr>
        <p:spPr bwMode="auto">
          <a:xfrm rot="10800000">
            <a:off x="0" y="5273675"/>
            <a:ext cx="1378927" cy="1587500"/>
          </a:xfrm>
          <a:custGeom>
            <a:avLst/>
            <a:gdLst>
              <a:gd name="T0" fmla="*/ 1493330 w 2450892"/>
              <a:gd name="T1" fmla="*/ 1587124 h 2116423"/>
              <a:gd name="T2" fmla="*/ 834005 w 2450892"/>
              <a:gd name="T3" fmla="*/ 779862 h 2116423"/>
              <a:gd name="T4" fmla="*/ 0 w 2450892"/>
              <a:gd name="T5" fmla="*/ 0 h 2116423"/>
              <a:gd name="T6" fmla="*/ 1493330 w 2450892"/>
              <a:gd name="T7" fmla="*/ 0 h 2116423"/>
              <a:gd name="T8" fmla="*/ 1493330 w 2450892"/>
              <a:gd name="T9" fmla="*/ 1587124 h 2116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0892" h="2116423">
                <a:moveTo>
                  <a:pt x="2450892" y="2116424"/>
                </a:moveTo>
                <a:cubicBezTo>
                  <a:pt x="2450892" y="2116424"/>
                  <a:pt x="1914057" y="2116424"/>
                  <a:pt x="1368790" y="1039943"/>
                </a:cubicBezTo>
                <a:cubicBezTo>
                  <a:pt x="1039943" y="396302"/>
                  <a:pt x="0" y="0"/>
                  <a:pt x="0" y="0"/>
                </a:cubicBezTo>
                <a:lnTo>
                  <a:pt x="2450892" y="0"/>
                </a:lnTo>
                <a:lnTo>
                  <a:pt x="2450892" y="2116424"/>
                </a:lnTo>
                <a:close/>
              </a:path>
            </a:pathLst>
          </a:custGeom>
          <a:solidFill>
            <a:srgbClr val="D3E3FF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pic>
        <p:nvPicPr>
          <p:cNvPr id="2054" name="Graphic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99" y="5394498"/>
            <a:ext cx="1265566" cy="1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phic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4398964"/>
            <a:ext cx="16412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phic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5702300"/>
            <a:ext cx="133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phic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5048251"/>
            <a:ext cx="171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3" name="Group 19"/>
          <p:cNvGrpSpPr>
            <a:grpSpLocks/>
          </p:cNvGrpSpPr>
          <p:nvPr/>
        </p:nvGrpSpPr>
        <p:grpSpPr bwMode="auto">
          <a:xfrm>
            <a:off x="304432" y="5517232"/>
            <a:ext cx="1603271" cy="1074068"/>
            <a:chOff x="8479563" y="4050791"/>
            <a:chExt cx="2677356" cy="2359937"/>
          </a:xfrm>
        </p:grpSpPr>
        <p:pic>
          <p:nvPicPr>
            <p:cNvPr id="2075" name="Graphic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563" y="4050791"/>
              <a:ext cx="2677356" cy="2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6" name="Group 21"/>
            <p:cNvGrpSpPr>
              <a:grpSpLocks/>
            </p:cNvGrpSpPr>
            <p:nvPr/>
          </p:nvGrpSpPr>
          <p:grpSpPr bwMode="auto">
            <a:xfrm>
              <a:off x="8644502" y="4273527"/>
              <a:ext cx="2148266" cy="1249767"/>
              <a:chOff x="8644502" y="4273527"/>
              <a:chExt cx="2148266" cy="1249767"/>
            </a:xfrm>
          </p:grpSpPr>
          <p:sp>
            <p:nvSpPr>
              <p:cNvPr id="2077" name="Freeform: Shape 66"/>
              <p:cNvSpPr>
                <a:spLocks/>
              </p:cNvSpPr>
              <p:nvPr/>
            </p:nvSpPr>
            <p:spPr bwMode="auto">
              <a:xfrm>
                <a:off x="10553699" y="4273527"/>
                <a:ext cx="135745" cy="138902"/>
              </a:xfrm>
              <a:custGeom>
                <a:avLst/>
                <a:gdLst>
                  <a:gd name="T0" fmla="*/ 135746 w 135745"/>
                  <a:gd name="T1" fmla="*/ 69451 h 138902"/>
                  <a:gd name="T2" fmla="*/ 91550 w 135745"/>
                  <a:gd name="T3" fmla="*/ 55245 h 138902"/>
                  <a:gd name="T4" fmla="*/ 82079 w 135745"/>
                  <a:gd name="T5" fmla="*/ 44196 h 138902"/>
                  <a:gd name="T6" fmla="*/ 67873 w 135745"/>
                  <a:gd name="T7" fmla="*/ 0 h 138902"/>
                  <a:gd name="T8" fmla="*/ 53667 w 135745"/>
                  <a:gd name="T9" fmla="*/ 44196 h 138902"/>
                  <a:gd name="T10" fmla="*/ 44197 w 135745"/>
                  <a:gd name="T11" fmla="*/ 55245 h 138902"/>
                  <a:gd name="T12" fmla="*/ 0 w 135745"/>
                  <a:gd name="T13" fmla="*/ 69451 h 138902"/>
                  <a:gd name="T14" fmla="*/ 44197 w 135745"/>
                  <a:gd name="T15" fmla="*/ 83657 h 138902"/>
                  <a:gd name="T16" fmla="*/ 53667 w 135745"/>
                  <a:gd name="T17" fmla="*/ 94706 h 138902"/>
                  <a:gd name="T18" fmla="*/ 67873 w 135745"/>
                  <a:gd name="T19" fmla="*/ 138903 h 138902"/>
                  <a:gd name="T20" fmla="*/ 82079 w 135745"/>
                  <a:gd name="T21" fmla="*/ 94706 h 138902"/>
                  <a:gd name="T22" fmla="*/ 91550 w 135745"/>
                  <a:gd name="T23" fmla="*/ 83657 h 138902"/>
                  <a:gd name="T24" fmla="*/ 135746 w 135745"/>
                  <a:gd name="T25" fmla="*/ 69451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135746" y="69451"/>
                    </a:moveTo>
                    <a:lnTo>
                      <a:pt x="91550" y="55245"/>
                    </a:lnTo>
                    <a:cubicBezTo>
                      <a:pt x="86814" y="53667"/>
                      <a:pt x="83658" y="48932"/>
                      <a:pt x="82079" y="44196"/>
                    </a:cubicBez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7" y="55245"/>
                    </a:cubicBezTo>
                    <a:lnTo>
                      <a:pt x="0" y="69451"/>
                    </a:lnTo>
                    <a:lnTo>
                      <a:pt x="44197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8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8" name="Freeform: Shape 67"/>
              <p:cNvSpPr>
                <a:spLocks/>
              </p:cNvSpPr>
              <p:nvPr/>
            </p:nvSpPr>
            <p:spPr bwMode="auto">
              <a:xfrm>
                <a:off x="9100233" y="4790778"/>
                <a:ext cx="135745" cy="138902"/>
              </a:xfrm>
              <a:custGeom>
                <a:avLst/>
                <a:gdLst>
                  <a:gd name="T0" fmla="*/ 82079 w 135745"/>
                  <a:gd name="T1" fmla="*/ 44196 h 138902"/>
                  <a:gd name="T2" fmla="*/ 67873 w 135745"/>
                  <a:gd name="T3" fmla="*/ 0 h 138902"/>
                  <a:gd name="T4" fmla="*/ 53667 w 135745"/>
                  <a:gd name="T5" fmla="*/ 44196 h 138902"/>
                  <a:gd name="T6" fmla="*/ 44196 w 135745"/>
                  <a:gd name="T7" fmla="*/ 55245 h 138902"/>
                  <a:gd name="T8" fmla="*/ 0 w 135745"/>
                  <a:gd name="T9" fmla="*/ 69451 h 138902"/>
                  <a:gd name="T10" fmla="*/ 44196 w 135745"/>
                  <a:gd name="T11" fmla="*/ 83657 h 138902"/>
                  <a:gd name="T12" fmla="*/ 53667 w 135745"/>
                  <a:gd name="T13" fmla="*/ 94706 h 138902"/>
                  <a:gd name="T14" fmla="*/ 67873 w 135745"/>
                  <a:gd name="T15" fmla="*/ 138903 h 138902"/>
                  <a:gd name="T16" fmla="*/ 82079 w 135745"/>
                  <a:gd name="T17" fmla="*/ 94706 h 138902"/>
                  <a:gd name="T18" fmla="*/ 91550 w 135745"/>
                  <a:gd name="T19" fmla="*/ 83657 h 138902"/>
                  <a:gd name="T20" fmla="*/ 135746 w 135745"/>
                  <a:gd name="T21" fmla="*/ 69451 h 138902"/>
                  <a:gd name="T22" fmla="*/ 91550 w 135745"/>
                  <a:gd name="T23" fmla="*/ 55245 h 138902"/>
                  <a:gd name="T24" fmla="*/ 82079 w 135745"/>
                  <a:gd name="T25" fmla="*/ 44196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82079" y="44196"/>
                    </a:move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6" y="55245"/>
                    </a:cubicBezTo>
                    <a:lnTo>
                      <a:pt x="0" y="69451"/>
                    </a:lnTo>
                    <a:lnTo>
                      <a:pt x="44196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7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lnTo>
                      <a:pt x="91550" y="55245"/>
                    </a:lnTo>
                    <a:cubicBezTo>
                      <a:pt x="86814" y="52088"/>
                      <a:pt x="83657" y="48932"/>
                      <a:pt x="82079" y="44196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9" name="Freeform: Shape 68"/>
              <p:cNvSpPr>
                <a:spLocks/>
              </p:cNvSpPr>
              <p:nvPr/>
            </p:nvSpPr>
            <p:spPr bwMode="auto">
              <a:xfrm>
                <a:off x="8644502" y="4330700"/>
                <a:ext cx="236028" cy="236028"/>
              </a:xfrm>
              <a:custGeom>
                <a:avLst/>
                <a:gdLst>
                  <a:gd name="T0" fmla="*/ 159600 w 331472"/>
                  <a:gd name="T1" fmla="*/ 94411 h 331472"/>
                  <a:gd name="T2" fmla="*/ 142741 w 331472"/>
                  <a:gd name="T3" fmla="*/ 75304 h 331472"/>
                  <a:gd name="T4" fmla="*/ 118014 w 331472"/>
                  <a:gd name="T5" fmla="*/ 0 h 331472"/>
                  <a:gd name="T6" fmla="*/ 93287 w 331472"/>
                  <a:gd name="T7" fmla="*/ 75304 h 331472"/>
                  <a:gd name="T8" fmla="*/ 76428 w 331472"/>
                  <a:gd name="T9" fmla="*/ 94411 h 331472"/>
                  <a:gd name="T10" fmla="*/ 0 w 331472"/>
                  <a:gd name="T11" fmla="*/ 118014 h 331472"/>
                  <a:gd name="T12" fmla="*/ 76428 w 331472"/>
                  <a:gd name="T13" fmla="*/ 141617 h 331472"/>
                  <a:gd name="T14" fmla="*/ 93287 w 331472"/>
                  <a:gd name="T15" fmla="*/ 160724 h 331472"/>
                  <a:gd name="T16" fmla="*/ 118014 w 331472"/>
                  <a:gd name="T17" fmla="*/ 236028 h 331472"/>
                  <a:gd name="T18" fmla="*/ 142741 w 331472"/>
                  <a:gd name="T19" fmla="*/ 160724 h 331472"/>
                  <a:gd name="T20" fmla="*/ 159600 w 331472"/>
                  <a:gd name="T21" fmla="*/ 141617 h 331472"/>
                  <a:gd name="T22" fmla="*/ 236028 w 331472"/>
                  <a:gd name="T23" fmla="*/ 118014 h 331472"/>
                  <a:gd name="T24" fmla="*/ 159600 w 331472"/>
                  <a:gd name="T25" fmla="*/ 94411 h 331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1472" h="331472">
                    <a:moveTo>
                      <a:pt x="224138" y="132589"/>
                    </a:moveTo>
                    <a:cubicBezTo>
                      <a:pt x="213089" y="127854"/>
                      <a:pt x="203619" y="118383"/>
                      <a:pt x="200462" y="105755"/>
                    </a:cubicBezTo>
                    <a:lnTo>
                      <a:pt x="165736" y="0"/>
                    </a:lnTo>
                    <a:lnTo>
                      <a:pt x="131010" y="105755"/>
                    </a:lnTo>
                    <a:cubicBezTo>
                      <a:pt x="127854" y="118383"/>
                      <a:pt x="118383" y="127854"/>
                      <a:pt x="107334" y="132589"/>
                    </a:cubicBezTo>
                    <a:lnTo>
                      <a:pt x="0" y="165736"/>
                    </a:lnTo>
                    <a:lnTo>
                      <a:pt x="107334" y="198883"/>
                    </a:lnTo>
                    <a:cubicBezTo>
                      <a:pt x="118383" y="203619"/>
                      <a:pt x="127854" y="213089"/>
                      <a:pt x="131010" y="225717"/>
                    </a:cubicBezTo>
                    <a:lnTo>
                      <a:pt x="165736" y="331472"/>
                    </a:lnTo>
                    <a:lnTo>
                      <a:pt x="200462" y="225717"/>
                    </a:lnTo>
                    <a:cubicBezTo>
                      <a:pt x="203619" y="213089"/>
                      <a:pt x="213089" y="203619"/>
                      <a:pt x="224138" y="198883"/>
                    </a:cubicBezTo>
                    <a:lnTo>
                      <a:pt x="331472" y="165736"/>
                    </a:lnTo>
                    <a:lnTo>
                      <a:pt x="224138" y="132589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0" name="Freeform: Shape 69"/>
              <p:cNvSpPr>
                <a:spLocks/>
              </p:cNvSpPr>
              <p:nvPr/>
            </p:nvSpPr>
            <p:spPr bwMode="auto">
              <a:xfrm>
                <a:off x="10704376" y="4894818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1" name="Freeform: Shape 71"/>
              <p:cNvSpPr>
                <a:spLocks/>
              </p:cNvSpPr>
              <p:nvPr/>
            </p:nvSpPr>
            <p:spPr bwMode="auto">
              <a:xfrm>
                <a:off x="8913828" y="5431745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98190" y="17426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PEMANFAATAN APLIKASI SLIMS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7" y="4329113"/>
            <a:ext cx="28296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5" name="Snip Diagonal Corner Rectangle 34"/>
          <p:cNvSpPr/>
          <p:nvPr/>
        </p:nvSpPr>
        <p:spPr>
          <a:xfrm>
            <a:off x="689463" y="609754"/>
            <a:ext cx="7914984" cy="100857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dirty="0" smtClean="0"/>
              <a:t>REGISTERASI KEANGGOTAAN ONLINE</a:t>
            </a:r>
            <a:endParaRPr lang="en-US" sz="3200" b="1" dirty="0"/>
          </a:p>
        </p:txBody>
      </p:sp>
      <p:sp>
        <p:nvSpPr>
          <p:cNvPr id="39" name="Down Arrow 38"/>
          <p:cNvSpPr/>
          <p:nvPr/>
        </p:nvSpPr>
        <p:spPr>
          <a:xfrm flipH="1">
            <a:off x="4438650" y="1682653"/>
            <a:ext cx="266700" cy="2841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1244" y="1966815"/>
            <a:ext cx="73691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https://opac.iainbengkulu.ac.id/index.php?p=login</a:t>
            </a:r>
            <a:endParaRPr lang="id-ID" sz="2400" b="1" dirty="0"/>
          </a:p>
        </p:txBody>
      </p:sp>
      <p:sp>
        <p:nvSpPr>
          <p:cNvPr id="2" name="Up Arrow 1"/>
          <p:cNvSpPr/>
          <p:nvPr/>
        </p:nvSpPr>
        <p:spPr>
          <a:xfrm>
            <a:off x="7092280" y="4572732"/>
            <a:ext cx="360040" cy="32316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266" name="Picture 2" descr="D:\keanggotaiain6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" y="2428480"/>
            <a:ext cx="7928341" cy="28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9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Freeform: Shape 8"/>
          <p:cNvSpPr>
            <a:spLocks/>
          </p:cNvSpPr>
          <p:nvPr/>
        </p:nvSpPr>
        <p:spPr bwMode="auto">
          <a:xfrm rot="10800000">
            <a:off x="2551236" y="1"/>
            <a:ext cx="6699738" cy="6861175"/>
          </a:xfrm>
          <a:custGeom>
            <a:avLst/>
            <a:gdLst>
              <a:gd name="T0" fmla="*/ 7257256 w 7296462"/>
              <a:gd name="T1" fmla="*/ 6860811 h 6860810"/>
              <a:gd name="T2" fmla="*/ 6234084 w 7296462"/>
              <a:gd name="T3" fmla="*/ 5536992 h 6860810"/>
              <a:gd name="T4" fmla="*/ 5068338 w 7296462"/>
              <a:gd name="T5" fmla="*/ 3825303 h 6860810"/>
              <a:gd name="T6" fmla="*/ 2837487 w 7296462"/>
              <a:gd name="T7" fmla="*/ 1843790 h 6860810"/>
              <a:gd name="T8" fmla="*/ 673728 w 7296462"/>
              <a:gd name="T9" fmla="*/ 0 h 6860810"/>
              <a:gd name="T10" fmla="*/ 0 w 7296462"/>
              <a:gd name="T11" fmla="*/ 0 h 6860810"/>
              <a:gd name="T12" fmla="*/ 0 w 7296462"/>
              <a:gd name="T13" fmla="*/ 6860811 h 6860810"/>
              <a:gd name="T14" fmla="*/ 7257256 w 7296462"/>
              <a:gd name="T15" fmla="*/ 6860811 h 68608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96462" h="6860810">
                <a:moveTo>
                  <a:pt x="7296463" y="6860811"/>
                </a:moveTo>
                <a:cubicBezTo>
                  <a:pt x="7296463" y="6860811"/>
                  <a:pt x="6276195" y="6531964"/>
                  <a:pt x="6267763" y="5536992"/>
                </a:cubicBezTo>
                <a:cubicBezTo>
                  <a:pt x="6259330" y="4623529"/>
                  <a:pt x="5930484" y="4137285"/>
                  <a:pt x="5095719" y="3825303"/>
                </a:cubicBezTo>
                <a:cubicBezTo>
                  <a:pt x="4100747" y="3454296"/>
                  <a:pt x="3114207" y="3108585"/>
                  <a:pt x="2852816" y="1843790"/>
                </a:cubicBezTo>
                <a:cubicBezTo>
                  <a:pt x="2605478" y="646451"/>
                  <a:pt x="1995566" y="115237"/>
                  <a:pt x="677368" y="0"/>
                </a:cubicBezTo>
                <a:lnTo>
                  <a:pt x="0" y="0"/>
                </a:lnTo>
                <a:lnTo>
                  <a:pt x="0" y="6860811"/>
                </a:lnTo>
                <a:lnTo>
                  <a:pt x="7296463" y="6860811"/>
                </a:lnTo>
                <a:close/>
              </a:path>
            </a:pathLst>
          </a:custGeom>
          <a:solidFill>
            <a:srgbClr val="D3E3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 dirty="0"/>
          </a:p>
        </p:txBody>
      </p:sp>
      <p:sp>
        <p:nvSpPr>
          <p:cNvPr id="2052" name="Freeform: Shape 11"/>
          <p:cNvSpPr>
            <a:spLocks/>
          </p:cNvSpPr>
          <p:nvPr/>
        </p:nvSpPr>
        <p:spPr bwMode="auto">
          <a:xfrm rot="10800000">
            <a:off x="1" y="1027113"/>
            <a:ext cx="5178669" cy="5834062"/>
          </a:xfrm>
          <a:custGeom>
            <a:avLst/>
            <a:gdLst>
              <a:gd name="T0" fmla="*/ 5610738 w 6444834"/>
              <a:gd name="T1" fmla="*/ 5824371 h 5445005"/>
              <a:gd name="T2" fmla="*/ 3976210 w 6444834"/>
              <a:gd name="T3" fmla="*/ 4128858 h 5445005"/>
              <a:gd name="T4" fmla="*/ 2287850 w 6444834"/>
              <a:gd name="T5" fmla="*/ 1695512 h 5445005"/>
              <a:gd name="T6" fmla="*/ 0 w 6444834"/>
              <a:gd name="T7" fmla="*/ 0 h 5445005"/>
              <a:gd name="T8" fmla="*/ 5610738 w 6444834"/>
              <a:gd name="T9" fmla="*/ 0 h 5445005"/>
              <a:gd name="T10" fmla="*/ 5610738 w 6444834"/>
              <a:gd name="T11" fmla="*/ 5824371 h 54450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444834" h="5445005">
                <a:moveTo>
                  <a:pt x="6444834" y="5435808"/>
                </a:moveTo>
                <a:cubicBezTo>
                  <a:pt x="6444834" y="5435808"/>
                  <a:pt x="5281222" y="5663472"/>
                  <a:pt x="4567316" y="3853409"/>
                </a:cubicBezTo>
                <a:cubicBezTo>
                  <a:pt x="3853409" y="2043347"/>
                  <a:pt x="3724119" y="1992755"/>
                  <a:pt x="2627963" y="1582399"/>
                </a:cubicBezTo>
                <a:cubicBezTo>
                  <a:pt x="1531807" y="1172044"/>
                  <a:pt x="663315" y="1146748"/>
                  <a:pt x="0" y="0"/>
                </a:cubicBezTo>
                <a:lnTo>
                  <a:pt x="6444834" y="0"/>
                </a:lnTo>
                <a:lnTo>
                  <a:pt x="6444834" y="5435808"/>
                </a:lnTo>
                <a:close/>
              </a:path>
            </a:pathLst>
          </a:custGeom>
          <a:solidFill>
            <a:srgbClr val="4FE59B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2053" name="Freeform: Shape 13"/>
          <p:cNvSpPr>
            <a:spLocks/>
          </p:cNvSpPr>
          <p:nvPr/>
        </p:nvSpPr>
        <p:spPr bwMode="auto">
          <a:xfrm rot="10800000">
            <a:off x="0" y="5273675"/>
            <a:ext cx="1378927" cy="1587500"/>
          </a:xfrm>
          <a:custGeom>
            <a:avLst/>
            <a:gdLst>
              <a:gd name="T0" fmla="*/ 1493330 w 2450892"/>
              <a:gd name="T1" fmla="*/ 1587124 h 2116423"/>
              <a:gd name="T2" fmla="*/ 834005 w 2450892"/>
              <a:gd name="T3" fmla="*/ 779862 h 2116423"/>
              <a:gd name="T4" fmla="*/ 0 w 2450892"/>
              <a:gd name="T5" fmla="*/ 0 h 2116423"/>
              <a:gd name="T6" fmla="*/ 1493330 w 2450892"/>
              <a:gd name="T7" fmla="*/ 0 h 2116423"/>
              <a:gd name="T8" fmla="*/ 1493330 w 2450892"/>
              <a:gd name="T9" fmla="*/ 1587124 h 2116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0892" h="2116423">
                <a:moveTo>
                  <a:pt x="2450892" y="2116424"/>
                </a:moveTo>
                <a:cubicBezTo>
                  <a:pt x="2450892" y="2116424"/>
                  <a:pt x="1914057" y="2116424"/>
                  <a:pt x="1368790" y="1039943"/>
                </a:cubicBezTo>
                <a:cubicBezTo>
                  <a:pt x="1039943" y="396302"/>
                  <a:pt x="0" y="0"/>
                  <a:pt x="0" y="0"/>
                </a:cubicBezTo>
                <a:lnTo>
                  <a:pt x="2450892" y="0"/>
                </a:lnTo>
                <a:lnTo>
                  <a:pt x="2450892" y="2116424"/>
                </a:lnTo>
                <a:close/>
              </a:path>
            </a:pathLst>
          </a:custGeom>
          <a:solidFill>
            <a:srgbClr val="D3E3FF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pic>
        <p:nvPicPr>
          <p:cNvPr id="2054" name="Graphic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99" y="5394498"/>
            <a:ext cx="1265566" cy="1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phic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4398964"/>
            <a:ext cx="16412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phic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5702300"/>
            <a:ext cx="133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phic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5048251"/>
            <a:ext cx="171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3" name="Group 19"/>
          <p:cNvGrpSpPr>
            <a:grpSpLocks/>
          </p:cNvGrpSpPr>
          <p:nvPr/>
        </p:nvGrpSpPr>
        <p:grpSpPr bwMode="auto">
          <a:xfrm>
            <a:off x="304432" y="5517232"/>
            <a:ext cx="1603271" cy="1074068"/>
            <a:chOff x="8479563" y="4050791"/>
            <a:chExt cx="2677356" cy="2359937"/>
          </a:xfrm>
        </p:grpSpPr>
        <p:pic>
          <p:nvPicPr>
            <p:cNvPr id="2075" name="Graphic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563" y="4050791"/>
              <a:ext cx="2677356" cy="2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6" name="Group 21"/>
            <p:cNvGrpSpPr>
              <a:grpSpLocks/>
            </p:cNvGrpSpPr>
            <p:nvPr/>
          </p:nvGrpSpPr>
          <p:grpSpPr bwMode="auto">
            <a:xfrm>
              <a:off x="8644502" y="4273527"/>
              <a:ext cx="2148266" cy="1249767"/>
              <a:chOff x="8644502" y="4273527"/>
              <a:chExt cx="2148266" cy="1249767"/>
            </a:xfrm>
          </p:grpSpPr>
          <p:sp>
            <p:nvSpPr>
              <p:cNvPr id="2077" name="Freeform: Shape 66"/>
              <p:cNvSpPr>
                <a:spLocks/>
              </p:cNvSpPr>
              <p:nvPr/>
            </p:nvSpPr>
            <p:spPr bwMode="auto">
              <a:xfrm>
                <a:off x="10553699" y="4273527"/>
                <a:ext cx="135745" cy="138902"/>
              </a:xfrm>
              <a:custGeom>
                <a:avLst/>
                <a:gdLst>
                  <a:gd name="T0" fmla="*/ 135746 w 135745"/>
                  <a:gd name="T1" fmla="*/ 69451 h 138902"/>
                  <a:gd name="T2" fmla="*/ 91550 w 135745"/>
                  <a:gd name="T3" fmla="*/ 55245 h 138902"/>
                  <a:gd name="T4" fmla="*/ 82079 w 135745"/>
                  <a:gd name="T5" fmla="*/ 44196 h 138902"/>
                  <a:gd name="T6" fmla="*/ 67873 w 135745"/>
                  <a:gd name="T7" fmla="*/ 0 h 138902"/>
                  <a:gd name="T8" fmla="*/ 53667 w 135745"/>
                  <a:gd name="T9" fmla="*/ 44196 h 138902"/>
                  <a:gd name="T10" fmla="*/ 44197 w 135745"/>
                  <a:gd name="T11" fmla="*/ 55245 h 138902"/>
                  <a:gd name="T12" fmla="*/ 0 w 135745"/>
                  <a:gd name="T13" fmla="*/ 69451 h 138902"/>
                  <a:gd name="T14" fmla="*/ 44197 w 135745"/>
                  <a:gd name="T15" fmla="*/ 83657 h 138902"/>
                  <a:gd name="T16" fmla="*/ 53667 w 135745"/>
                  <a:gd name="T17" fmla="*/ 94706 h 138902"/>
                  <a:gd name="T18" fmla="*/ 67873 w 135745"/>
                  <a:gd name="T19" fmla="*/ 138903 h 138902"/>
                  <a:gd name="T20" fmla="*/ 82079 w 135745"/>
                  <a:gd name="T21" fmla="*/ 94706 h 138902"/>
                  <a:gd name="T22" fmla="*/ 91550 w 135745"/>
                  <a:gd name="T23" fmla="*/ 83657 h 138902"/>
                  <a:gd name="T24" fmla="*/ 135746 w 135745"/>
                  <a:gd name="T25" fmla="*/ 69451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135746" y="69451"/>
                    </a:moveTo>
                    <a:lnTo>
                      <a:pt x="91550" y="55245"/>
                    </a:lnTo>
                    <a:cubicBezTo>
                      <a:pt x="86814" y="53667"/>
                      <a:pt x="83658" y="48932"/>
                      <a:pt x="82079" y="44196"/>
                    </a:cubicBez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7" y="55245"/>
                    </a:cubicBezTo>
                    <a:lnTo>
                      <a:pt x="0" y="69451"/>
                    </a:lnTo>
                    <a:lnTo>
                      <a:pt x="44197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8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8" name="Freeform: Shape 67"/>
              <p:cNvSpPr>
                <a:spLocks/>
              </p:cNvSpPr>
              <p:nvPr/>
            </p:nvSpPr>
            <p:spPr bwMode="auto">
              <a:xfrm>
                <a:off x="9100233" y="4790778"/>
                <a:ext cx="135745" cy="138902"/>
              </a:xfrm>
              <a:custGeom>
                <a:avLst/>
                <a:gdLst>
                  <a:gd name="T0" fmla="*/ 82079 w 135745"/>
                  <a:gd name="T1" fmla="*/ 44196 h 138902"/>
                  <a:gd name="T2" fmla="*/ 67873 w 135745"/>
                  <a:gd name="T3" fmla="*/ 0 h 138902"/>
                  <a:gd name="T4" fmla="*/ 53667 w 135745"/>
                  <a:gd name="T5" fmla="*/ 44196 h 138902"/>
                  <a:gd name="T6" fmla="*/ 44196 w 135745"/>
                  <a:gd name="T7" fmla="*/ 55245 h 138902"/>
                  <a:gd name="T8" fmla="*/ 0 w 135745"/>
                  <a:gd name="T9" fmla="*/ 69451 h 138902"/>
                  <a:gd name="T10" fmla="*/ 44196 w 135745"/>
                  <a:gd name="T11" fmla="*/ 83657 h 138902"/>
                  <a:gd name="T12" fmla="*/ 53667 w 135745"/>
                  <a:gd name="T13" fmla="*/ 94706 h 138902"/>
                  <a:gd name="T14" fmla="*/ 67873 w 135745"/>
                  <a:gd name="T15" fmla="*/ 138903 h 138902"/>
                  <a:gd name="T16" fmla="*/ 82079 w 135745"/>
                  <a:gd name="T17" fmla="*/ 94706 h 138902"/>
                  <a:gd name="T18" fmla="*/ 91550 w 135745"/>
                  <a:gd name="T19" fmla="*/ 83657 h 138902"/>
                  <a:gd name="T20" fmla="*/ 135746 w 135745"/>
                  <a:gd name="T21" fmla="*/ 69451 h 138902"/>
                  <a:gd name="T22" fmla="*/ 91550 w 135745"/>
                  <a:gd name="T23" fmla="*/ 55245 h 138902"/>
                  <a:gd name="T24" fmla="*/ 82079 w 135745"/>
                  <a:gd name="T25" fmla="*/ 44196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82079" y="44196"/>
                    </a:move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6" y="55245"/>
                    </a:cubicBezTo>
                    <a:lnTo>
                      <a:pt x="0" y="69451"/>
                    </a:lnTo>
                    <a:lnTo>
                      <a:pt x="44196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7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lnTo>
                      <a:pt x="91550" y="55245"/>
                    </a:lnTo>
                    <a:cubicBezTo>
                      <a:pt x="86814" y="52088"/>
                      <a:pt x="83657" y="48932"/>
                      <a:pt x="82079" y="44196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9" name="Freeform: Shape 68"/>
              <p:cNvSpPr>
                <a:spLocks/>
              </p:cNvSpPr>
              <p:nvPr/>
            </p:nvSpPr>
            <p:spPr bwMode="auto">
              <a:xfrm>
                <a:off x="8644502" y="4330700"/>
                <a:ext cx="236028" cy="236028"/>
              </a:xfrm>
              <a:custGeom>
                <a:avLst/>
                <a:gdLst>
                  <a:gd name="T0" fmla="*/ 159600 w 331472"/>
                  <a:gd name="T1" fmla="*/ 94411 h 331472"/>
                  <a:gd name="T2" fmla="*/ 142741 w 331472"/>
                  <a:gd name="T3" fmla="*/ 75304 h 331472"/>
                  <a:gd name="T4" fmla="*/ 118014 w 331472"/>
                  <a:gd name="T5" fmla="*/ 0 h 331472"/>
                  <a:gd name="T6" fmla="*/ 93287 w 331472"/>
                  <a:gd name="T7" fmla="*/ 75304 h 331472"/>
                  <a:gd name="T8" fmla="*/ 76428 w 331472"/>
                  <a:gd name="T9" fmla="*/ 94411 h 331472"/>
                  <a:gd name="T10" fmla="*/ 0 w 331472"/>
                  <a:gd name="T11" fmla="*/ 118014 h 331472"/>
                  <a:gd name="T12" fmla="*/ 76428 w 331472"/>
                  <a:gd name="T13" fmla="*/ 141617 h 331472"/>
                  <a:gd name="T14" fmla="*/ 93287 w 331472"/>
                  <a:gd name="T15" fmla="*/ 160724 h 331472"/>
                  <a:gd name="T16" fmla="*/ 118014 w 331472"/>
                  <a:gd name="T17" fmla="*/ 236028 h 331472"/>
                  <a:gd name="T18" fmla="*/ 142741 w 331472"/>
                  <a:gd name="T19" fmla="*/ 160724 h 331472"/>
                  <a:gd name="T20" fmla="*/ 159600 w 331472"/>
                  <a:gd name="T21" fmla="*/ 141617 h 331472"/>
                  <a:gd name="T22" fmla="*/ 236028 w 331472"/>
                  <a:gd name="T23" fmla="*/ 118014 h 331472"/>
                  <a:gd name="T24" fmla="*/ 159600 w 331472"/>
                  <a:gd name="T25" fmla="*/ 94411 h 331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1472" h="331472">
                    <a:moveTo>
                      <a:pt x="224138" y="132589"/>
                    </a:moveTo>
                    <a:cubicBezTo>
                      <a:pt x="213089" y="127854"/>
                      <a:pt x="203619" y="118383"/>
                      <a:pt x="200462" y="105755"/>
                    </a:cubicBezTo>
                    <a:lnTo>
                      <a:pt x="165736" y="0"/>
                    </a:lnTo>
                    <a:lnTo>
                      <a:pt x="131010" y="105755"/>
                    </a:lnTo>
                    <a:cubicBezTo>
                      <a:pt x="127854" y="118383"/>
                      <a:pt x="118383" y="127854"/>
                      <a:pt x="107334" y="132589"/>
                    </a:cubicBezTo>
                    <a:lnTo>
                      <a:pt x="0" y="165736"/>
                    </a:lnTo>
                    <a:lnTo>
                      <a:pt x="107334" y="198883"/>
                    </a:lnTo>
                    <a:cubicBezTo>
                      <a:pt x="118383" y="203619"/>
                      <a:pt x="127854" y="213089"/>
                      <a:pt x="131010" y="225717"/>
                    </a:cubicBezTo>
                    <a:lnTo>
                      <a:pt x="165736" y="331472"/>
                    </a:lnTo>
                    <a:lnTo>
                      <a:pt x="200462" y="225717"/>
                    </a:lnTo>
                    <a:cubicBezTo>
                      <a:pt x="203619" y="213089"/>
                      <a:pt x="213089" y="203619"/>
                      <a:pt x="224138" y="198883"/>
                    </a:cubicBezTo>
                    <a:lnTo>
                      <a:pt x="331472" y="165736"/>
                    </a:lnTo>
                    <a:lnTo>
                      <a:pt x="224138" y="132589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0" name="Freeform: Shape 69"/>
              <p:cNvSpPr>
                <a:spLocks/>
              </p:cNvSpPr>
              <p:nvPr/>
            </p:nvSpPr>
            <p:spPr bwMode="auto">
              <a:xfrm>
                <a:off x="10704376" y="4894818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1" name="Freeform: Shape 71"/>
              <p:cNvSpPr>
                <a:spLocks/>
              </p:cNvSpPr>
              <p:nvPr/>
            </p:nvSpPr>
            <p:spPr bwMode="auto">
              <a:xfrm>
                <a:off x="8913828" y="5431745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98190" y="17426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PEMANFAATAN APLIKASI SLIMS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7" y="4329113"/>
            <a:ext cx="28296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5" name="Snip Diagonal Corner Rectangle 34"/>
          <p:cNvSpPr/>
          <p:nvPr/>
        </p:nvSpPr>
        <p:spPr>
          <a:xfrm>
            <a:off x="689463" y="609754"/>
            <a:ext cx="7914984" cy="100857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dirty="0" smtClean="0"/>
              <a:t>REGISTERASI KEANGGOTAAN ONLINE</a:t>
            </a:r>
            <a:endParaRPr lang="en-US" sz="3200" b="1" dirty="0"/>
          </a:p>
        </p:txBody>
      </p:sp>
      <p:sp>
        <p:nvSpPr>
          <p:cNvPr id="39" name="Down Arrow 38"/>
          <p:cNvSpPr/>
          <p:nvPr/>
        </p:nvSpPr>
        <p:spPr>
          <a:xfrm flipH="1">
            <a:off x="4438650" y="1682653"/>
            <a:ext cx="266700" cy="2841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1244" y="1966815"/>
            <a:ext cx="73691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https://opac.iainbengkulu.ac.id/index.php?p=login</a:t>
            </a:r>
            <a:endParaRPr lang="id-ID" sz="2400" b="1" dirty="0"/>
          </a:p>
        </p:txBody>
      </p:sp>
      <p:sp>
        <p:nvSpPr>
          <p:cNvPr id="2" name="Up Arrow 1"/>
          <p:cNvSpPr/>
          <p:nvPr/>
        </p:nvSpPr>
        <p:spPr>
          <a:xfrm>
            <a:off x="7092280" y="4572732"/>
            <a:ext cx="360040" cy="32316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290" name="Picture 2" descr="D:\keanggotaiain7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3" y="2487792"/>
            <a:ext cx="7960683" cy="31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>
            <a:off x="1419225" y="4462628"/>
            <a:ext cx="236582" cy="58562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65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Freeform: Shape 8"/>
          <p:cNvSpPr>
            <a:spLocks/>
          </p:cNvSpPr>
          <p:nvPr/>
        </p:nvSpPr>
        <p:spPr bwMode="auto">
          <a:xfrm rot="10800000">
            <a:off x="2551236" y="1"/>
            <a:ext cx="6699738" cy="6861175"/>
          </a:xfrm>
          <a:custGeom>
            <a:avLst/>
            <a:gdLst>
              <a:gd name="T0" fmla="*/ 7257256 w 7296462"/>
              <a:gd name="T1" fmla="*/ 6860811 h 6860810"/>
              <a:gd name="T2" fmla="*/ 6234084 w 7296462"/>
              <a:gd name="T3" fmla="*/ 5536992 h 6860810"/>
              <a:gd name="T4" fmla="*/ 5068338 w 7296462"/>
              <a:gd name="T5" fmla="*/ 3825303 h 6860810"/>
              <a:gd name="T6" fmla="*/ 2837487 w 7296462"/>
              <a:gd name="T7" fmla="*/ 1843790 h 6860810"/>
              <a:gd name="T8" fmla="*/ 673728 w 7296462"/>
              <a:gd name="T9" fmla="*/ 0 h 6860810"/>
              <a:gd name="T10" fmla="*/ 0 w 7296462"/>
              <a:gd name="T11" fmla="*/ 0 h 6860810"/>
              <a:gd name="T12" fmla="*/ 0 w 7296462"/>
              <a:gd name="T13" fmla="*/ 6860811 h 6860810"/>
              <a:gd name="T14" fmla="*/ 7257256 w 7296462"/>
              <a:gd name="T15" fmla="*/ 6860811 h 68608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96462" h="6860810">
                <a:moveTo>
                  <a:pt x="7296463" y="6860811"/>
                </a:moveTo>
                <a:cubicBezTo>
                  <a:pt x="7296463" y="6860811"/>
                  <a:pt x="6276195" y="6531964"/>
                  <a:pt x="6267763" y="5536992"/>
                </a:cubicBezTo>
                <a:cubicBezTo>
                  <a:pt x="6259330" y="4623529"/>
                  <a:pt x="5930484" y="4137285"/>
                  <a:pt x="5095719" y="3825303"/>
                </a:cubicBezTo>
                <a:cubicBezTo>
                  <a:pt x="4100747" y="3454296"/>
                  <a:pt x="3114207" y="3108585"/>
                  <a:pt x="2852816" y="1843790"/>
                </a:cubicBezTo>
                <a:cubicBezTo>
                  <a:pt x="2605478" y="646451"/>
                  <a:pt x="1995566" y="115237"/>
                  <a:pt x="677368" y="0"/>
                </a:cubicBezTo>
                <a:lnTo>
                  <a:pt x="0" y="0"/>
                </a:lnTo>
                <a:lnTo>
                  <a:pt x="0" y="6860811"/>
                </a:lnTo>
                <a:lnTo>
                  <a:pt x="7296463" y="6860811"/>
                </a:lnTo>
                <a:close/>
              </a:path>
            </a:pathLst>
          </a:custGeom>
          <a:solidFill>
            <a:srgbClr val="D3E3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 dirty="0"/>
          </a:p>
        </p:txBody>
      </p:sp>
      <p:sp>
        <p:nvSpPr>
          <p:cNvPr id="2052" name="Freeform: Shape 11"/>
          <p:cNvSpPr>
            <a:spLocks/>
          </p:cNvSpPr>
          <p:nvPr/>
        </p:nvSpPr>
        <p:spPr bwMode="auto">
          <a:xfrm rot="10800000">
            <a:off x="1" y="1027113"/>
            <a:ext cx="5178669" cy="5834062"/>
          </a:xfrm>
          <a:custGeom>
            <a:avLst/>
            <a:gdLst>
              <a:gd name="T0" fmla="*/ 5610738 w 6444834"/>
              <a:gd name="T1" fmla="*/ 5824371 h 5445005"/>
              <a:gd name="T2" fmla="*/ 3976210 w 6444834"/>
              <a:gd name="T3" fmla="*/ 4128858 h 5445005"/>
              <a:gd name="T4" fmla="*/ 2287850 w 6444834"/>
              <a:gd name="T5" fmla="*/ 1695512 h 5445005"/>
              <a:gd name="T6" fmla="*/ 0 w 6444834"/>
              <a:gd name="T7" fmla="*/ 0 h 5445005"/>
              <a:gd name="T8" fmla="*/ 5610738 w 6444834"/>
              <a:gd name="T9" fmla="*/ 0 h 5445005"/>
              <a:gd name="T10" fmla="*/ 5610738 w 6444834"/>
              <a:gd name="T11" fmla="*/ 5824371 h 54450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444834" h="5445005">
                <a:moveTo>
                  <a:pt x="6444834" y="5435808"/>
                </a:moveTo>
                <a:cubicBezTo>
                  <a:pt x="6444834" y="5435808"/>
                  <a:pt x="5281222" y="5663472"/>
                  <a:pt x="4567316" y="3853409"/>
                </a:cubicBezTo>
                <a:cubicBezTo>
                  <a:pt x="3853409" y="2043347"/>
                  <a:pt x="3724119" y="1992755"/>
                  <a:pt x="2627963" y="1582399"/>
                </a:cubicBezTo>
                <a:cubicBezTo>
                  <a:pt x="1531807" y="1172044"/>
                  <a:pt x="663315" y="1146748"/>
                  <a:pt x="0" y="0"/>
                </a:cubicBezTo>
                <a:lnTo>
                  <a:pt x="6444834" y="0"/>
                </a:lnTo>
                <a:lnTo>
                  <a:pt x="6444834" y="5435808"/>
                </a:lnTo>
                <a:close/>
              </a:path>
            </a:pathLst>
          </a:custGeom>
          <a:solidFill>
            <a:srgbClr val="4FE59B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2053" name="Freeform: Shape 13"/>
          <p:cNvSpPr>
            <a:spLocks/>
          </p:cNvSpPr>
          <p:nvPr/>
        </p:nvSpPr>
        <p:spPr bwMode="auto">
          <a:xfrm rot="10800000">
            <a:off x="0" y="5273675"/>
            <a:ext cx="1378927" cy="1587500"/>
          </a:xfrm>
          <a:custGeom>
            <a:avLst/>
            <a:gdLst>
              <a:gd name="T0" fmla="*/ 1493330 w 2450892"/>
              <a:gd name="T1" fmla="*/ 1587124 h 2116423"/>
              <a:gd name="T2" fmla="*/ 834005 w 2450892"/>
              <a:gd name="T3" fmla="*/ 779862 h 2116423"/>
              <a:gd name="T4" fmla="*/ 0 w 2450892"/>
              <a:gd name="T5" fmla="*/ 0 h 2116423"/>
              <a:gd name="T6" fmla="*/ 1493330 w 2450892"/>
              <a:gd name="T7" fmla="*/ 0 h 2116423"/>
              <a:gd name="T8" fmla="*/ 1493330 w 2450892"/>
              <a:gd name="T9" fmla="*/ 1587124 h 2116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0892" h="2116423">
                <a:moveTo>
                  <a:pt x="2450892" y="2116424"/>
                </a:moveTo>
                <a:cubicBezTo>
                  <a:pt x="2450892" y="2116424"/>
                  <a:pt x="1914057" y="2116424"/>
                  <a:pt x="1368790" y="1039943"/>
                </a:cubicBezTo>
                <a:cubicBezTo>
                  <a:pt x="1039943" y="396302"/>
                  <a:pt x="0" y="0"/>
                  <a:pt x="0" y="0"/>
                </a:cubicBezTo>
                <a:lnTo>
                  <a:pt x="2450892" y="0"/>
                </a:lnTo>
                <a:lnTo>
                  <a:pt x="2450892" y="2116424"/>
                </a:lnTo>
                <a:close/>
              </a:path>
            </a:pathLst>
          </a:custGeom>
          <a:solidFill>
            <a:srgbClr val="D3E3FF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pic>
        <p:nvPicPr>
          <p:cNvPr id="2054" name="Graphic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99" y="5394498"/>
            <a:ext cx="1265566" cy="1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phic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4398964"/>
            <a:ext cx="16412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phic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5048251"/>
            <a:ext cx="171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3" name="Group 19"/>
          <p:cNvGrpSpPr>
            <a:grpSpLocks/>
          </p:cNvGrpSpPr>
          <p:nvPr/>
        </p:nvGrpSpPr>
        <p:grpSpPr bwMode="auto">
          <a:xfrm>
            <a:off x="304432" y="5517232"/>
            <a:ext cx="1603271" cy="1074068"/>
            <a:chOff x="8479563" y="4050791"/>
            <a:chExt cx="2677356" cy="2359937"/>
          </a:xfrm>
        </p:grpSpPr>
        <p:pic>
          <p:nvPicPr>
            <p:cNvPr id="2075" name="Graphic 6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563" y="4050791"/>
              <a:ext cx="2677356" cy="2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6" name="Group 21"/>
            <p:cNvGrpSpPr>
              <a:grpSpLocks/>
            </p:cNvGrpSpPr>
            <p:nvPr/>
          </p:nvGrpSpPr>
          <p:grpSpPr bwMode="auto">
            <a:xfrm>
              <a:off x="8644502" y="4273527"/>
              <a:ext cx="2148266" cy="1249767"/>
              <a:chOff x="8644502" y="4273527"/>
              <a:chExt cx="2148266" cy="1249767"/>
            </a:xfrm>
          </p:grpSpPr>
          <p:sp>
            <p:nvSpPr>
              <p:cNvPr id="2077" name="Freeform: Shape 66"/>
              <p:cNvSpPr>
                <a:spLocks/>
              </p:cNvSpPr>
              <p:nvPr/>
            </p:nvSpPr>
            <p:spPr bwMode="auto">
              <a:xfrm>
                <a:off x="10553699" y="4273527"/>
                <a:ext cx="135745" cy="138902"/>
              </a:xfrm>
              <a:custGeom>
                <a:avLst/>
                <a:gdLst>
                  <a:gd name="T0" fmla="*/ 135746 w 135745"/>
                  <a:gd name="T1" fmla="*/ 69451 h 138902"/>
                  <a:gd name="T2" fmla="*/ 91550 w 135745"/>
                  <a:gd name="T3" fmla="*/ 55245 h 138902"/>
                  <a:gd name="T4" fmla="*/ 82079 w 135745"/>
                  <a:gd name="T5" fmla="*/ 44196 h 138902"/>
                  <a:gd name="T6" fmla="*/ 67873 w 135745"/>
                  <a:gd name="T7" fmla="*/ 0 h 138902"/>
                  <a:gd name="T8" fmla="*/ 53667 w 135745"/>
                  <a:gd name="T9" fmla="*/ 44196 h 138902"/>
                  <a:gd name="T10" fmla="*/ 44197 w 135745"/>
                  <a:gd name="T11" fmla="*/ 55245 h 138902"/>
                  <a:gd name="T12" fmla="*/ 0 w 135745"/>
                  <a:gd name="T13" fmla="*/ 69451 h 138902"/>
                  <a:gd name="T14" fmla="*/ 44197 w 135745"/>
                  <a:gd name="T15" fmla="*/ 83657 h 138902"/>
                  <a:gd name="T16" fmla="*/ 53667 w 135745"/>
                  <a:gd name="T17" fmla="*/ 94706 h 138902"/>
                  <a:gd name="T18" fmla="*/ 67873 w 135745"/>
                  <a:gd name="T19" fmla="*/ 138903 h 138902"/>
                  <a:gd name="T20" fmla="*/ 82079 w 135745"/>
                  <a:gd name="T21" fmla="*/ 94706 h 138902"/>
                  <a:gd name="T22" fmla="*/ 91550 w 135745"/>
                  <a:gd name="T23" fmla="*/ 83657 h 138902"/>
                  <a:gd name="T24" fmla="*/ 135746 w 135745"/>
                  <a:gd name="T25" fmla="*/ 69451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135746" y="69451"/>
                    </a:moveTo>
                    <a:lnTo>
                      <a:pt x="91550" y="55245"/>
                    </a:lnTo>
                    <a:cubicBezTo>
                      <a:pt x="86814" y="53667"/>
                      <a:pt x="83658" y="48932"/>
                      <a:pt x="82079" y="44196"/>
                    </a:cubicBez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7" y="55245"/>
                    </a:cubicBezTo>
                    <a:lnTo>
                      <a:pt x="0" y="69451"/>
                    </a:lnTo>
                    <a:lnTo>
                      <a:pt x="44197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8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8" name="Freeform: Shape 67"/>
              <p:cNvSpPr>
                <a:spLocks/>
              </p:cNvSpPr>
              <p:nvPr/>
            </p:nvSpPr>
            <p:spPr bwMode="auto">
              <a:xfrm>
                <a:off x="9100233" y="4790778"/>
                <a:ext cx="135745" cy="138902"/>
              </a:xfrm>
              <a:custGeom>
                <a:avLst/>
                <a:gdLst>
                  <a:gd name="T0" fmla="*/ 82079 w 135745"/>
                  <a:gd name="T1" fmla="*/ 44196 h 138902"/>
                  <a:gd name="T2" fmla="*/ 67873 w 135745"/>
                  <a:gd name="T3" fmla="*/ 0 h 138902"/>
                  <a:gd name="T4" fmla="*/ 53667 w 135745"/>
                  <a:gd name="T5" fmla="*/ 44196 h 138902"/>
                  <a:gd name="T6" fmla="*/ 44196 w 135745"/>
                  <a:gd name="T7" fmla="*/ 55245 h 138902"/>
                  <a:gd name="T8" fmla="*/ 0 w 135745"/>
                  <a:gd name="T9" fmla="*/ 69451 h 138902"/>
                  <a:gd name="T10" fmla="*/ 44196 w 135745"/>
                  <a:gd name="T11" fmla="*/ 83657 h 138902"/>
                  <a:gd name="T12" fmla="*/ 53667 w 135745"/>
                  <a:gd name="T13" fmla="*/ 94706 h 138902"/>
                  <a:gd name="T14" fmla="*/ 67873 w 135745"/>
                  <a:gd name="T15" fmla="*/ 138903 h 138902"/>
                  <a:gd name="T16" fmla="*/ 82079 w 135745"/>
                  <a:gd name="T17" fmla="*/ 94706 h 138902"/>
                  <a:gd name="T18" fmla="*/ 91550 w 135745"/>
                  <a:gd name="T19" fmla="*/ 83657 h 138902"/>
                  <a:gd name="T20" fmla="*/ 135746 w 135745"/>
                  <a:gd name="T21" fmla="*/ 69451 h 138902"/>
                  <a:gd name="T22" fmla="*/ 91550 w 135745"/>
                  <a:gd name="T23" fmla="*/ 55245 h 138902"/>
                  <a:gd name="T24" fmla="*/ 82079 w 135745"/>
                  <a:gd name="T25" fmla="*/ 44196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82079" y="44196"/>
                    </a:move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6" y="55245"/>
                    </a:cubicBezTo>
                    <a:lnTo>
                      <a:pt x="0" y="69451"/>
                    </a:lnTo>
                    <a:lnTo>
                      <a:pt x="44196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7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lnTo>
                      <a:pt x="91550" y="55245"/>
                    </a:lnTo>
                    <a:cubicBezTo>
                      <a:pt x="86814" y="52088"/>
                      <a:pt x="83657" y="48932"/>
                      <a:pt x="82079" y="44196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9" name="Freeform: Shape 68"/>
              <p:cNvSpPr>
                <a:spLocks/>
              </p:cNvSpPr>
              <p:nvPr/>
            </p:nvSpPr>
            <p:spPr bwMode="auto">
              <a:xfrm>
                <a:off x="8644502" y="4330700"/>
                <a:ext cx="236028" cy="236028"/>
              </a:xfrm>
              <a:custGeom>
                <a:avLst/>
                <a:gdLst>
                  <a:gd name="T0" fmla="*/ 159600 w 331472"/>
                  <a:gd name="T1" fmla="*/ 94411 h 331472"/>
                  <a:gd name="T2" fmla="*/ 142741 w 331472"/>
                  <a:gd name="T3" fmla="*/ 75304 h 331472"/>
                  <a:gd name="T4" fmla="*/ 118014 w 331472"/>
                  <a:gd name="T5" fmla="*/ 0 h 331472"/>
                  <a:gd name="T6" fmla="*/ 93287 w 331472"/>
                  <a:gd name="T7" fmla="*/ 75304 h 331472"/>
                  <a:gd name="T8" fmla="*/ 76428 w 331472"/>
                  <a:gd name="T9" fmla="*/ 94411 h 331472"/>
                  <a:gd name="T10" fmla="*/ 0 w 331472"/>
                  <a:gd name="T11" fmla="*/ 118014 h 331472"/>
                  <a:gd name="T12" fmla="*/ 76428 w 331472"/>
                  <a:gd name="T13" fmla="*/ 141617 h 331472"/>
                  <a:gd name="T14" fmla="*/ 93287 w 331472"/>
                  <a:gd name="T15" fmla="*/ 160724 h 331472"/>
                  <a:gd name="T16" fmla="*/ 118014 w 331472"/>
                  <a:gd name="T17" fmla="*/ 236028 h 331472"/>
                  <a:gd name="T18" fmla="*/ 142741 w 331472"/>
                  <a:gd name="T19" fmla="*/ 160724 h 331472"/>
                  <a:gd name="T20" fmla="*/ 159600 w 331472"/>
                  <a:gd name="T21" fmla="*/ 141617 h 331472"/>
                  <a:gd name="T22" fmla="*/ 236028 w 331472"/>
                  <a:gd name="T23" fmla="*/ 118014 h 331472"/>
                  <a:gd name="T24" fmla="*/ 159600 w 331472"/>
                  <a:gd name="T25" fmla="*/ 94411 h 331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1472" h="331472">
                    <a:moveTo>
                      <a:pt x="224138" y="132589"/>
                    </a:moveTo>
                    <a:cubicBezTo>
                      <a:pt x="213089" y="127854"/>
                      <a:pt x="203619" y="118383"/>
                      <a:pt x="200462" y="105755"/>
                    </a:cubicBezTo>
                    <a:lnTo>
                      <a:pt x="165736" y="0"/>
                    </a:lnTo>
                    <a:lnTo>
                      <a:pt x="131010" y="105755"/>
                    </a:lnTo>
                    <a:cubicBezTo>
                      <a:pt x="127854" y="118383"/>
                      <a:pt x="118383" y="127854"/>
                      <a:pt x="107334" y="132589"/>
                    </a:cubicBezTo>
                    <a:lnTo>
                      <a:pt x="0" y="165736"/>
                    </a:lnTo>
                    <a:lnTo>
                      <a:pt x="107334" y="198883"/>
                    </a:lnTo>
                    <a:cubicBezTo>
                      <a:pt x="118383" y="203619"/>
                      <a:pt x="127854" y="213089"/>
                      <a:pt x="131010" y="225717"/>
                    </a:cubicBezTo>
                    <a:lnTo>
                      <a:pt x="165736" y="331472"/>
                    </a:lnTo>
                    <a:lnTo>
                      <a:pt x="200462" y="225717"/>
                    </a:lnTo>
                    <a:cubicBezTo>
                      <a:pt x="203619" y="213089"/>
                      <a:pt x="213089" y="203619"/>
                      <a:pt x="224138" y="198883"/>
                    </a:cubicBezTo>
                    <a:lnTo>
                      <a:pt x="331472" y="165736"/>
                    </a:lnTo>
                    <a:lnTo>
                      <a:pt x="224138" y="132589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0" name="Freeform: Shape 69"/>
              <p:cNvSpPr>
                <a:spLocks/>
              </p:cNvSpPr>
              <p:nvPr/>
            </p:nvSpPr>
            <p:spPr bwMode="auto">
              <a:xfrm>
                <a:off x="10704376" y="4894818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1" name="Freeform: Shape 71"/>
              <p:cNvSpPr>
                <a:spLocks/>
              </p:cNvSpPr>
              <p:nvPr/>
            </p:nvSpPr>
            <p:spPr bwMode="auto">
              <a:xfrm>
                <a:off x="8913828" y="5431745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98190" y="17426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PEMANFAATAN APLIKASI SLIMS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7" y="4329113"/>
            <a:ext cx="28296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5" name="Snip Diagonal Corner Rectangle 34"/>
          <p:cNvSpPr/>
          <p:nvPr/>
        </p:nvSpPr>
        <p:spPr>
          <a:xfrm>
            <a:off x="689463" y="609754"/>
            <a:ext cx="7914984" cy="100857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dirty="0" smtClean="0"/>
              <a:t>REGISTERASI KEANGGOTAAN ONLINE</a:t>
            </a:r>
            <a:endParaRPr lang="en-US" sz="3200" b="1" dirty="0"/>
          </a:p>
        </p:txBody>
      </p:sp>
      <p:sp>
        <p:nvSpPr>
          <p:cNvPr id="39" name="Down Arrow 38"/>
          <p:cNvSpPr/>
          <p:nvPr/>
        </p:nvSpPr>
        <p:spPr>
          <a:xfrm flipH="1">
            <a:off x="4438650" y="1682653"/>
            <a:ext cx="266700" cy="2841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1244" y="1966815"/>
            <a:ext cx="73691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https://opac.iainbengkulu.ac.id/index.php?p=login</a:t>
            </a:r>
            <a:endParaRPr lang="id-ID" sz="2400" b="1" dirty="0"/>
          </a:p>
        </p:txBody>
      </p:sp>
      <p:sp>
        <p:nvSpPr>
          <p:cNvPr id="2" name="Up Arrow 1"/>
          <p:cNvSpPr/>
          <p:nvPr/>
        </p:nvSpPr>
        <p:spPr>
          <a:xfrm>
            <a:off x="7092280" y="4572732"/>
            <a:ext cx="360040" cy="32316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3315" name="Picture 3" descr="D:\keanggotaiain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5" y="2532228"/>
            <a:ext cx="7860234" cy="314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>
            <a:off x="4477169" y="4618039"/>
            <a:ext cx="288032" cy="61504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2051720" y="5752048"/>
            <a:ext cx="5400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ANDA SUDAH MENJADI ANGGOTA PUSAT PERPUSTAKAN UINFAS BENGKULU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7365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Freeform: Shape 8"/>
          <p:cNvSpPr>
            <a:spLocks/>
          </p:cNvSpPr>
          <p:nvPr/>
        </p:nvSpPr>
        <p:spPr bwMode="auto">
          <a:xfrm rot="10800000">
            <a:off x="2551236" y="1"/>
            <a:ext cx="6699738" cy="6861175"/>
          </a:xfrm>
          <a:custGeom>
            <a:avLst/>
            <a:gdLst>
              <a:gd name="T0" fmla="*/ 7257256 w 7296462"/>
              <a:gd name="T1" fmla="*/ 6860811 h 6860810"/>
              <a:gd name="T2" fmla="*/ 6234084 w 7296462"/>
              <a:gd name="T3" fmla="*/ 5536992 h 6860810"/>
              <a:gd name="T4" fmla="*/ 5068338 w 7296462"/>
              <a:gd name="T5" fmla="*/ 3825303 h 6860810"/>
              <a:gd name="T6" fmla="*/ 2837487 w 7296462"/>
              <a:gd name="T7" fmla="*/ 1843790 h 6860810"/>
              <a:gd name="T8" fmla="*/ 673728 w 7296462"/>
              <a:gd name="T9" fmla="*/ 0 h 6860810"/>
              <a:gd name="T10" fmla="*/ 0 w 7296462"/>
              <a:gd name="T11" fmla="*/ 0 h 6860810"/>
              <a:gd name="T12" fmla="*/ 0 w 7296462"/>
              <a:gd name="T13" fmla="*/ 6860811 h 6860810"/>
              <a:gd name="T14" fmla="*/ 7257256 w 7296462"/>
              <a:gd name="T15" fmla="*/ 6860811 h 68608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96462" h="6860810">
                <a:moveTo>
                  <a:pt x="7296463" y="6860811"/>
                </a:moveTo>
                <a:cubicBezTo>
                  <a:pt x="7296463" y="6860811"/>
                  <a:pt x="6276195" y="6531964"/>
                  <a:pt x="6267763" y="5536992"/>
                </a:cubicBezTo>
                <a:cubicBezTo>
                  <a:pt x="6259330" y="4623529"/>
                  <a:pt x="5930484" y="4137285"/>
                  <a:pt x="5095719" y="3825303"/>
                </a:cubicBezTo>
                <a:cubicBezTo>
                  <a:pt x="4100747" y="3454296"/>
                  <a:pt x="3114207" y="3108585"/>
                  <a:pt x="2852816" y="1843790"/>
                </a:cubicBezTo>
                <a:cubicBezTo>
                  <a:pt x="2605478" y="646451"/>
                  <a:pt x="1995566" y="115237"/>
                  <a:pt x="677368" y="0"/>
                </a:cubicBezTo>
                <a:lnTo>
                  <a:pt x="0" y="0"/>
                </a:lnTo>
                <a:lnTo>
                  <a:pt x="0" y="6860811"/>
                </a:lnTo>
                <a:lnTo>
                  <a:pt x="7296463" y="6860811"/>
                </a:lnTo>
                <a:close/>
              </a:path>
            </a:pathLst>
          </a:custGeom>
          <a:solidFill>
            <a:srgbClr val="D3E3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 dirty="0"/>
          </a:p>
        </p:txBody>
      </p:sp>
      <p:sp>
        <p:nvSpPr>
          <p:cNvPr id="2052" name="Freeform: Shape 11"/>
          <p:cNvSpPr>
            <a:spLocks/>
          </p:cNvSpPr>
          <p:nvPr/>
        </p:nvSpPr>
        <p:spPr bwMode="auto">
          <a:xfrm rot="10800000">
            <a:off x="1" y="1027113"/>
            <a:ext cx="5178669" cy="5834062"/>
          </a:xfrm>
          <a:custGeom>
            <a:avLst/>
            <a:gdLst>
              <a:gd name="T0" fmla="*/ 5610738 w 6444834"/>
              <a:gd name="T1" fmla="*/ 5824371 h 5445005"/>
              <a:gd name="T2" fmla="*/ 3976210 w 6444834"/>
              <a:gd name="T3" fmla="*/ 4128858 h 5445005"/>
              <a:gd name="T4" fmla="*/ 2287850 w 6444834"/>
              <a:gd name="T5" fmla="*/ 1695512 h 5445005"/>
              <a:gd name="T6" fmla="*/ 0 w 6444834"/>
              <a:gd name="T7" fmla="*/ 0 h 5445005"/>
              <a:gd name="T8" fmla="*/ 5610738 w 6444834"/>
              <a:gd name="T9" fmla="*/ 0 h 5445005"/>
              <a:gd name="T10" fmla="*/ 5610738 w 6444834"/>
              <a:gd name="T11" fmla="*/ 5824371 h 54450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444834" h="5445005">
                <a:moveTo>
                  <a:pt x="6444834" y="5435808"/>
                </a:moveTo>
                <a:cubicBezTo>
                  <a:pt x="6444834" y="5435808"/>
                  <a:pt x="5281222" y="5663472"/>
                  <a:pt x="4567316" y="3853409"/>
                </a:cubicBezTo>
                <a:cubicBezTo>
                  <a:pt x="3853409" y="2043347"/>
                  <a:pt x="3724119" y="1992755"/>
                  <a:pt x="2627963" y="1582399"/>
                </a:cubicBezTo>
                <a:cubicBezTo>
                  <a:pt x="1531807" y="1172044"/>
                  <a:pt x="663315" y="1146748"/>
                  <a:pt x="0" y="0"/>
                </a:cubicBezTo>
                <a:lnTo>
                  <a:pt x="6444834" y="0"/>
                </a:lnTo>
                <a:lnTo>
                  <a:pt x="6444834" y="5435808"/>
                </a:lnTo>
                <a:close/>
              </a:path>
            </a:pathLst>
          </a:custGeom>
          <a:solidFill>
            <a:srgbClr val="4FE59B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2053" name="Freeform: Shape 13"/>
          <p:cNvSpPr>
            <a:spLocks/>
          </p:cNvSpPr>
          <p:nvPr/>
        </p:nvSpPr>
        <p:spPr bwMode="auto">
          <a:xfrm rot="10800000">
            <a:off x="0" y="5273675"/>
            <a:ext cx="1378927" cy="1587500"/>
          </a:xfrm>
          <a:custGeom>
            <a:avLst/>
            <a:gdLst>
              <a:gd name="T0" fmla="*/ 1493330 w 2450892"/>
              <a:gd name="T1" fmla="*/ 1587124 h 2116423"/>
              <a:gd name="T2" fmla="*/ 834005 w 2450892"/>
              <a:gd name="T3" fmla="*/ 779862 h 2116423"/>
              <a:gd name="T4" fmla="*/ 0 w 2450892"/>
              <a:gd name="T5" fmla="*/ 0 h 2116423"/>
              <a:gd name="T6" fmla="*/ 1493330 w 2450892"/>
              <a:gd name="T7" fmla="*/ 0 h 2116423"/>
              <a:gd name="T8" fmla="*/ 1493330 w 2450892"/>
              <a:gd name="T9" fmla="*/ 1587124 h 2116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0892" h="2116423">
                <a:moveTo>
                  <a:pt x="2450892" y="2116424"/>
                </a:moveTo>
                <a:cubicBezTo>
                  <a:pt x="2450892" y="2116424"/>
                  <a:pt x="1914057" y="2116424"/>
                  <a:pt x="1368790" y="1039943"/>
                </a:cubicBezTo>
                <a:cubicBezTo>
                  <a:pt x="1039943" y="396302"/>
                  <a:pt x="0" y="0"/>
                  <a:pt x="0" y="0"/>
                </a:cubicBezTo>
                <a:lnTo>
                  <a:pt x="2450892" y="0"/>
                </a:lnTo>
                <a:lnTo>
                  <a:pt x="2450892" y="2116424"/>
                </a:lnTo>
                <a:close/>
              </a:path>
            </a:pathLst>
          </a:custGeom>
          <a:solidFill>
            <a:srgbClr val="D3E3FF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pic>
        <p:nvPicPr>
          <p:cNvPr id="2054" name="Graphic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99" y="5394498"/>
            <a:ext cx="1265566" cy="1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phic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4398964"/>
            <a:ext cx="16412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phic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5702300"/>
            <a:ext cx="133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phic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5048251"/>
            <a:ext cx="171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3" name="Group 19"/>
          <p:cNvGrpSpPr>
            <a:grpSpLocks/>
          </p:cNvGrpSpPr>
          <p:nvPr/>
        </p:nvGrpSpPr>
        <p:grpSpPr bwMode="auto">
          <a:xfrm>
            <a:off x="304432" y="5517232"/>
            <a:ext cx="1603271" cy="1074068"/>
            <a:chOff x="8479563" y="4050791"/>
            <a:chExt cx="2677356" cy="2359937"/>
          </a:xfrm>
        </p:grpSpPr>
        <p:pic>
          <p:nvPicPr>
            <p:cNvPr id="2075" name="Graphic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563" y="4050791"/>
              <a:ext cx="2677356" cy="2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6" name="Group 21"/>
            <p:cNvGrpSpPr>
              <a:grpSpLocks/>
            </p:cNvGrpSpPr>
            <p:nvPr/>
          </p:nvGrpSpPr>
          <p:grpSpPr bwMode="auto">
            <a:xfrm>
              <a:off x="8644502" y="4273527"/>
              <a:ext cx="2148266" cy="1249767"/>
              <a:chOff x="8644502" y="4273527"/>
              <a:chExt cx="2148266" cy="1249767"/>
            </a:xfrm>
          </p:grpSpPr>
          <p:sp>
            <p:nvSpPr>
              <p:cNvPr id="2077" name="Freeform: Shape 66"/>
              <p:cNvSpPr>
                <a:spLocks/>
              </p:cNvSpPr>
              <p:nvPr/>
            </p:nvSpPr>
            <p:spPr bwMode="auto">
              <a:xfrm>
                <a:off x="10553699" y="4273527"/>
                <a:ext cx="135745" cy="138902"/>
              </a:xfrm>
              <a:custGeom>
                <a:avLst/>
                <a:gdLst>
                  <a:gd name="T0" fmla="*/ 135746 w 135745"/>
                  <a:gd name="T1" fmla="*/ 69451 h 138902"/>
                  <a:gd name="T2" fmla="*/ 91550 w 135745"/>
                  <a:gd name="T3" fmla="*/ 55245 h 138902"/>
                  <a:gd name="T4" fmla="*/ 82079 w 135745"/>
                  <a:gd name="T5" fmla="*/ 44196 h 138902"/>
                  <a:gd name="T6" fmla="*/ 67873 w 135745"/>
                  <a:gd name="T7" fmla="*/ 0 h 138902"/>
                  <a:gd name="T8" fmla="*/ 53667 w 135745"/>
                  <a:gd name="T9" fmla="*/ 44196 h 138902"/>
                  <a:gd name="T10" fmla="*/ 44197 w 135745"/>
                  <a:gd name="T11" fmla="*/ 55245 h 138902"/>
                  <a:gd name="T12" fmla="*/ 0 w 135745"/>
                  <a:gd name="T13" fmla="*/ 69451 h 138902"/>
                  <a:gd name="T14" fmla="*/ 44197 w 135745"/>
                  <a:gd name="T15" fmla="*/ 83657 h 138902"/>
                  <a:gd name="T16" fmla="*/ 53667 w 135745"/>
                  <a:gd name="T17" fmla="*/ 94706 h 138902"/>
                  <a:gd name="T18" fmla="*/ 67873 w 135745"/>
                  <a:gd name="T19" fmla="*/ 138903 h 138902"/>
                  <a:gd name="T20" fmla="*/ 82079 w 135745"/>
                  <a:gd name="T21" fmla="*/ 94706 h 138902"/>
                  <a:gd name="T22" fmla="*/ 91550 w 135745"/>
                  <a:gd name="T23" fmla="*/ 83657 h 138902"/>
                  <a:gd name="T24" fmla="*/ 135746 w 135745"/>
                  <a:gd name="T25" fmla="*/ 69451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135746" y="69451"/>
                    </a:moveTo>
                    <a:lnTo>
                      <a:pt x="91550" y="55245"/>
                    </a:lnTo>
                    <a:cubicBezTo>
                      <a:pt x="86814" y="53667"/>
                      <a:pt x="83658" y="48932"/>
                      <a:pt x="82079" y="44196"/>
                    </a:cubicBez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7" y="55245"/>
                    </a:cubicBezTo>
                    <a:lnTo>
                      <a:pt x="0" y="69451"/>
                    </a:lnTo>
                    <a:lnTo>
                      <a:pt x="44197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8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8" name="Freeform: Shape 67"/>
              <p:cNvSpPr>
                <a:spLocks/>
              </p:cNvSpPr>
              <p:nvPr/>
            </p:nvSpPr>
            <p:spPr bwMode="auto">
              <a:xfrm>
                <a:off x="9100233" y="4790778"/>
                <a:ext cx="135745" cy="138902"/>
              </a:xfrm>
              <a:custGeom>
                <a:avLst/>
                <a:gdLst>
                  <a:gd name="T0" fmla="*/ 82079 w 135745"/>
                  <a:gd name="T1" fmla="*/ 44196 h 138902"/>
                  <a:gd name="T2" fmla="*/ 67873 w 135745"/>
                  <a:gd name="T3" fmla="*/ 0 h 138902"/>
                  <a:gd name="T4" fmla="*/ 53667 w 135745"/>
                  <a:gd name="T5" fmla="*/ 44196 h 138902"/>
                  <a:gd name="T6" fmla="*/ 44196 w 135745"/>
                  <a:gd name="T7" fmla="*/ 55245 h 138902"/>
                  <a:gd name="T8" fmla="*/ 0 w 135745"/>
                  <a:gd name="T9" fmla="*/ 69451 h 138902"/>
                  <a:gd name="T10" fmla="*/ 44196 w 135745"/>
                  <a:gd name="T11" fmla="*/ 83657 h 138902"/>
                  <a:gd name="T12" fmla="*/ 53667 w 135745"/>
                  <a:gd name="T13" fmla="*/ 94706 h 138902"/>
                  <a:gd name="T14" fmla="*/ 67873 w 135745"/>
                  <a:gd name="T15" fmla="*/ 138903 h 138902"/>
                  <a:gd name="T16" fmla="*/ 82079 w 135745"/>
                  <a:gd name="T17" fmla="*/ 94706 h 138902"/>
                  <a:gd name="T18" fmla="*/ 91550 w 135745"/>
                  <a:gd name="T19" fmla="*/ 83657 h 138902"/>
                  <a:gd name="T20" fmla="*/ 135746 w 135745"/>
                  <a:gd name="T21" fmla="*/ 69451 h 138902"/>
                  <a:gd name="T22" fmla="*/ 91550 w 135745"/>
                  <a:gd name="T23" fmla="*/ 55245 h 138902"/>
                  <a:gd name="T24" fmla="*/ 82079 w 135745"/>
                  <a:gd name="T25" fmla="*/ 44196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82079" y="44196"/>
                    </a:move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6" y="55245"/>
                    </a:cubicBezTo>
                    <a:lnTo>
                      <a:pt x="0" y="69451"/>
                    </a:lnTo>
                    <a:lnTo>
                      <a:pt x="44196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7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lnTo>
                      <a:pt x="91550" y="55245"/>
                    </a:lnTo>
                    <a:cubicBezTo>
                      <a:pt x="86814" y="52088"/>
                      <a:pt x="83657" y="48932"/>
                      <a:pt x="82079" y="44196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9" name="Freeform: Shape 68"/>
              <p:cNvSpPr>
                <a:spLocks/>
              </p:cNvSpPr>
              <p:nvPr/>
            </p:nvSpPr>
            <p:spPr bwMode="auto">
              <a:xfrm>
                <a:off x="8644502" y="4330700"/>
                <a:ext cx="236028" cy="236028"/>
              </a:xfrm>
              <a:custGeom>
                <a:avLst/>
                <a:gdLst>
                  <a:gd name="T0" fmla="*/ 159600 w 331472"/>
                  <a:gd name="T1" fmla="*/ 94411 h 331472"/>
                  <a:gd name="T2" fmla="*/ 142741 w 331472"/>
                  <a:gd name="T3" fmla="*/ 75304 h 331472"/>
                  <a:gd name="T4" fmla="*/ 118014 w 331472"/>
                  <a:gd name="T5" fmla="*/ 0 h 331472"/>
                  <a:gd name="T6" fmla="*/ 93287 w 331472"/>
                  <a:gd name="T7" fmla="*/ 75304 h 331472"/>
                  <a:gd name="T8" fmla="*/ 76428 w 331472"/>
                  <a:gd name="T9" fmla="*/ 94411 h 331472"/>
                  <a:gd name="T10" fmla="*/ 0 w 331472"/>
                  <a:gd name="T11" fmla="*/ 118014 h 331472"/>
                  <a:gd name="T12" fmla="*/ 76428 w 331472"/>
                  <a:gd name="T13" fmla="*/ 141617 h 331472"/>
                  <a:gd name="T14" fmla="*/ 93287 w 331472"/>
                  <a:gd name="T15" fmla="*/ 160724 h 331472"/>
                  <a:gd name="T16" fmla="*/ 118014 w 331472"/>
                  <a:gd name="T17" fmla="*/ 236028 h 331472"/>
                  <a:gd name="T18" fmla="*/ 142741 w 331472"/>
                  <a:gd name="T19" fmla="*/ 160724 h 331472"/>
                  <a:gd name="T20" fmla="*/ 159600 w 331472"/>
                  <a:gd name="T21" fmla="*/ 141617 h 331472"/>
                  <a:gd name="T22" fmla="*/ 236028 w 331472"/>
                  <a:gd name="T23" fmla="*/ 118014 h 331472"/>
                  <a:gd name="T24" fmla="*/ 159600 w 331472"/>
                  <a:gd name="T25" fmla="*/ 94411 h 331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1472" h="331472">
                    <a:moveTo>
                      <a:pt x="224138" y="132589"/>
                    </a:moveTo>
                    <a:cubicBezTo>
                      <a:pt x="213089" y="127854"/>
                      <a:pt x="203619" y="118383"/>
                      <a:pt x="200462" y="105755"/>
                    </a:cubicBezTo>
                    <a:lnTo>
                      <a:pt x="165736" y="0"/>
                    </a:lnTo>
                    <a:lnTo>
                      <a:pt x="131010" y="105755"/>
                    </a:lnTo>
                    <a:cubicBezTo>
                      <a:pt x="127854" y="118383"/>
                      <a:pt x="118383" y="127854"/>
                      <a:pt x="107334" y="132589"/>
                    </a:cubicBezTo>
                    <a:lnTo>
                      <a:pt x="0" y="165736"/>
                    </a:lnTo>
                    <a:lnTo>
                      <a:pt x="107334" y="198883"/>
                    </a:lnTo>
                    <a:cubicBezTo>
                      <a:pt x="118383" y="203619"/>
                      <a:pt x="127854" y="213089"/>
                      <a:pt x="131010" y="225717"/>
                    </a:cubicBezTo>
                    <a:lnTo>
                      <a:pt x="165736" y="331472"/>
                    </a:lnTo>
                    <a:lnTo>
                      <a:pt x="200462" y="225717"/>
                    </a:lnTo>
                    <a:cubicBezTo>
                      <a:pt x="203619" y="213089"/>
                      <a:pt x="213089" y="203619"/>
                      <a:pt x="224138" y="198883"/>
                    </a:cubicBezTo>
                    <a:lnTo>
                      <a:pt x="331472" y="165736"/>
                    </a:lnTo>
                    <a:lnTo>
                      <a:pt x="224138" y="132589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0" name="Freeform: Shape 69"/>
              <p:cNvSpPr>
                <a:spLocks/>
              </p:cNvSpPr>
              <p:nvPr/>
            </p:nvSpPr>
            <p:spPr bwMode="auto">
              <a:xfrm>
                <a:off x="10704376" y="4894818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1" name="Freeform: Shape 71"/>
              <p:cNvSpPr>
                <a:spLocks/>
              </p:cNvSpPr>
              <p:nvPr/>
            </p:nvSpPr>
            <p:spPr bwMode="auto">
              <a:xfrm>
                <a:off x="8913828" y="5431745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98190" y="17426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PEMANFAATAN APLIKASI SLIMS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7" y="4329113"/>
            <a:ext cx="28296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5" name="Snip Diagonal Corner Rectangle 34"/>
          <p:cNvSpPr/>
          <p:nvPr/>
        </p:nvSpPr>
        <p:spPr>
          <a:xfrm>
            <a:off x="689463" y="609754"/>
            <a:ext cx="7914984" cy="100857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dirty="0" smtClean="0"/>
              <a:t>BUKU TAMU(KUJUNGAN)/VISITOR ONLINE</a:t>
            </a:r>
            <a:endParaRPr lang="en-US" sz="3200" b="1" dirty="0"/>
          </a:p>
        </p:txBody>
      </p:sp>
      <p:sp>
        <p:nvSpPr>
          <p:cNvPr id="2070" name="TextBox 32"/>
          <p:cNvSpPr txBox="1">
            <a:spLocks noChangeArrowheads="1"/>
          </p:cNvSpPr>
          <p:nvPr/>
        </p:nvSpPr>
        <p:spPr bwMode="auto">
          <a:xfrm>
            <a:off x="5980236" y="2860675"/>
            <a:ext cx="31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9" name="Down Arrow 38"/>
          <p:cNvSpPr/>
          <p:nvPr/>
        </p:nvSpPr>
        <p:spPr>
          <a:xfrm flipH="1">
            <a:off x="4438650" y="1682653"/>
            <a:ext cx="266700" cy="2841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7393" y="1966815"/>
            <a:ext cx="782171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https://opac.iainbengkulu.ac.id/index.php?p=login</a:t>
            </a:r>
            <a:endParaRPr lang="id-ID" sz="2400" b="1" dirty="0"/>
          </a:p>
        </p:txBody>
      </p:sp>
      <p:sp>
        <p:nvSpPr>
          <p:cNvPr id="2" name="Up Arrow 1"/>
          <p:cNvSpPr/>
          <p:nvPr/>
        </p:nvSpPr>
        <p:spPr>
          <a:xfrm>
            <a:off x="7092280" y="4572732"/>
            <a:ext cx="360040" cy="32316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4354" name="Picture 18" descr="This presentation uses a free template provided by FPPT.com SISTEM AUTOMASI  PERPUSTKAAN 1.REVINA ARDIANA. ( - ppt downloa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14" y="2593889"/>
            <a:ext cx="7821715" cy="307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9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49120"/>
          </a:xfrm>
        </p:spPr>
        <p:txBody>
          <a:bodyPr>
            <a:normAutofit/>
          </a:bodyPr>
          <a:lstStyle/>
          <a:p>
            <a:pPr algn="ctr"/>
            <a:r>
              <a:rPr lang="id-ID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Sumber-sumber</a:t>
            </a:r>
            <a:br>
              <a:rPr lang="id-ID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d-ID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Literatur Ilmiah Online dan </a:t>
            </a:r>
            <a:br>
              <a:rPr lang="id-ID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d-ID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Langah langkah </a:t>
            </a:r>
            <a:br>
              <a:rPr lang="id-ID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d-ID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Pencarian/penelusuranya</a:t>
            </a:r>
          </a:p>
        </p:txBody>
      </p:sp>
    </p:spTree>
    <p:extLst>
      <p:ext uri="{BB962C8B-B14F-4D97-AF65-F5344CB8AC3E}">
        <p14:creationId xmlns:p14="http://schemas.microsoft.com/office/powerpoint/2010/main" val="11801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100" dirty="0" smtClean="0"/>
              <a:t>E-BOOKS PERPUSTAKAAN DPK BENGKULU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(DONLOWAD DI PLAY STORE)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2706"/>
            <a:ext cx="8496944" cy="45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381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id-ID" smtClean="0"/>
              <a:t>1. Google Scholar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id-ID" dirty="0" smtClean="0">
                <a:hlinkClick r:id="rId2"/>
              </a:rPr>
              <a:t>https://scholar.google.co.id </a:t>
            </a:r>
            <a:endParaRPr lang="id-ID" dirty="0" smtClean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en-US" dirty="0" smtClean="0"/>
              <a:t>Google  Scholar  (scholar.google.com) </a:t>
            </a:r>
            <a:r>
              <a:rPr lang="en-US" dirty="0" err="1" smtClean="0"/>
              <a:t>mengindeks</a:t>
            </a:r>
            <a:r>
              <a:rPr lang="en-US" dirty="0" smtClean="0"/>
              <a:t>  </a:t>
            </a:r>
            <a:r>
              <a:rPr lang="en-US" dirty="0" err="1" smtClean="0"/>
              <a:t>berbagai</a:t>
            </a:r>
            <a:r>
              <a:rPr lang="en-US" dirty="0" smtClean="0"/>
              <a:t>  </a:t>
            </a:r>
            <a:r>
              <a:rPr lang="en-US" dirty="0" err="1" smtClean="0"/>
              <a:t>jenis</a:t>
            </a:r>
            <a:r>
              <a:rPr lang="en-US" dirty="0" smtClean="0"/>
              <a:t>  </a:t>
            </a:r>
            <a:r>
              <a:rPr lang="en-US" dirty="0" err="1" smtClean="0"/>
              <a:t>karya</a:t>
            </a:r>
            <a:r>
              <a:rPr lang="en-US" dirty="0" smtClean="0"/>
              <a:t>  </a:t>
            </a:r>
            <a:r>
              <a:rPr lang="en-US" dirty="0" err="1" smtClean="0"/>
              <a:t>ilmiah</a:t>
            </a:r>
            <a:r>
              <a:rPr lang="en-US" dirty="0" smtClean="0"/>
              <a:t>,  </a:t>
            </a:r>
            <a:r>
              <a:rPr lang="en-US" dirty="0" err="1" smtClean="0"/>
              <a:t>terutama</a:t>
            </a:r>
            <a:r>
              <a:rPr lang="en-US" dirty="0" smtClean="0"/>
              <a:t> yang </a:t>
            </a:r>
            <a:r>
              <a:rPr lang="en-US" dirty="0" err="1" smtClean="0"/>
              <a:t>diterbitkan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online </a:t>
            </a:r>
            <a:r>
              <a:rPr lang="en-US" dirty="0" err="1" smtClean="0"/>
              <a:t>dan</a:t>
            </a:r>
            <a:r>
              <a:rPr lang="en-US" dirty="0" smtClean="0"/>
              <a:t> open access. </a:t>
            </a:r>
            <a:r>
              <a:rPr lang="en-US" dirty="0" err="1" smtClean="0"/>
              <a:t>Jurnal</a:t>
            </a:r>
            <a:r>
              <a:rPr lang="en-US" dirty="0" smtClean="0"/>
              <a:t>  </a:t>
            </a:r>
            <a:r>
              <a:rPr lang="en-US" dirty="0" err="1" smtClean="0"/>
              <a:t>ilmiah</a:t>
            </a:r>
            <a:r>
              <a:rPr lang="en-US" dirty="0" smtClean="0"/>
              <a:t> open access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dikelola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OJS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, </a:t>
            </a:r>
            <a:r>
              <a:rPr lang="en-US" dirty="0" err="1" smtClean="0"/>
              <a:t>diindeks</a:t>
            </a:r>
            <a:r>
              <a:rPr lang="en-US" dirty="0" smtClean="0"/>
              <a:t>  </a:t>
            </a:r>
            <a:r>
              <a:rPr lang="en-US" dirty="0" err="1" smtClean="0"/>
              <a:t>oleh</a:t>
            </a:r>
            <a:r>
              <a:rPr lang="en-US" dirty="0" smtClean="0"/>
              <a:t> Google Scholar.</a:t>
            </a:r>
            <a:r>
              <a:rPr lang="id-ID" dirty="0" smtClean="0"/>
              <a:t> Diluncurkan pada tahun 2004, indeks </a:t>
            </a:r>
            <a:r>
              <a:rPr lang="id-ID" b="1" dirty="0" smtClean="0"/>
              <a:t>Google</a:t>
            </a:r>
            <a:r>
              <a:rPr lang="id-ID" dirty="0" smtClean="0"/>
              <a:t> Cendekia mencakup jurnal-jurnal online dari publikasi ilmiah.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016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9" y="836712"/>
            <a:ext cx="7264672" cy="5289451"/>
          </a:xfrm>
          <a:noFill/>
        </p:spPr>
      </p:pic>
    </p:spTree>
    <p:extLst>
      <p:ext uri="{BB962C8B-B14F-4D97-AF65-F5344CB8AC3E}">
        <p14:creationId xmlns:p14="http://schemas.microsoft.com/office/powerpoint/2010/main" val="4930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Freeform: Shape 8"/>
          <p:cNvSpPr>
            <a:spLocks/>
          </p:cNvSpPr>
          <p:nvPr/>
        </p:nvSpPr>
        <p:spPr bwMode="auto">
          <a:xfrm rot="10800000">
            <a:off x="2513833" y="-196645"/>
            <a:ext cx="6699738" cy="6861175"/>
          </a:xfrm>
          <a:custGeom>
            <a:avLst/>
            <a:gdLst>
              <a:gd name="T0" fmla="*/ 7257256 w 7296462"/>
              <a:gd name="T1" fmla="*/ 6860811 h 6860810"/>
              <a:gd name="T2" fmla="*/ 6234084 w 7296462"/>
              <a:gd name="T3" fmla="*/ 5536992 h 6860810"/>
              <a:gd name="T4" fmla="*/ 5068338 w 7296462"/>
              <a:gd name="T5" fmla="*/ 3825303 h 6860810"/>
              <a:gd name="T6" fmla="*/ 2837487 w 7296462"/>
              <a:gd name="T7" fmla="*/ 1843790 h 6860810"/>
              <a:gd name="T8" fmla="*/ 673728 w 7296462"/>
              <a:gd name="T9" fmla="*/ 0 h 6860810"/>
              <a:gd name="T10" fmla="*/ 0 w 7296462"/>
              <a:gd name="T11" fmla="*/ 0 h 6860810"/>
              <a:gd name="T12" fmla="*/ 0 w 7296462"/>
              <a:gd name="T13" fmla="*/ 6860811 h 6860810"/>
              <a:gd name="T14" fmla="*/ 7257256 w 7296462"/>
              <a:gd name="T15" fmla="*/ 6860811 h 68608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96462" h="6860810">
                <a:moveTo>
                  <a:pt x="7296463" y="6860811"/>
                </a:moveTo>
                <a:cubicBezTo>
                  <a:pt x="7296463" y="6860811"/>
                  <a:pt x="6276195" y="6531964"/>
                  <a:pt x="6267763" y="5536992"/>
                </a:cubicBezTo>
                <a:cubicBezTo>
                  <a:pt x="6259330" y="4623529"/>
                  <a:pt x="5930484" y="4137285"/>
                  <a:pt x="5095719" y="3825303"/>
                </a:cubicBezTo>
                <a:cubicBezTo>
                  <a:pt x="4100747" y="3454296"/>
                  <a:pt x="3114207" y="3108585"/>
                  <a:pt x="2852816" y="1843790"/>
                </a:cubicBezTo>
                <a:cubicBezTo>
                  <a:pt x="2605478" y="646451"/>
                  <a:pt x="1995566" y="115237"/>
                  <a:pt x="677368" y="0"/>
                </a:cubicBezTo>
                <a:lnTo>
                  <a:pt x="0" y="0"/>
                </a:lnTo>
                <a:lnTo>
                  <a:pt x="0" y="6860811"/>
                </a:lnTo>
                <a:lnTo>
                  <a:pt x="7296463" y="6860811"/>
                </a:lnTo>
                <a:close/>
              </a:path>
            </a:pathLst>
          </a:custGeom>
          <a:solidFill>
            <a:srgbClr val="D3E3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 dirty="0"/>
          </a:p>
        </p:txBody>
      </p:sp>
      <p:sp>
        <p:nvSpPr>
          <p:cNvPr id="2052" name="Freeform: Shape 11"/>
          <p:cNvSpPr>
            <a:spLocks/>
          </p:cNvSpPr>
          <p:nvPr/>
        </p:nvSpPr>
        <p:spPr bwMode="auto">
          <a:xfrm rot="10800000">
            <a:off x="1" y="1027113"/>
            <a:ext cx="5178669" cy="5834062"/>
          </a:xfrm>
          <a:custGeom>
            <a:avLst/>
            <a:gdLst>
              <a:gd name="T0" fmla="*/ 5610738 w 6444834"/>
              <a:gd name="T1" fmla="*/ 5824371 h 5445005"/>
              <a:gd name="T2" fmla="*/ 3976210 w 6444834"/>
              <a:gd name="T3" fmla="*/ 4128858 h 5445005"/>
              <a:gd name="T4" fmla="*/ 2287850 w 6444834"/>
              <a:gd name="T5" fmla="*/ 1695512 h 5445005"/>
              <a:gd name="T6" fmla="*/ 0 w 6444834"/>
              <a:gd name="T7" fmla="*/ 0 h 5445005"/>
              <a:gd name="T8" fmla="*/ 5610738 w 6444834"/>
              <a:gd name="T9" fmla="*/ 0 h 5445005"/>
              <a:gd name="T10" fmla="*/ 5610738 w 6444834"/>
              <a:gd name="T11" fmla="*/ 5824371 h 54450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444834" h="5445005">
                <a:moveTo>
                  <a:pt x="6444834" y="5435808"/>
                </a:moveTo>
                <a:cubicBezTo>
                  <a:pt x="6444834" y="5435808"/>
                  <a:pt x="5281222" y="5663472"/>
                  <a:pt x="4567316" y="3853409"/>
                </a:cubicBezTo>
                <a:cubicBezTo>
                  <a:pt x="3853409" y="2043347"/>
                  <a:pt x="3724119" y="1992755"/>
                  <a:pt x="2627963" y="1582399"/>
                </a:cubicBezTo>
                <a:cubicBezTo>
                  <a:pt x="1531807" y="1172044"/>
                  <a:pt x="663315" y="1146748"/>
                  <a:pt x="0" y="0"/>
                </a:cubicBezTo>
                <a:lnTo>
                  <a:pt x="6444834" y="0"/>
                </a:lnTo>
                <a:lnTo>
                  <a:pt x="6444834" y="5435808"/>
                </a:lnTo>
                <a:close/>
              </a:path>
            </a:pathLst>
          </a:custGeom>
          <a:solidFill>
            <a:srgbClr val="4FE59B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2053" name="Freeform: Shape 13"/>
          <p:cNvSpPr>
            <a:spLocks/>
          </p:cNvSpPr>
          <p:nvPr/>
        </p:nvSpPr>
        <p:spPr bwMode="auto">
          <a:xfrm rot="10800000">
            <a:off x="0" y="5273675"/>
            <a:ext cx="1378927" cy="1587500"/>
          </a:xfrm>
          <a:custGeom>
            <a:avLst/>
            <a:gdLst>
              <a:gd name="T0" fmla="*/ 1493330 w 2450892"/>
              <a:gd name="T1" fmla="*/ 1587124 h 2116423"/>
              <a:gd name="T2" fmla="*/ 834005 w 2450892"/>
              <a:gd name="T3" fmla="*/ 779862 h 2116423"/>
              <a:gd name="T4" fmla="*/ 0 w 2450892"/>
              <a:gd name="T5" fmla="*/ 0 h 2116423"/>
              <a:gd name="T6" fmla="*/ 1493330 w 2450892"/>
              <a:gd name="T7" fmla="*/ 0 h 2116423"/>
              <a:gd name="T8" fmla="*/ 1493330 w 2450892"/>
              <a:gd name="T9" fmla="*/ 1587124 h 2116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0892" h="2116423">
                <a:moveTo>
                  <a:pt x="2450892" y="2116424"/>
                </a:moveTo>
                <a:cubicBezTo>
                  <a:pt x="2450892" y="2116424"/>
                  <a:pt x="1914057" y="2116424"/>
                  <a:pt x="1368790" y="1039943"/>
                </a:cubicBezTo>
                <a:cubicBezTo>
                  <a:pt x="1039943" y="396302"/>
                  <a:pt x="0" y="0"/>
                  <a:pt x="0" y="0"/>
                </a:cubicBezTo>
                <a:lnTo>
                  <a:pt x="2450892" y="0"/>
                </a:lnTo>
                <a:lnTo>
                  <a:pt x="2450892" y="2116424"/>
                </a:lnTo>
                <a:close/>
              </a:path>
            </a:pathLst>
          </a:custGeom>
          <a:solidFill>
            <a:srgbClr val="D3E3FF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pic>
        <p:nvPicPr>
          <p:cNvPr id="2054" name="Graphic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99" y="5394498"/>
            <a:ext cx="1265566" cy="1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phic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4398964"/>
            <a:ext cx="16412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phic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5702300"/>
            <a:ext cx="133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phic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5048251"/>
            <a:ext cx="171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3" name="Group 19"/>
          <p:cNvGrpSpPr>
            <a:grpSpLocks/>
          </p:cNvGrpSpPr>
          <p:nvPr/>
        </p:nvGrpSpPr>
        <p:grpSpPr bwMode="auto">
          <a:xfrm>
            <a:off x="304432" y="5517232"/>
            <a:ext cx="1603271" cy="1074068"/>
            <a:chOff x="8479563" y="4050791"/>
            <a:chExt cx="2677356" cy="2359937"/>
          </a:xfrm>
        </p:grpSpPr>
        <p:pic>
          <p:nvPicPr>
            <p:cNvPr id="2075" name="Graphic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563" y="4050791"/>
              <a:ext cx="2677356" cy="2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6" name="Group 21"/>
            <p:cNvGrpSpPr>
              <a:grpSpLocks/>
            </p:cNvGrpSpPr>
            <p:nvPr/>
          </p:nvGrpSpPr>
          <p:grpSpPr bwMode="auto">
            <a:xfrm>
              <a:off x="8644502" y="4273527"/>
              <a:ext cx="2148266" cy="1249767"/>
              <a:chOff x="8644502" y="4273527"/>
              <a:chExt cx="2148266" cy="1249767"/>
            </a:xfrm>
          </p:grpSpPr>
          <p:sp>
            <p:nvSpPr>
              <p:cNvPr id="2077" name="Freeform: Shape 66"/>
              <p:cNvSpPr>
                <a:spLocks/>
              </p:cNvSpPr>
              <p:nvPr/>
            </p:nvSpPr>
            <p:spPr bwMode="auto">
              <a:xfrm>
                <a:off x="10553699" y="4273527"/>
                <a:ext cx="135745" cy="138902"/>
              </a:xfrm>
              <a:custGeom>
                <a:avLst/>
                <a:gdLst>
                  <a:gd name="T0" fmla="*/ 135746 w 135745"/>
                  <a:gd name="T1" fmla="*/ 69451 h 138902"/>
                  <a:gd name="T2" fmla="*/ 91550 w 135745"/>
                  <a:gd name="T3" fmla="*/ 55245 h 138902"/>
                  <a:gd name="T4" fmla="*/ 82079 w 135745"/>
                  <a:gd name="T5" fmla="*/ 44196 h 138902"/>
                  <a:gd name="T6" fmla="*/ 67873 w 135745"/>
                  <a:gd name="T7" fmla="*/ 0 h 138902"/>
                  <a:gd name="T8" fmla="*/ 53667 w 135745"/>
                  <a:gd name="T9" fmla="*/ 44196 h 138902"/>
                  <a:gd name="T10" fmla="*/ 44197 w 135745"/>
                  <a:gd name="T11" fmla="*/ 55245 h 138902"/>
                  <a:gd name="T12" fmla="*/ 0 w 135745"/>
                  <a:gd name="T13" fmla="*/ 69451 h 138902"/>
                  <a:gd name="T14" fmla="*/ 44197 w 135745"/>
                  <a:gd name="T15" fmla="*/ 83657 h 138902"/>
                  <a:gd name="T16" fmla="*/ 53667 w 135745"/>
                  <a:gd name="T17" fmla="*/ 94706 h 138902"/>
                  <a:gd name="T18" fmla="*/ 67873 w 135745"/>
                  <a:gd name="T19" fmla="*/ 138903 h 138902"/>
                  <a:gd name="T20" fmla="*/ 82079 w 135745"/>
                  <a:gd name="T21" fmla="*/ 94706 h 138902"/>
                  <a:gd name="T22" fmla="*/ 91550 w 135745"/>
                  <a:gd name="T23" fmla="*/ 83657 h 138902"/>
                  <a:gd name="T24" fmla="*/ 135746 w 135745"/>
                  <a:gd name="T25" fmla="*/ 69451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135746" y="69451"/>
                    </a:moveTo>
                    <a:lnTo>
                      <a:pt x="91550" y="55245"/>
                    </a:lnTo>
                    <a:cubicBezTo>
                      <a:pt x="86814" y="53667"/>
                      <a:pt x="83658" y="48932"/>
                      <a:pt x="82079" y="44196"/>
                    </a:cubicBez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7" y="55245"/>
                    </a:cubicBezTo>
                    <a:lnTo>
                      <a:pt x="0" y="69451"/>
                    </a:lnTo>
                    <a:lnTo>
                      <a:pt x="44197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8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8" name="Freeform: Shape 67"/>
              <p:cNvSpPr>
                <a:spLocks/>
              </p:cNvSpPr>
              <p:nvPr/>
            </p:nvSpPr>
            <p:spPr bwMode="auto">
              <a:xfrm>
                <a:off x="9100233" y="4790778"/>
                <a:ext cx="135745" cy="138902"/>
              </a:xfrm>
              <a:custGeom>
                <a:avLst/>
                <a:gdLst>
                  <a:gd name="T0" fmla="*/ 82079 w 135745"/>
                  <a:gd name="T1" fmla="*/ 44196 h 138902"/>
                  <a:gd name="T2" fmla="*/ 67873 w 135745"/>
                  <a:gd name="T3" fmla="*/ 0 h 138902"/>
                  <a:gd name="T4" fmla="*/ 53667 w 135745"/>
                  <a:gd name="T5" fmla="*/ 44196 h 138902"/>
                  <a:gd name="T6" fmla="*/ 44196 w 135745"/>
                  <a:gd name="T7" fmla="*/ 55245 h 138902"/>
                  <a:gd name="T8" fmla="*/ 0 w 135745"/>
                  <a:gd name="T9" fmla="*/ 69451 h 138902"/>
                  <a:gd name="T10" fmla="*/ 44196 w 135745"/>
                  <a:gd name="T11" fmla="*/ 83657 h 138902"/>
                  <a:gd name="T12" fmla="*/ 53667 w 135745"/>
                  <a:gd name="T13" fmla="*/ 94706 h 138902"/>
                  <a:gd name="T14" fmla="*/ 67873 w 135745"/>
                  <a:gd name="T15" fmla="*/ 138903 h 138902"/>
                  <a:gd name="T16" fmla="*/ 82079 w 135745"/>
                  <a:gd name="T17" fmla="*/ 94706 h 138902"/>
                  <a:gd name="T18" fmla="*/ 91550 w 135745"/>
                  <a:gd name="T19" fmla="*/ 83657 h 138902"/>
                  <a:gd name="T20" fmla="*/ 135746 w 135745"/>
                  <a:gd name="T21" fmla="*/ 69451 h 138902"/>
                  <a:gd name="T22" fmla="*/ 91550 w 135745"/>
                  <a:gd name="T23" fmla="*/ 55245 h 138902"/>
                  <a:gd name="T24" fmla="*/ 82079 w 135745"/>
                  <a:gd name="T25" fmla="*/ 44196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82079" y="44196"/>
                    </a:move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6" y="55245"/>
                    </a:cubicBezTo>
                    <a:lnTo>
                      <a:pt x="0" y="69451"/>
                    </a:lnTo>
                    <a:lnTo>
                      <a:pt x="44196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7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lnTo>
                      <a:pt x="91550" y="55245"/>
                    </a:lnTo>
                    <a:cubicBezTo>
                      <a:pt x="86814" y="52088"/>
                      <a:pt x="83657" y="48932"/>
                      <a:pt x="82079" y="44196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9" name="Freeform: Shape 68"/>
              <p:cNvSpPr>
                <a:spLocks/>
              </p:cNvSpPr>
              <p:nvPr/>
            </p:nvSpPr>
            <p:spPr bwMode="auto">
              <a:xfrm>
                <a:off x="8644502" y="4330700"/>
                <a:ext cx="236028" cy="236028"/>
              </a:xfrm>
              <a:custGeom>
                <a:avLst/>
                <a:gdLst>
                  <a:gd name="T0" fmla="*/ 159600 w 331472"/>
                  <a:gd name="T1" fmla="*/ 94411 h 331472"/>
                  <a:gd name="T2" fmla="*/ 142741 w 331472"/>
                  <a:gd name="T3" fmla="*/ 75304 h 331472"/>
                  <a:gd name="T4" fmla="*/ 118014 w 331472"/>
                  <a:gd name="T5" fmla="*/ 0 h 331472"/>
                  <a:gd name="T6" fmla="*/ 93287 w 331472"/>
                  <a:gd name="T7" fmla="*/ 75304 h 331472"/>
                  <a:gd name="T8" fmla="*/ 76428 w 331472"/>
                  <a:gd name="T9" fmla="*/ 94411 h 331472"/>
                  <a:gd name="T10" fmla="*/ 0 w 331472"/>
                  <a:gd name="T11" fmla="*/ 118014 h 331472"/>
                  <a:gd name="T12" fmla="*/ 76428 w 331472"/>
                  <a:gd name="T13" fmla="*/ 141617 h 331472"/>
                  <a:gd name="T14" fmla="*/ 93287 w 331472"/>
                  <a:gd name="T15" fmla="*/ 160724 h 331472"/>
                  <a:gd name="T16" fmla="*/ 118014 w 331472"/>
                  <a:gd name="T17" fmla="*/ 236028 h 331472"/>
                  <a:gd name="T18" fmla="*/ 142741 w 331472"/>
                  <a:gd name="T19" fmla="*/ 160724 h 331472"/>
                  <a:gd name="T20" fmla="*/ 159600 w 331472"/>
                  <a:gd name="T21" fmla="*/ 141617 h 331472"/>
                  <a:gd name="T22" fmla="*/ 236028 w 331472"/>
                  <a:gd name="T23" fmla="*/ 118014 h 331472"/>
                  <a:gd name="T24" fmla="*/ 159600 w 331472"/>
                  <a:gd name="T25" fmla="*/ 94411 h 331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1472" h="331472">
                    <a:moveTo>
                      <a:pt x="224138" y="132589"/>
                    </a:moveTo>
                    <a:cubicBezTo>
                      <a:pt x="213089" y="127854"/>
                      <a:pt x="203619" y="118383"/>
                      <a:pt x="200462" y="105755"/>
                    </a:cubicBezTo>
                    <a:lnTo>
                      <a:pt x="165736" y="0"/>
                    </a:lnTo>
                    <a:lnTo>
                      <a:pt x="131010" y="105755"/>
                    </a:lnTo>
                    <a:cubicBezTo>
                      <a:pt x="127854" y="118383"/>
                      <a:pt x="118383" y="127854"/>
                      <a:pt x="107334" y="132589"/>
                    </a:cubicBezTo>
                    <a:lnTo>
                      <a:pt x="0" y="165736"/>
                    </a:lnTo>
                    <a:lnTo>
                      <a:pt x="107334" y="198883"/>
                    </a:lnTo>
                    <a:cubicBezTo>
                      <a:pt x="118383" y="203619"/>
                      <a:pt x="127854" y="213089"/>
                      <a:pt x="131010" y="225717"/>
                    </a:cubicBezTo>
                    <a:lnTo>
                      <a:pt x="165736" y="331472"/>
                    </a:lnTo>
                    <a:lnTo>
                      <a:pt x="200462" y="225717"/>
                    </a:lnTo>
                    <a:cubicBezTo>
                      <a:pt x="203619" y="213089"/>
                      <a:pt x="213089" y="203619"/>
                      <a:pt x="224138" y="198883"/>
                    </a:cubicBezTo>
                    <a:lnTo>
                      <a:pt x="331472" y="165736"/>
                    </a:lnTo>
                    <a:lnTo>
                      <a:pt x="224138" y="132589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0" name="Freeform: Shape 69"/>
              <p:cNvSpPr>
                <a:spLocks/>
              </p:cNvSpPr>
              <p:nvPr/>
            </p:nvSpPr>
            <p:spPr bwMode="auto">
              <a:xfrm>
                <a:off x="10704376" y="4894818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1" name="Freeform: Shape 71"/>
              <p:cNvSpPr>
                <a:spLocks/>
              </p:cNvSpPr>
              <p:nvPr/>
            </p:nvSpPr>
            <p:spPr bwMode="auto">
              <a:xfrm>
                <a:off x="8913828" y="5431745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98190" y="17426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PEMANFAATAN APLIKASI SLIMS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7" y="4329113"/>
            <a:ext cx="28296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070" name="TextBox 32"/>
          <p:cNvSpPr txBox="1">
            <a:spLocks noChangeArrowheads="1"/>
          </p:cNvSpPr>
          <p:nvPr/>
        </p:nvSpPr>
        <p:spPr bwMode="auto">
          <a:xfrm>
            <a:off x="5980236" y="2860675"/>
            <a:ext cx="31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91274" y="612844"/>
            <a:ext cx="8057188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id-ID" dirty="0"/>
              <a:t>“</a:t>
            </a:r>
            <a:r>
              <a:rPr lang="id-ID" sz="2800" b="1" dirty="0"/>
              <a:t>Senayan” atau </a:t>
            </a:r>
            <a:r>
              <a:rPr lang="id-ID" sz="2800" b="1" i="1" dirty="0"/>
              <a:t>SLIMS</a:t>
            </a:r>
            <a:r>
              <a:rPr lang="id-ID" sz="2800" b="1" dirty="0"/>
              <a:t> adalah salah satu program aplikasi untuk automasi perpustakaan yang saat ini ada. </a:t>
            </a:r>
            <a:endParaRPr lang="id-ID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06068" y="2274746"/>
            <a:ext cx="764239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d-ID" b="1" dirty="0"/>
              <a:t>SLIMS merupakan perangkat lunak otomasi perpustakaan yang dapat digunakan untuk membantu kegiatan perpustakaan (sirkulasi, OPAC, manajemen Anggota, Manajemen Koleksi) berbasis web yang di rilis dengan platform GPL (General Public Licence)</a:t>
            </a:r>
            <a:endParaRPr lang="id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7703" y="3796347"/>
            <a:ext cx="6840759" cy="203132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id-ID" b="1" dirty="0" smtClean="0"/>
              <a:t>Manfaat Program</a:t>
            </a:r>
            <a:r>
              <a:rPr lang="id-ID" b="1" dirty="0"/>
              <a:t> SLiMS yaitu: Mempercepat waktu pegawai dalam bekerja sehingga pekerjaan lebih efektif dan pegawai bisa lebih produktif. Mempermudah pustakawan dalam </a:t>
            </a:r>
            <a:r>
              <a:rPr lang="id-ID" b="1" dirty="0" smtClean="0"/>
              <a:t>mengelola perpustakaan </a:t>
            </a:r>
            <a:r>
              <a:rPr lang="id-ID" b="1" dirty="0"/>
              <a:t>secara otomasi. Dengan adanya kemudahan tersebut, pustakawan dapat lebih fokus untuk pengembangan </a:t>
            </a:r>
            <a:r>
              <a:rPr lang="id-ID" b="1" dirty="0" smtClean="0"/>
              <a:t>perpustakaan.</a:t>
            </a:r>
          </a:p>
          <a:p>
            <a:r>
              <a:rPr lang="id-ID" b="1" dirty="0" smtClean="0"/>
              <a:t>Untuk PEMUSTAKA  Program slims dapat mempermudah dalam penulusuran koleksi.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1229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d-ID" smtClean="0"/>
              <a:t>2. </a:t>
            </a:r>
            <a:r>
              <a:rPr lang="en-US" smtClean="0"/>
              <a:t>Directory </a:t>
            </a:r>
            <a:r>
              <a:rPr lang="id-ID" smtClean="0"/>
              <a:t/>
            </a:r>
            <a:br>
              <a:rPr lang="id-ID" smtClean="0"/>
            </a:br>
            <a:r>
              <a:rPr lang="en-US" smtClean="0"/>
              <a:t>of Open Access Journal (DOAJ)</a:t>
            </a:r>
            <a:endParaRPr lang="id-ID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id-ID" dirty="0" smtClean="0"/>
              <a:t>    DOAJ adalah Googlenya jurnal jurnal open akses dunia, google tdk mengambil isinya tapi datanya.</a:t>
            </a:r>
          </a:p>
          <a:p>
            <a:pPr eaLnBrk="1" hangingPunct="1">
              <a:buFont typeface="Arial" pitchFamily="34" charset="0"/>
              <a:buNone/>
            </a:pPr>
            <a:r>
              <a:rPr lang="id-ID" dirty="0" smtClean="0"/>
              <a:t>Memuat :</a:t>
            </a:r>
          </a:p>
          <a:p>
            <a:pPr eaLnBrk="1" hangingPunct="1"/>
            <a:r>
              <a:rPr lang="id-ID" b="1" dirty="0" smtClean="0"/>
              <a:t>10,477</a:t>
            </a:r>
            <a:r>
              <a:rPr lang="id-ID" dirty="0" smtClean="0"/>
              <a:t> Journals</a:t>
            </a:r>
          </a:p>
          <a:p>
            <a:pPr eaLnBrk="1" hangingPunct="1"/>
            <a:r>
              <a:rPr lang="id-ID" b="1" dirty="0" smtClean="0"/>
              <a:t>7,579</a:t>
            </a:r>
            <a:r>
              <a:rPr lang="id-ID" dirty="0" smtClean="0"/>
              <a:t> searchable at Article level</a:t>
            </a:r>
          </a:p>
          <a:p>
            <a:pPr eaLnBrk="1" hangingPunct="1"/>
            <a:r>
              <a:rPr lang="id-ID" b="1" dirty="0" smtClean="0"/>
              <a:t>121</a:t>
            </a:r>
            <a:r>
              <a:rPr lang="id-ID" dirty="0" smtClean="0"/>
              <a:t> Countries</a:t>
            </a:r>
          </a:p>
          <a:p>
            <a:pPr eaLnBrk="1" hangingPunct="1"/>
            <a:r>
              <a:rPr lang="id-ID" b="1" dirty="0" smtClean="0"/>
              <a:t>2,723,337</a:t>
            </a:r>
            <a:r>
              <a:rPr lang="id-ID" dirty="0" smtClean="0"/>
              <a:t> Articles</a:t>
            </a:r>
          </a:p>
          <a:p>
            <a:pPr eaLnBrk="1" hangingPunct="1">
              <a:buFont typeface="Arial" pitchFamily="34" charset="0"/>
              <a:buNone/>
            </a:pPr>
            <a:endParaRPr lang="id-ID" dirty="0" smtClean="0"/>
          </a:p>
          <a:p>
            <a:pPr eaLnBrk="1" hangingPunct="1">
              <a:buFont typeface="Arial" pitchFamily="34" charset="0"/>
              <a:buNone/>
            </a:pPr>
            <a:endParaRPr lang="id-ID" dirty="0" smtClean="0"/>
          </a:p>
          <a:p>
            <a:pPr eaLnBrk="1" hangingPunct="1">
              <a:buFont typeface="Arial" pitchFamily="34" charset="0"/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224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Tampilan DOAJ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9" y="1600200"/>
            <a:ext cx="7480696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8833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id-ID" dirty="0"/>
              <a:t>3</a:t>
            </a:r>
            <a:r>
              <a:rPr lang="id-ID" dirty="0" smtClean="0"/>
              <a:t>. IPI/ PORATAL GARUDA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Indonesian Publication Index (IPI) hampir  sama  fungsi  dan  perannya dengan Moraref yang telah diuraikan di atas. IPI bertujuan untuk mengindeks seluruh jurnal ilmiah yang terbit di Indonesia. </a:t>
            </a:r>
            <a:endParaRPr lang="id-ID" smtClean="0"/>
          </a:p>
          <a:p>
            <a:pPr eaLnBrk="1" hangingPunct="1"/>
            <a:r>
              <a:rPr lang="en-US" smtClean="0"/>
              <a:t>Saat ini, IPI sudah mengindeks sekitar </a:t>
            </a:r>
            <a:r>
              <a:rPr lang="id-ID" b="1" smtClean="0"/>
              <a:t>4,049</a:t>
            </a:r>
            <a:r>
              <a:rPr lang="id-ID" smtClean="0"/>
              <a:t> journals ilmiah </a:t>
            </a:r>
            <a:r>
              <a:rPr lang="en-US" smtClean="0"/>
              <a:t>dalam  berbagai bidang kajian dengan jumlah artikel sekitar </a:t>
            </a:r>
            <a:r>
              <a:rPr lang="id-ID" b="1" smtClean="0"/>
              <a:t>410,651</a:t>
            </a:r>
            <a:r>
              <a:rPr lang="id-ID" smtClean="0"/>
              <a:t> </a:t>
            </a:r>
            <a:r>
              <a:rPr lang="en-US" smtClean="0"/>
              <a:t> item, yang sebagian besar disertai fulltext (PDF).</a:t>
            </a:r>
            <a:endParaRPr lang="id-ID" smtClean="0"/>
          </a:p>
          <a:p>
            <a:pPr eaLnBrk="1" hangingPunct="1"/>
            <a:r>
              <a:rPr lang="en-US" smtClean="0"/>
              <a:t> </a:t>
            </a:r>
            <a:endParaRPr lang="id-ID" smtClean="0"/>
          </a:p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1763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Tampila IPI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9" y="1600200"/>
            <a:ext cx="7624712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1142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4. Perpustakaan nasional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 algn="just">
              <a:buNone/>
            </a:pPr>
            <a:r>
              <a:rPr lang="id-ID" dirty="0" smtClean="0"/>
              <a:t>Link: </a:t>
            </a:r>
            <a:r>
              <a:rPr lang="id-ID" dirty="0">
                <a:hlinkClick r:id="rId2"/>
              </a:rPr>
              <a:t>http://e-resources.perpusnas.go.id</a:t>
            </a:r>
            <a:r>
              <a:rPr lang="id-ID" dirty="0" smtClean="0">
                <a:hlinkClick r:id="rId2"/>
              </a:rPr>
              <a:t>/</a:t>
            </a:r>
            <a:endParaRPr lang="id-ID" dirty="0" smtClean="0"/>
          </a:p>
          <a:p>
            <a:pPr marL="0" indent="0" algn="just">
              <a:buNone/>
            </a:pPr>
            <a:r>
              <a:rPr lang="id-ID" dirty="0" smtClean="0"/>
              <a:t>Syaratnya: harus mendaftar menjadi anggota perpustakaan nasional (bisa daftar on line</a:t>
            </a:r>
            <a:r>
              <a:rPr lang="id-ID" sz="2800" dirty="0" smtClean="0"/>
              <a:t>)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7593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5ACD4433-EFF2-EF4A-8E3D-412F97573913}"/>
              </a:ext>
            </a:extLst>
          </p:cNvPr>
          <p:cNvGrpSpPr/>
          <p:nvPr/>
        </p:nvGrpSpPr>
        <p:grpSpPr>
          <a:xfrm rot="21343499" flipH="1">
            <a:off x="6619170" y="4829361"/>
            <a:ext cx="2507626" cy="2070062"/>
            <a:chOff x="3363913" y="4510088"/>
            <a:chExt cx="912813" cy="565150"/>
          </a:xfrm>
        </p:grpSpPr>
        <p:sp>
          <p:nvSpPr>
            <p:cNvPr id="180" name="Freeform 581">
              <a:extLst>
                <a:ext uri="{FF2B5EF4-FFF2-40B4-BE49-F238E27FC236}">
                  <a16:creationId xmlns="" xmlns:a16="http://schemas.microsoft.com/office/drawing/2014/main" id="{646F3685-B24E-B449-B11A-AE51F5CB4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913" y="4510088"/>
              <a:ext cx="520700" cy="382588"/>
            </a:xfrm>
            <a:custGeom>
              <a:avLst/>
              <a:gdLst>
                <a:gd name="T0" fmla="*/ 627 w 656"/>
                <a:gd name="T1" fmla="*/ 161 h 483"/>
                <a:gd name="T2" fmla="*/ 566 w 656"/>
                <a:gd name="T3" fmla="*/ 138 h 483"/>
                <a:gd name="T4" fmla="*/ 528 w 656"/>
                <a:gd name="T5" fmla="*/ 224 h 483"/>
                <a:gd name="T6" fmla="*/ 497 w 656"/>
                <a:gd name="T7" fmla="*/ 242 h 483"/>
                <a:gd name="T8" fmla="*/ 486 w 656"/>
                <a:gd name="T9" fmla="*/ 215 h 483"/>
                <a:gd name="T10" fmla="*/ 530 w 656"/>
                <a:gd name="T11" fmla="*/ 114 h 483"/>
                <a:gd name="T12" fmla="*/ 497 w 656"/>
                <a:gd name="T13" fmla="*/ 38 h 483"/>
                <a:gd name="T14" fmla="*/ 429 w 656"/>
                <a:gd name="T15" fmla="*/ 6 h 483"/>
                <a:gd name="T16" fmla="*/ 406 w 656"/>
                <a:gd name="T17" fmla="*/ 14 h 483"/>
                <a:gd name="T18" fmla="*/ 431 w 656"/>
                <a:gd name="T19" fmla="*/ 78 h 483"/>
                <a:gd name="T20" fmla="*/ 406 w 656"/>
                <a:gd name="T21" fmla="*/ 90 h 483"/>
                <a:gd name="T22" fmla="*/ 383 w 656"/>
                <a:gd name="T23" fmla="*/ 53 h 483"/>
                <a:gd name="T24" fmla="*/ 310 w 656"/>
                <a:gd name="T25" fmla="*/ 9 h 483"/>
                <a:gd name="T26" fmla="*/ 244 w 656"/>
                <a:gd name="T27" fmla="*/ 20 h 483"/>
                <a:gd name="T28" fmla="*/ 303 w 656"/>
                <a:gd name="T29" fmla="*/ 81 h 483"/>
                <a:gd name="T30" fmla="*/ 281 w 656"/>
                <a:gd name="T31" fmla="*/ 95 h 483"/>
                <a:gd name="T32" fmla="*/ 247 w 656"/>
                <a:gd name="T33" fmla="*/ 88 h 483"/>
                <a:gd name="T34" fmla="*/ 215 w 656"/>
                <a:gd name="T35" fmla="*/ 45 h 483"/>
                <a:gd name="T36" fmla="*/ 123 w 656"/>
                <a:gd name="T37" fmla="*/ 23 h 483"/>
                <a:gd name="T38" fmla="*/ 79 w 656"/>
                <a:gd name="T39" fmla="*/ 34 h 483"/>
                <a:gd name="T40" fmla="*/ 14 w 656"/>
                <a:gd name="T41" fmla="*/ 6 h 483"/>
                <a:gd name="T42" fmla="*/ 1 w 656"/>
                <a:gd name="T43" fmla="*/ 14 h 483"/>
                <a:gd name="T44" fmla="*/ 29 w 656"/>
                <a:gd name="T45" fmla="*/ 102 h 483"/>
                <a:gd name="T46" fmla="*/ 67 w 656"/>
                <a:gd name="T47" fmla="*/ 130 h 483"/>
                <a:gd name="T48" fmla="*/ 150 w 656"/>
                <a:gd name="T49" fmla="*/ 143 h 483"/>
                <a:gd name="T50" fmla="*/ 177 w 656"/>
                <a:gd name="T51" fmla="*/ 153 h 483"/>
                <a:gd name="T52" fmla="*/ 157 w 656"/>
                <a:gd name="T53" fmla="*/ 182 h 483"/>
                <a:gd name="T54" fmla="*/ 81 w 656"/>
                <a:gd name="T55" fmla="*/ 184 h 483"/>
                <a:gd name="T56" fmla="*/ 78 w 656"/>
                <a:gd name="T57" fmla="*/ 213 h 483"/>
                <a:gd name="T58" fmla="*/ 123 w 656"/>
                <a:gd name="T59" fmla="*/ 251 h 483"/>
                <a:gd name="T60" fmla="*/ 176 w 656"/>
                <a:gd name="T61" fmla="*/ 253 h 483"/>
                <a:gd name="T62" fmla="*/ 251 w 656"/>
                <a:gd name="T63" fmla="*/ 226 h 483"/>
                <a:gd name="T64" fmla="*/ 286 w 656"/>
                <a:gd name="T65" fmla="*/ 232 h 483"/>
                <a:gd name="T66" fmla="*/ 268 w 656"/>
                <a:gd name="T67" fmla="*/ 261 h 483"/>
                <a:gd name="T68" fmla="*/ 202 w 656"/>
                <a:gd name="T69" fmla="*/ 318 h 483"/>
                <a:gd name="T70" fmla="*/ 137 w 656"/>
                <a:gd name="T71" fmla="*/ 319 h 483"/>
                <a:gd name="T72" fmla="*/ 133 w 656"/>
                <a:gd name="T73" fmla="*/ 334 h 483"/>
                <a:gd name="T74" fmla="*/ 195 w 656"/>
                <a:gd name="T75" fmla="*/ 398 h 483"/>
                <a:gd name="T76" fmla="*/ 252 w 656"/>
                <a:gd name="T77" fmla="*/ 413 h 483"/>
                <a:gd name="T78" fmla="*/ 296 w 656"/>
                <a:gd name="T79" fmla="*/ 388 h 483"/>
                <a:gd name="T80" fmla="*/ 348 w 656"/>
                <a:gd name="T81" fmla="*/ 311 h 483"/>
                <a:gd name="T82" fmla="*/ 385 w 656"/>
                <a:gd name="T83" fmla="*/ 295 h 483"/>
                <a:gd name="T84" fmla="*/ 384 w 656"/>
                <a:gd name="T85" fmla="*/ 327 h 483"/>
                <a:gd name="T86" fmla="*/ 351 w 656"/>
                <a:gd name="T87" fmla="*/ 393 h 483"/>
                <a:gd name="T88" fmla="*/ 285 w 656"/>
                <a:gd name="T89" fmla="*/ 446 h 483"/>
                <a:gd name="T90" fmla="*/ 344 w 656"/>
                <a:gd name="T91" fmla="*/ 473 h 483"/>
                <a:gd name="T92" fmla="*/ 447 w 656"/>
                <a:gd name="T93" fmla="*/ 481 h 483"/>
                <a:gd name="T94" fmla="*/ 512 w 656"/>
                <a:gd name="T95" fmla="*/ 443 h 483"/>
                <a:gd name="T96" fmla="*/ 538 w 656"/>
                <a:gd name="T97" fmla="*/ 388 h 483"/>
                <a:gd name="T98" fmla="*/ 516 w 656"/>
                <a:gd name="T99" fmla="*/ 344 h 483"/>
                <a:gd name="T100" fmla="*/ 509 w 656"/>
                <a:gd name="T101" fmla="*/ 309 h 483"/>
                <a:gd name="T102" fmla="*/ 570 w 656"/>
                <a:gd name="T103" fmla="*/ 304 h 483"/>
                <a:gd name="T104" fmla="*/ 621 w 656"/>
                <a:gd name="T105" fmla="*/ 282 h 483"/>
                <a:gd name="T106" fmla="*/ 653 w 656"/>
                <a:gd name="T107" fmla="*/ 24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6" h="483">
                  <a:moveTo>
                    <a:pt x="651" y="202"/>
                  </a:moveTo>
                  <a:lnTo>
                    <a:pt x="651" y="202"/>
                  </a:lnTo>
                  <a:lnTo>
                    <a:pt x="644" y="189"/>
                  </a:lnTo>
                  <a:lnTo>
                    <a:pt x="636" y="174"/>
                  </a:lnTo>
                  <a:lnTo>
                    <a:pt x="636" y="174"/>
                  </a:lnTo>
                  <a:lnTo>
                    <a:pt x="627" y="161"/>
                  </a:lnTo>
                  <a:lnTo>
                    <a:pt x="618" y="148"/>
                  </a:lnTo>
                  <a:lnTo>
                    <a:pt x="596" y="122"/>
                  </a:lnTo>
                  <a:lnTo>
                    <a:pt x="596" y="122"/>
                  </a:lnTo>
                  <a:lnTo>
                    <a:pt x="575" y="102"/>
                  </a:lnTo>
                  <a:lnTo>
                    <a:pt x="575" y="102"/>
                  </a:lnTo>
                  <a:lnTo>
                    <a:pt x="566" y="138"/>
                  </a:lnTo>
                  <a:lnTo>
                    <a:pt x="556" y="169"/>
                  </a:lnTo>
                  <a:lnTo>
                    <a:pt x="556" y="169"/>
                  </a:lnTo>
                  <a:lnTo>
                    <a:pt x="547" y="191"/>
                  </a:lnTo>
                  <a:lnTo>
                    <a:pt x="541" y="203"/>
                  </a:lnTo>
                  <a:lnTo>
                    <a:pt x="535" y="214"/>
                  </a:lnTo>
                  <a:lnTo>
                    <a:pt x="528" y="224"/>
                  </a:lnTo>
                  <a:lnTo>
                    <a:pt x="521" y="232"/>
                  </a:lnTo>
                  <a:lnTo>
                    <a:pt x="514" y="238"/>
                  </a:lnTo>
                  <a:lnTo>
                    <a:pt x="509" y="241"/>
                  </a:lnTo>
                  <a:lnTo>
                    <a:pt x="505" y="242"/>
                  </a:lnTo>
                  <a:lnTo>
                    <a:pt x="505" y="242"/>
                  </a:lnTo>
                  <a:lnTo>
                    <a:pt x="497" y="242"/>
                  </a:lnTo>
                  <a:lnTo>
                    <a:pt x="491" y="241"/>
                  </a:lnTo>
                  <a:lnTo>
                    <a:pt x="487" y="238"/>
                  </a:lnTo>
                  <a:lnTo>
                    <a:pt x="485" y="234"/>
                  </a:lnTo>
                  <a:lnTo>
                    <a:pt x="483" y="229"/>
                  </a:lnTo>
                  <a:lnTo>
                    <a:pt x="483" y="223"/>
                  </a:lnTo>
                  <a:lnTo>
                    <a:pt x="486" y="215"/>
                  </a:lnTo>
                  <a:lnTo>
                    <a:pt x="489" y="208"/>
                  </a:lnTo>
                  <a:lnTo>
                    <a:pt x="489" y="208"/>
                  </a:lnTo>
                  <a:lnTo>
                    <a:pt x="498" y="191"/>
                  </a:lnTo>
                  <a:lnTo>
                    <a:pt x="506" y="173"/>
                  </a:lnTo>
                  <a:lnTo>
                    <a:pt x="530" y="114"/>
                  </a:lnTo>
                  <a:lnTo>
                    <a:pt x="530" y="114"/>
                  </a:lnTo>
                  <a:lnTo>
                    <a:pt x="534" y="103"/>
                  </a:lnTo>
                  <a:lnTo>
                    <a:pt x="538" y="92"/>
                  </a:lnTo>
                  <a:lnTo>
                    <a:pt x="541" y="72"/>
                  </a:lnTo>
                  <a:lnTo>
                    <a:pt x="541" y="72"/>
                  </a:lnTo>
                  <a:lnTo>
                    <a:pt x="518" y="55"/>
                  </a:lnTo>
                  <a:lnTo>
                    <a:pt x="497" y="38"/>
                  </a:lnTo>
                  <a:lnTo>
                    <a:pt x="497" y="38"/>
                  </a:lnTo>
                  <a:lnTo>
                    <a:pt x="486" y="32"/>
                  </a:lnTo>
                  <a:lnTo>
                    <a:pt x="486" y="32"/>
                  </a:lnTo>
                  <a:lnTo>
                    <a:pt x="453" y="17"/>
                  </a:lnTo>
                  <a:lnTo>
                    <a:pt x="453" y="17"/>
                  </a:lnTo>
                  <a:lnTo>
                    <a:pt x="429" y="6"/>
                  </a:lnTo>
                  <a:lnTo>
                    <a:pt x="429" y="6"/>
                  </a:lnTo>
                  <a:lnTo>
                    <a:pt x="422" y="3"/>
                  </a:lnTo>
                  <a:lnTo>
                    <a:pt x="422" y="3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06" y="14"/>
                  </a:lnTo>
                  <a:lnTo>
                    <a:pt x="414" y="32"/>
                  </a:lnTo>
                  <a:lnTo>
                    <a:pt x="414" y="32"/>
                  </a:lnTo>
                  <a:lnTo>
                    <a:pt x="422" y="47"/>
                  </a:lnTo>
                  <a:lnTo>
                    <a:pt x="426" y="59"/>
                  </a:lnTo>
                  <a:lnTo>
                    <a:pt x="430" y="69"/>
                  </a:lnTo>
                  <a:lnTo>
                    <a:pt x="431" y="78"/>
                  </a:lnTo>
                  <a:lnTo>
                    <a:pt x="430" y="84"/>
                  </a:lnTo>
                  <a:lnTo>
                    <a:pt x="428" y="87"/>
                  </a:lnTo>
                  <a:lnTo>
                    <a:pt x="423" y="90"/>
                  </a:lnTo>
                  <a:lnTo>
                    <a:pt x="418" y="90"/>
                  </a:lnTo>
                  <a:lnTo>
                    <a:pt x="418" y="90"/>
                  </a:lnTo>
                  <a:lnTo>
                    <a:pt x="406" y="90"/>
                  </a:lnTo>
                  <a:lnTo>
                    <a:pt x="401" y="88"/>
                  </a:lnTo>
                  <a:lnTo>
                    <a:pt x="397" y="86"/>
                  </a:lnTo>
                  <a:lnTo>
                    <a:pt x="393" y="82"/>
                  </a:lnTo>
                  <a:lnTo>
                    <a:pt x="389" y="75"/>
                  </a:lnTo>
                  <a:lnTo>
                    <a:pt x="385" y="66"/>
                  </a:lnTo>
                  <a:lnTo>
                    <a:pt x="383" y="53"/>
                  </a:lnTo>
                  <a:lnTo>
                    <a:pt x="383" y="53"/>
                  </a:lnTo>
                  <a:lnTo>
                    <a:pt x="373" y="12"/>
                  </a:lnTo>
                  <a:lnTo>
                    <a:pt x="371" y="3"/>
                  </a:lnTo>
                  <a:lnTo>
                    <a:pt x="371" y="3"/>
                  </a:lnTo>
                  <a:lnTo>
                    <a:pt x="351" y="5"/>
                  </a:lnTo>
                  <a:lnTo>
                    <a:pt x="310" y="9"/>
                  </a:lnTo>
                  <a:lnTo>
                    <a:pt x="310" y="9"/>
                  </a:lnTo>
                  <a:lnTo>
                    <a:pt x="258" y="9"/>
                  </a:lnTo>
                  <a:lnTo>
                    <a:pt x="228" y="9"/>
                  </a:lnTo>
                  <a:lnTo>
                    <a:pt x="228" y="9"/>
                  </a:lnTo>
                  <a:lnTo>
                    <a:pt x="233" y="12"/>
                  </a:lnTo>
                  <a:lnTo>
                    <a:pt x="244" y="20"/>
                  </a:lnTo>
                  <a:lnTo>
                    <a:pt x="261" y="34"/>
                  </a:lnTo>
                  <a:lnTo>
                    <a:pt x="280" y="53"/>
                  </a:lnTo>
                  <a:lnTo>
                    <a:pt x="280" y="53"/>
                  </a:lnTo>
                  <a:lnTo>
                    <a:pt x="297" y="70"/>
                  </a:lnTo>
                  <a:lnTo>
                    <a:pt x="302" y="76"/>
                  </a:lnTo>
                  <a:lnTo>
                    <a:pt x="303" y="81"/>
                  </a:lnTo>
                  <a:lnTo>
                    <a:pt x="303" y="82"/>
                  </a:lnTo>
                  <a:lnTo>
                    <a:pt x="303" y="84"/>
                  </a:lnTo>
                  <a:lnTo>
                    <a:pt x="298" y="87"/>
                  </a:lnTo>
                  <a:lnTo>
                    <a:pt x="292" y="91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75" y="96"/>
                  </a:lnTo>
                  <a:lnTo>
                    <a:pt x="270" y="97"/>
                  </a:lnTo>
                  <a:lnTo>
                    <a:pt x="266" y="97"/>
                  </a:lnTo>
                  <a:lnTo>
                    <a:pt x="261" y="97"/>
                  </a:lnTo>
                  <a:lnTo>
                    <a:pt x="254" y="93"/>
                  </a:lnTo>
                  <a:lnTo>
                    <a:pt x="247" y="88"/>
                  </a:lnTo>
                  <a:lnTo>
                    <a:pt x="241" y="81"/>
                  </a:lnTo>
                  <a:lnTo>
                    <a:pt x="237" y="74"/>
                  </a:lnTo>
                  <a:lnTo>
                    <a:pt x="228" y="59"/>
                  </a:lnTo>
                  <a:lnTo>
                    <a:pt x="228" y="59"/>
                  </a:lnTo>
                  <a:lnTo>
                    <a:pt x="222" y="52"/>
                  </a:lnTo>
                  <a:lnTo>
                    <a:pt x="215" y="45"/>
                  </a:lnTo>
                  <a:lnTo>
                    <a:pt x="198" y="29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69" y="15"/>
                  </a:lnTo>
                  <a:lnTo>
                    <a:pt x="148" y="17"/>
                  </a:lnTo>
                  <a:lnTo>
                    <a:pt x="123" y="23"/>
                  </a:lnTo>
                  <a:lnTo>
                    <a:pt x="111" y="27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5" y="33"/>
                  </a:lnTo>
                  <a:lnTo>
                    <a:pt x="90" y="34"/>
                  </a:lnTo>
                  <a:lnTo>
                    <a:pt x="79" y="34"/>
                  </a:lnTo>
                  <a:lnTo>
                    <a:pt x="67" y="33"/>
                  </a:lnTo>
                  <a:lnTo>
                    <a:pt x="55" y="28"/>
                  </a:lnTo>
                  <a:lnTo>
                    <a:pt x="43" y="23"/>
                  </a:lnTo>
                  <a:lnTo>
                    <a:pt x="32" y="1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7" y="3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2" y="50"/>
                  </a:lnTo>
                  <a:lnTo>
                    <a:pt x="19" y="78"/>
                  </a:lnTo>
                  <a:lnTo>
                    <a:pt x="24" y="91"/>
                  </a:lnTo>
                  <a:lnTo>
                    <a:pt x="29" y="102"/>
                  </a:lnTo>
                  <a:lnTo>
                    <a:pt x="33" y="111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44" y="121"/>
                  </a:lnTo>
                  <a:lnTo>
                    <a:pt x="55" y="126"/>
                  </a:lnTo>
                  <a:lnTo>
                    <a:pt x="67" y="130"/>
                  </a:lnTo>
                  <a:lnTo>
                    <a:pt x="82" y="134"/>
                  </a:lnTo>
                  <a:lnTo>
                    <a:pt x="99" y="138"/>
                  </a:lnTo>
                  <a:lnTo>
                    <a:pt x="116" y="140"/>
                  </a:lnTo>
                  <a:lnTo>
                    <a:pt x="133" y="143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64" y="143"/>
                  </a:lnTo>
                  <a:lnTo>
                    <a:pt x="169" y="144"/>
                  </a:lnTo>
                  <a:lnTo>
                    <a:pt x="173" y="145"/>
                  </a:lnTo>
                  <a:lnTo>
                    <a:pt x="175" y="147"/>
                  </a:lnTo>
                  <a:lnTo>
                    <a:pt x="177" y="149"/>
                  </a:lnTo>
                  <a:lnTo>
                    <a:pt x="177" y="153"/>
                  </a:lnTo>
                  <a:lnTo>
                    <a:pt x="177" y="155"/>
                  </a:lnTo>
                  <a:lnTo>
                    <a:pt x="175" y="162"/>
                  </a:lnTo>
                  <a:lnTo>
                    <a:pt x="171" y="168"/>
                  </a:lnTo>
                  <a:lnTo>
                    <a:pt x="164" y="176"/>
                  </a:lnTo>
                  <a:lnTo>
                    <a:pt x="157" y="182"/>
                  </a:lnTo>
                  <a:lnTo>
                    <a:pt x="157" y="182"/>
                  </a:lnTo>
                  <a:lnTo>
                    <a:pt x="153" y="184"/>
                  </a:lnTo>
                  <a:lnTo>
                    <a:pt x="147" y="186"/>
                  </a:lnTo>
                  <a:lnTo>
                    <a:pt x="135" y="188"/>
                  </a:lnTo>
                  <a:lnTo>
                    <a:pt x="121" y="188"/>
                  </a:lnTo>
                  <a:lnTo>
                    <a:pt x="106" y="186"/>
                  </a:lnTo>
                  <a:lnTo>
                    <a:pt x="81" y="184"/>
                  </a:lnTo>
                  <a:lnTo>
                    <a:pt x="72" y="184"/>
                  </a:lnTo>
                  <a:lnTo>
                    <a:pt x="71" y="185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2" y="197"/>
                  </a:lnTo>
                  <a:lnTo>
                    <a:pt x="78" y="213"/>
                  </a:lnTo>
                  <a:lnTo>
                    <a:pt x="87" y="234"/>
                  </a:lnTo>
                  <a:lnTo>
                    <a:pt x="87" y="234"/>
                  </a:lnTo>
                  <a:lnTo>
                    <a:pt x="90" y="236"/>
                  </a:lnTo>
                  <a:lnTo>
                    <a:pt x="104" y="243"/>
                  </a:lnTo>
                  <a:lnTo>
                    <a:pt x="112" y="247"/>
                  </a:lnTo>
                  <a:lnTo>
                    <a:pt x="123" y="251"/>
                  </a:lnTo>
                  <a:lnTo>
                    <a:pt x="135" y="254"/>
                  </a:lnTo>
                  <a:lnTo>
                    <a:pt x="148" y="257"/>
                  </a:lnTo>
                  <a:lnTo>
                    <a:pt x="148" y="257"/>
                  </a:lnTo>
                  <a:lnTo>
                    <a:pt x="154" y="257"/>
                  </a:lnTo>
                  <a:lnTo>
                    <a:pt x="162" y="257"/>
                  </a:lnTo>
                  <a:lnTo>
                    <a:pt x="176" y="253"/>
                  </a:lnTo>
                  <a:lnTo>
                    <a:pt x="189" y="247"/>
                  </a:lnTo>
                  <a:lnTo>
                    <a:pt x="204" y="241"/>
                  </a:lnTo>
                  <a:lnTo>
                    <a:pt x="220" y="235"/>
                  </a:lnTo>
                  <a:lnTo>
                    <a:pt x="235" y="230"/>
                  </a:lnTo>
                  <a:lnTo>
                    <a:pt x="243" y="228"/>
                  </a:lnTo>
                  <a:lnTo>
                    <a:pt x="251" y="226"/>
                  </a:lnTo>
                  <a:lnTo>
                    <a:pt x="260" y="226"/>
                  </a:lnTo>
                  <a:lnTo>
                    <a:pt x="269" y="226"/>
                  </a:lnTo>
                  <a:lnTo>
                    <a:pt x="269" y="226"/>
                  </a:lnTo>
                  <a:lnTo>
                    <a:pt x="277" y="228"/>
                  </a:lnTo>
                  <a:lnTo>
                    <a:pt x="283" y="230"/>
                  </a:lnTo>
                  <a:lnTo>
                    <a:pt x="286" y="232"/>
                  </a:lnTo>
                  <a:lnTo>
                    <a:pt x="289" y="235"/>
                  </a:lnTo>
                  <a:lnTo>
                    <a:pt x="289" y="238"/>
                  </a:lnTo>
                  <a:lnTo>
                    <a:pt x="286" y="242"/>
                  </a:lnTo>
                  <a:lnTo>
                    <a:pt x="284" y="246"/>
                  </a:lnTo>
                  <a:lnTo>
                    <a:pt x="279" y="251"/>
                  </a:lnTo>
                  <a:lnTo>
                    <a:pt x="268" y="261"/>
                  </a:lnTo>
                  <a:lnTo>
                    <a:pt x="254" y="275"/>
                  </a:lnTo>
                  <a:lnTo>
                    <a:pt x="237" y="289"/>
                  </a:lnTo>
                  <a:lnTo>
                    <a:pt x="220" y="305"/>
                  </a:lnTo>
                  <a:lnTo>
                    <a:pt x="220" y="305"/>
                  </a:lnTo>
                  <a:lnTo>
                    <a:pt x="211" y="312"/>
                  </a:lnTo>
                  <a:lnTo>
                    <a:pt x="202" y="318"/>
                  </a:lnTo>
                  <a:lnTo>
                    <a:pt x="193" y="322"/>
                  </a:lnTo>
                  <a:lnTo>
                    <a:pt x="183" y="323"/>
                  </a:lnTo>
                  <a:lnTo>
                    <a:pt x="175" y="324"/>
                  </a:lnTo>
                  <a:lnTo>
                    <a:pt x="166" y="324"/>
                  </a:lnTo>
                  <a:lnTo>
                    <a:pt x="151" y="322"/>
                  </a:lnTo>
                  <a:lnTo>
                    <a:pt x="137" y="319"/>
                  </a:lnTo>
                  <a:lnTo>
                    <a:pt x="133" y="319"/>
                  </a:lnTo>
                  <a:lnTo>
                    <a:pt x="130" y="319"/>
                  </a:lnTo>
                  <a:lnTo>
                    <a:pt x="128" y="321"/>
                  </a:lnTo>
                  <a:lnTo>
                    <a:pt x="128" y="323"/>
                  </a:lnTo>
                  <a:lnTo>
                    <a:pt x="129" y="328"/>
                  </a:lnTo>
                  <a:lnTo>
                    <a:pt x="133" y="334"/>
                  </a:lnTo>
                  <a:lnTo>
                    <a:pt x="133" y="334"/>
                  </a:lnTo>
                  <a:lnTo>
                    <a:pt x="142" y="348"/>
                  </a:lnTo>
                  <a:lnTo>
                    <a:pt x="153" y="363"/>
                  </a:lnTo>
                  <a:lnTo>
                    <a:pt x="165" y="375"/>
                  </a:lnTo>
                  <a:lnTo>
                    <a:pt x="180" y="387"/>
                  </a:lnTo>
                  <a:lnTo>
                    <a:pt x="195" y="398"/>
                  </a:lnTo>
                  <a:lnTo>
                    <a:pt x="204" y="402"/>
                  </a:lnTo>
                  <a:lnTo>
                    <a:pt x="212" y="405"/>
                  </a:lnTo>
                  <a:lnTo>
                    <a:pt x="222" y="409"/>
                  </a:lnTo>
                  <a:lnTo>
                    <a:pt x="232" y="410"/>
                  </a:lnTo>
                  <a:lnTo>
                    <a:pt x="241" y="413"/>
                  </a:lnTo>
                  <a:lnTo>
                    <a:pt x="252" y="413"/>
                  </a:lnTo>
                  <a:lnTo>
                    <a:pt x="252" y="413"/>
                  </a:lnTo>
                  <a:lnTo>
                    <a:pt x="262" y="413"/>
                  </a:lnTo>
                  <a:lnTo>
                    <a:pt x="272" y="409"/>
                  </a:lnTo>
                  <a:lnTo>
                    <a:pt x="280" y="404"/>
                  </a:lnTo>
                  <a:lnTo>
                    <a:pt x="289" y="397"/>
                  </a:lnTo>
                  <a:lnTo>
                    <a:pt x="296" y="388"/>
                  </a:lnTo>
                  <a:lnTo>
                    <a:pt x="303" y="379"/>
                  </a:lnTo>
                  <a:lnTo>
                    <a:pt x="315" y="358"/>
                  </a:lnTo>
                  <a:lnTo>
                    <a:pt x="329" y="338"/>
                  </a:lnTo>
                  <a:lnTo>
                    <a:pt x="335" y="328"/>
                  </a:lnTo>
                  <a:lnTo>
                    <a:pt x="341" y="318"/>
                  </a:lnTo>
                  <a:lnTo>
                    <a:pt x="348" y="311"/>
                  </a:lnTo>
                  <a:lnTo>
                    <a:pt x="355" y="304"/>
                  </a:lnTo>
                  <a:lnTo>
                    <a:pt x="362" y="299"/>
                  </a:lnTo>
                  <a:lnTo>
                    <a:pt x="371" y="296"/>
                  </a:lnTo>
                  <a:lnTo>
                    <a:pt x="371" y="296"/>
                  </a:lnTo>
                  <a:lnTo>
                    <a:pt x="379" y="295"/>
                  </a:lnTo>
                  <a:lnTo>
                    <a:pt x="385" y="295"/>
                  </a:lnTo>
                  <a:lnTo>
                    <a:pt x="389" y="296"/>
                  </a:lnTo>
                  <a:lnTo>
                    <a:pt x="393" y="299"/>
                  </a:lnTo>
                  <a:lnTo>
                    <a:pt x="394" y="301"/>
                  </a:lnTo>
                  <a:lnTo>
                    <a:pt x="393" y="305"/>
                  </a:lnTo>
                  <a:lnTo>
                    <a:pt x="390" y="315"/>
                  </a:lnTo>
                  <a:lnTo>
                    <a:pt x="384" y="327"/>
                  </a:lnTo>
                  <a:lnTo>
                    <a:pt x="376" y="341"/>
                  </a:lnTo>
                  <a:lnTo>
                    <a:pt x="367" y="358"/>
                  </a:lnTo>
                  <a:lnTo>
                    <a:pt x="360" y="376"/>
                  </a:lnTo>
                  <a:lnTo>
                    <a:pt x="360" y="376"/>
                  </a:lnTo>
                  <a:lnTo>
                    <a:pt x="356" y="385"/>
                  </a:lnTo>
                  <a:lnTo>
                    <a:pt x="351" y="393"/>
                  </a:lnTo>
                  <a:lnTo>
                    <a:pt x="345" y="402"/>
                  </a:lnTo>
                  <a:lnTo>
                    <a:pt x="339" y="409"/>
                  </a:lnTo>
                  <a:lnTo>
                    <a:pt x="325" y="422"/>
                  </a:lnTo>
                  <a:lnTo>
                    <a:pt x="310" y="432"/>
                  </a:lnTo>
                  <a:lnTo>
                    <a:pt x="296" y="440"/>
                  </a:lnTo>
                  <a:lnTo>
                    <a:pt x="285" y="446"/>
                  </a:lnTo>
                  <a:lnTo>
                    <a:pt x="274" y="451"/>
                  </a:lnTo>
                  <a:lnTo>
                    <a:pt x="274" y="451"/>
                  </a:lnTo>
                  <a:lnTo>
                    <a:pt x="286" y="456"/>
                  </a:lnTo>
                  <a:lnTo>
                    <a:pt x="302" y="461"/>
                  </a:lnTo>
                  <a:lnTo>
                    <a:pt x="321" y="467"/>
                  </a:lnTo>
                  <a:lnTo>
                    <a:pt x="344" y="473"/>
                  </a:lnTo>
                  <a:lnTo>
                    <a:pt x="371" y="478"/>
                  </a:lnTo>
                  <a:lnTo>
                    <a:pt x="401" y="481"/>
                  </a:lnTo>
                  <a:lnTo>
                    <a:pt x="416" y="483"/>
                  </a:lnTo>
                  <a:lnTo>
                    <a:pt x="431" y="483"/>
                  </a:lnTo>
                  <a:lnTo>
                    <a:pt x="431" y="483"/>
                  </a:lnTo>
                  <a:lnTo>
                    <a:pt x="447" y="481"/>
                  </a:lnTo>
                  <a:lnTo>
                    <a:pt x="460" y="478"/>
                  </a:lnTo>
                  <a:lnTo>
                    <a:pt x="474" y="473"/>
                  </a:lnTo>
                  <a:lnTo>
                    <a:pt x="486" y="467"/>
                  </a:lnTo>
                  <a:lnTo>
                    <a:pt x="495" y="460"/>
                  </a:lnTo>
                  <a:lnTo>
                    <a:pt x="505" y="451"/>
                  </a:lnTo>
                  <a:lnTo>
                    <a:pt x="512" y="443"/>
                  </a:lnTo>
                  <a:lnTo>
                    <a:pt x="520" y="433"/>
                  </a:lnTo>
                  <a:lnTo>
                    <a:pt x="526" y="423"/>
                  </a:lnTo>
                  <a:lnTo>
                    <a:pt x="530" y="414"/>
                  </a:lnTo>
                  <a:lnTo>
                    <a:pt x="534" y="405"/>
                  </a:lnTo>
                  <a:lnTo>
                    <a:pt x="537" y="397"/>
                  </a:lnTo>
                  <a:lnTo>
                    <a:pt x="538" y="388"/>
                  </a:lnTo>
                  <a:lnTo>
                    <a:pt x="538" y="382"/>
                  </a:lnTo>
                  <a:lnTo>
                    <a:pt x="538" y="376"/>
                  </a:lnTo>
                  <a:lnTo>
                    <a:pt x="535" y="373"/>
                  </a:lnTo>
                  <a:lnTo>
                    <a:pt x="535" y="373"/>
                  </a:lnTo>
                  <a:lnTo>
                    <a:pt x="526" y="358"/>
                  </a:lnTo>
                  <a:lnTo>
                    <a:pt x="516" y="344"/>
                  </a:lnTo>
                  <a:lnTo>
                    <a:pt x="505" y="325"/>
                  </a:lnTo>
                  <a:lnTo>
                    <a:pt x="505" y="325"/>
                  </a:lnTo>
                  <a:lnTo>
                    <a:pt x="505" y="318"/>
                  </a:lnTo>
                  <a:lnTo>
                    <a:pt x="505" y="315"/>
                  </a:lnTo>
                  <a:lnTo>
                    <a:pt x="505" y="311"/>
                  </a:lnTo>
                  <a:lnTo>
                    <a:pt x="509" y="309"/>
                  </a:lnTo>
                  <a:lnTo>
                    <a:pt x="514" y="306"/>
                  </a:lnTo>
                  <a:lnTo>
                    <a:pt x="521" y="305"/>
                  </a:lnTo>
                  <a:lnTo>
                    <a:pt x="532" y="305"/>
                  </a:lnTo>
                  <a:lnTo>
                    <a:pt x="532" y="305"/>
                  </a:lnTo>
                  <a:lnTo>
                    <a:pt x="551" y="306"/>
                  </a:lnTo>
                  <a:lnTo>
                    <a:pt x="570" y="304"/>
                  </a:lnTo>
                  <a:lnTo>
                    <a:pt x="580" y="301"/>
                  </a:lnTo>
                  <a:lnTo>
                    <a:pt x="590" y="299"/>
                  </a:lnTo>
                  <a:lnTo>
                    <a:pt x="598" y="295"/>
                  </a:lnTo>
                  <a:lnTo>
                    <a:pt x="608" y="292"/>
                  </a:lnTo>
                  <a:lnTo>
                    <a:pt x="608" y="292"/>
                  </a:lnTo>
                  <a:lnTo>
                    <a:pt x="621" y="282"/>
                  </a:lnTo>
                  <a:lnTo>
                    <a:pt x="634" y="271"/>
                  </a:lnTo>
                  <a:lnTo>
                    <a:pt x="639" y="264"/>
                  </a:lnTo>
                  <a:lnTo>
                    <a:pt x="644" y="258"/>
                  </a:lnTo>
                  <a:lnTo>
                    <a:pt x="649" y="251"/>
                  </a:lnTo>
                  <a:lnTo>
                    <a:pt x="653" y="242"/>
                  </a:lnTo>
                  <a:lnTo>
                    <a:pt x="653" y="242"/>
                  </a:lnTo>
                  <a:lnTo>
                    <a:pt x="655" y="232"/>
                  </a:lnTo>
                  <a:lnTo>
                    <a:pt x="656" y="221"/>
                  </a:lnTo>
                  <a:lnTo>
                    <a:pt x="655" y="212"/>
                  </a:lnTo>
                  <a:lnTo>
                    <a:pt x="651" y="202"/>
                  </a:lnTo>
                  <a:lnTo>
                    <a:pt x="651" y="202"/>
                  </a:lnTo>
                  <a:close/>
                </a:path>
              </a:pathLst>
            </a:custGeom>
            <a:solidFill>
              <a:srgbClr val="A5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582">
              <a:extLst>
                <a:ext uri="{FF2B5EF4-FFF2-40B4-BE49-F238E27FC236}">
                  <a16:creationId xmlns="" xmlns:a16="http://schemas.microsoft.com/office/drawing/2014/main" id="{0755310F-681E-6E4C-9E89-1979BAB61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776" y="4721225"/>
              <a:ext cx="361950" cy="274638"/>
            </a:xfrm>
            <a:custGeom>
              <a:avLst/>
              <a:gdLst>
                <a:gd name="T0" fmla="*/ 23 w 456"/>
                <a:gd name="T1" fmla="*/ 176 h 346"/>
                <a:gd name="T2" fmla="*/ 1 w 456"/>
                <a:gd name="T3" fmla="*/ 139 h 346"/>
                <a:gd name="T4" fmla="*/ 5 w 456"/>
                <a:gd name="T5" fmla="*/ 98 h 346"/>
                <a:gd name="T6" fmla="*/ 36 w 456"/>
                <a:gd name="T7" fmla="*/ 59 h 346"/>
                <a:gd name="T8" fmla="*/ 112 w 456"/>
                <a:gd name="T9" fmla="*/ 15 h 346"/>
                <a:gd name="T10" fmla="*/ 100 w 456"/>
                <a:gd name="T11" fmla="*/ 53 h 346"/>
                <a:gd name="T12" fmla="*/ 105 w 456"/>
                <a:gd name="T13" fmla="*/ 92 h 346"/>
                <a:gd name="T14" fmla="*/ 124 w 456"/>
                <a:gd name="T15" fmla="*/ 143 h 346"/>
                <a:gd name="T16" fmla="*/ 138 w 456"/>
                <a:gd name="T17" fmla="*/ 136 h 346"/>
                <a:gd name="T18" fmla="*/ 139 w 456"/>
                <a:gd name="T19" fmla="*/ 96 h 346"/>
                <a:gd name="T20" fmla="*/ 130 w 456"/>
                <a:gd name="T21" fmla="*/ 41 h 346"/>
                <a:gd name="T22" fmla="*/ 151 w 456"/>
                <a:gd name="T23" fmla="*/ 15 h 346"/>
                <a:gd name="T24" fmla="*/ 211 w 456"/>
                <a:gd name="T25" fmla="*/ 1 h 346"/>
                <a:gd name="T26" fmla="*/ 244 w 456"/>
                <a:gd name="T27" fmla="*/ 9 h 346"/>
                <a:gd name="T28" fmla="*/ 215 w 456"/>
                <a:gd name="T29" fmla="*/ 34 h 346"/>
                <a:gd name="T30" fmla="*/ 207 w 456"/>
                <a:gd name="T31" fmla="*/ 59 h 346"/>
                <a:gd name="T32" fmla="*/ 205 w 456"/>
                <a:gd name="T33" fmla="*/ 125 h 346"/>
                <a:gd name="T34" fmla="*/ 220 w 456"/>
                <a:gd name="T35" fmla="*/ 121 h 346"/>
                <a:gd name="T36" fmla="*/ 248 w 456"/>
                <a:gd name="T37" fmla="*/ 74 h 346"/>
                <a:gd name="T38" fmla="*/ 272 w 456"/>
                <a:gd name="T39" fmla="*/ 45 h 346"/>
                <a:gd name="T40" fmla="*/ 304 w 456"/>
                <a:gd name="T41" fmla="*/ 32 h 346"/>
                <a:gd name="T42" fmla="*/ 336 w 456"/>
                <a:gd name="T43" fmla="*/ 47 h 346"/>
                <a:gd name="T44" fmla="*/ 303 w 456"/>
                <a:gd name="T45" fmla="*/ 76 h 346"/>
                <a:gd name="T46" fmla="*/ 295 w 456"/>
                <a:gd name="T47" fmla="*/ 97 h 346"/>
                <a:gd name="T48" fmla="*/ 304 w 456"/>
                <a:gd name="T49" fmla="*/ 115 h 346"/>
                <a:gd name="T50" fmla="*/ 335 w 456"/>
                <a:gd name="T51" fmla="*/ 90 h 346"/>
                <a:gd name="T52" fmla="*/ 383 w 456"/>
                <a:gd name="T53" fmla="*/ 66 h 346"/>
                <a:gd name="T54" fmla="*/ 441 w 456"/>
                <a:gd name="T55" fmla="*/ 93 h 346"/>
                <a:gd name="T56" fmla="*/ 447 w 456"/>
                <a:gd name="T57" fmla="*/ 107 h 346"/>
                <a:gd name="T58" fmla="*/ 422 w 456"/>
                <a:gd name="T59" fmla="*/ 120 h 346"/>
                <a:gd name="T60" fmla="*/ 404 w 456"/>
                <a:gd name="T61" fmla="*/ 145 h 346"/>
                <a:gd name="T62" fmla="*/ 354 w 456"/>
                <a:gd name="T63" fmla="*/ 189 h 346"/>
                <a:gd name="T64" fmla="*/ 292 w 456"/>
                <a:gd name="T65" fmla="*/ 174 h 346"/>
                <a:gd name="T66" fmla="*/ 251 w 456"/>
                <a:gd name="T67" fmla="*/ 174 h 346"/>
                <a:gd name="T68" fmla="*/ 244 w 456"/>
                <a:gd name="T69" fmla="*/ 188 h 346"/>
                <a:gd name="T70" fmla="*/ 266 w 456"/>
                <a:gd name="T71" fmla="*/ 206 h 346"/>
                <a:gd name="T72" fmla="*/ 317 w 456"/>
                <a:gd name="T73" fmla="*/ 213 h 346"/>
                <a:gd name="T74" fmla="*/ 334 w 456"/>
                <a:gd name="T75" fmla="*/ 243 h 346"/>
                <a:gd name="T76" fmla="*/ 294 w 456"/>
                <a:gd name="T77" fmla="*/ 288 h 346"/>
                <a:gd name="T78" fmla="*/ 215 w 456"/>
                <a:gd name="T79" fmla="*/ 242 h 346"/>
                <a:gd name="T80" fmla="*/ 192 w 456"/>
                <a:gd name="T81" fmla="*/ 242 h 346"/>
                <a:gd name="T82" fmla="*/ 196 w 456"/>
                <a:gd name="T83" fmla="*/ 261 h 346"/>
                <a:gd name="T84" fmla="*/ 232 w 456"/>
                <a:gd name="T85" fmla="*/ 278 h 346"/>
                <a:gd name="T86" fmla="*/ 271 w 456"/>
                <a:gd name="T87" fmla="*/ 305 h 346"/>
                <a:gd name="T88" fmla="*/ 220 w 456"/>
                <a:gd name="T89" fmla="*/ 336 h 346"/>
                <a:gd name="T90" fmla="*/ 164 w 456"/>
                <a:gd name="T91" fmla="*/ 329 h 346"/>
                <a:gd name="T92" fmla="*/ 130 w 456"/>
                <a:gd name="T93" fmla="*/ 259 h 346"/>
                <a:gd name="T94" fmla="*/ 118 w 456"/>
                <a:gd name="T95" fmla="*/ 224 h 346"/>
                <a:gd name="T96" fmla="*/ 103 w 456"/>
                <a:gd name="T97" fmla="*/ 220 h 346"/>
                <a:gd name="T98" fmla="*/ 95 w 456"/>
                <a:gd name="T99" fmla="*/ 245 h 346"/>
                <a:gd name="T100" fmla="*/ 128 w 456"/>
                <a:gd name="T101" fmla="*/ 321 h 346"/>
                <a:gd name="T102" fmla="*/ 93 w 456"/>
                <a:gd name="T103" fmla="*/ 345 h 346"/>
                <a:gd name="T104" fmla="*/ 47 w 456"/>
                <a:gd name="T105" fmla="*/ 327 h 346"/>
                <a:gd name="T106" fmla="*/ 25 w 456"/>
                <a:gd name="T107" fmla="*/ 292 h 346"/>
                <a:gd name="T108" fmla="*/ 24 w 456"/>
                <a:gd name="T109" fmla="*/ 252 h 346"/>
                <a:gd name="T110" fmla="*/ 55 w 456"/>
                <a:gd name="T111" fmla="*/ 207 h 346"/>
                <a:gd name="T112" fmla="*/ 65 w 456"/>
                <a:gd name="T113" fmla="*/ 19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6" h="346">
                  <a:moveTo>
                    <a:pt x="59" y="184"/>
                  </a:moveTo>
                  <a:lnTo>
                    <a:pt x="59" y="184"/>
                  </a:lnTo>
                  <a:lnTo>
                    <a:pt x="46" y="180"/>
                  </a:lnTo>
                  <a:lnTo>
                    <a:pt x="23" y="176"/>
                  </a:lnTo>
                  <a:lnTo>
                    <a:pt x="23" y="176"/>
                  </a:lnTo>
                  <a:lnTo>
                    <a:pt x="19" y="174"/>
                  </a:lnTo>
                  <a:lnTo>
                    <a:pt x="17" y="173"/>
                  </a:lnTo>
                  <a:lnTo>
                    <a:pt x="11" y="165"/>
                  </a:lnTo>
                  <a:lnTo>
                    <a:pt x="5" y="154"/>
                  </a:lnTo>
                  <a:lnTo>
                    <a:pt x="1" y="139"/>
                  </a:lnTo>
                  <a:lnTo>
                    <a:pt x="0" y="132"/>
                  </a:lnTo>
                  <a:lnTo>
                    <a:pt x="0" y="124"/>
                  </a:lnTo>
                  <a:lnTo>
                    <a:pt x="1" y="115"/>
                  </a:lnTo>
                  <a:lnTo>
                    <a:pt x="2" y="107"/>
                  </a:lnTo>
                  <a:lnTo>
                    <a:pt x="5" y="98"/>
                  </a:lnTo>
                  <a:lnTo>
                    <a:pt x="8" y="90"/>
                  </a:lnTo>
                  <a:lnTo>
                    <a:pt x="14" y="8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36" y="59"/>
                  </a:lnTo>
                  <a:lnTo>
                    <a:pt x="52" y="47"/>
                  </a:lnTo>
                  <a:lnTo>
                    <a:pt x="67" y="38"/>
                  </a:lnTo>
                  <a:lnTo>
                    <a:pt x="81" y="29"/>
                  </a:lnTo>
                  <a:lnTo>
                    <a:pt x="104" y="18"/>
                  </a:lnTo>
                  <a:lnTo>
                    <a:pt x="112" y="15"/>
                  </a:lnTo>
                  <a:lnTo>
                    <a:pt x="112" y="15"/>
                  </a:lnTo>
                  <a:lnTo>
                    <a:pt x="109" y="22"/>
                  </a:lnTo>
                  <a:lnTo>
                    <a:pt x="106" y="30"/>
                  </a:lnTo>
                  <a:lnTo>
                    <a:pt x="103" y="41"/>
                  </a:lnTo>
                  <a:lnTo>
                    <a:pt x="100" y="53"/>
                  </a:lnTo>
                  <a:lnTo>
                    <a:pt x="100" y="66"/>
                  </a:lnTo>
                  <a:lnTo>
                    <a:pt x="101" y="79"/>
                  </a:lnTo>
                  <a:lnTo>
                    <a:pt x="103" y="85"/>
                  </a:lnTo>
                  <a:lnTo>
                    <a:pt x="105" y="92"/>
                  </a:lnTo>
                  <a:lnTo>
                    <a:pt x="105" y="92"/>
                  </a:lnTo>
                  <a:lnTo>
                    <a:pt x="110" y="104"/>
                  </a:lnTo>
                  <a:lnTo>
                    <a:pt x="115" y="116"/>
                  </a:lnTo>
                  <a:lnTo>
                    <a:pt x="119" y="136"/>
                  </a:lnTo>
                  <a:lnTo>
                    <a:pt x="123" y="142"/>
                  </a:lnTo>
                  <a:lnTo>
                    <a:pt x="124" y="143"/>
                  </a:lnTo>
                  <a:lnTo>
                    <a:pt x="127" y="144"/>
                  </a:lnTo>
                  <a:lnTo>
                    <a:pt x="129" y="144"/>
                  </a:lnTo>
                  <a:lnTo>
                    <a:pt x="132" y="143"/>
                  </a:lnTo>
                  <a:lnTo>
                    <a:pt x="138" y="136"/>
                  </a:lnTo>
                  <a:lnTo>
                    <a:pt x="138" y="136"/>
                  </a:lnTo>
                  <a:lnTo>
                    <a:pt x="140" y="130"/>
                  </a:lnTo>
                  <a:lnTo>
                    <a:pt x="141" y="125"/>
                  </a:lnTo>
                  <a:lnTo>
                    <a:pt x="142" y="118"/>
                  </a:lnTo>
                  <a:lnTo>
                    <a:pt x="142" y="110"/>
                  </a:lnTo>
                  <a:lnTo>
                    <a:pt x="139" y="96"/>
                  </a:lnTo>
                  <a:lnTo>
                    <a:pt x="135" y="79"/>
                  </a:lnTo>
                  <a:lnTo>
                    <a:pt x="132" y="63"/>
                  </a:lnTo>
                  <a:lnTo>
                    <a:pt x="130" y="56"/>
                  </a:lnTo>
                  <a:lnTo>
                    <a:pt x="130" y="49"/>
                  </a:lnTo>
                  <a:lnTo>
                    <a:pt x="130" y="41"/>
                  </a:lnTo>
                  <a:lnTo>
                    <a:pt x="133" y="34"/>
                  </a:lnTo>
                  <a:lnTo>
                    <a:pt x="135" y="28"/>
                  </a:lnTo>
                  <a:lnTo>
                    <a:pt x="140" y="23"/>
                  </a:lnTo>
                  <a:lnTo>
                    <a:pt x="140" y="23"/>
                  </a:lnTo>
                  <a:lnTo>
                    <a:pt x="151" y="15"/>
                  </a:lnTo>
                  <a:lnTo>
                    <a:pt x="163" y="7"/>
                  </a:lnTo>
                  <a:lnTo>
                    <a:pt x="175" y="4"/>
                  </a:lnTo>
                  <a:lnTo>
                    <a:pt x="187" y="1"/>
                  </a:lnTo>
                  <a:lnTo>
                    <a:pt x="199" y="0"/>
                  </a:lnTo>
                  <a:lnTo>
                    <a:pt x="211" y="1"/>
                  </a:lnTo>
                  <a:lnTo>
                    <a:pt x="223" y="3"/>
                  </a:lnTo>
                  <a:lnTo>
                    <a:pt x="236" y="5"/>
                  </a:lnTo>
                  <a:lnTo>
                    <a:pt x="236" y="5"/>
                  </a:lnTo>
                  <a:lnTo>
                    <a:pt x="243" y="7"/>
                  </a:lnTo>
                  <a:lnTo>
                    <a:pt x="244" y="9"/>
                  </a:lnTo>
                  <a:lnTo>
                    <a:pt x="243" y="11"/>
                  </a:lnTo>
                  <a:lnTo>
                    <a:pt x="239" y="15"/>
                  </a:lnTo>
                  <a:lnTo>
                    <a:pt x="232" y="18"/>
                  </a:lnTo>
                  <a:lnTo>
                    <a:pt x="223" y="26"/>
                  </a:lnTo>
                  <a:lnTo>
                    <a:pt x="215" y="34"/>
                  </a:lnTo>
                  <a:lnTo>
                    <a:pt x="211" y="39"/>
                  </a:lnTo>
                  <a:lnTo>
                    <a:pt x="209" y="45"/>
                  </a:lnTo>
                  <a:lnTo>
                    <a:pt x="208" y="52"/>
                  </a:lnTo>
                  <a:lnTo>
                    <a:pt x="207" y="59"/>
                  </a:lnTo>
                  <a:lnTo>
                    <a:pt x="207" y="59"/>
                  </a:lnTo>
                  <a:lnTo>
                    <a:pt x="207" y="76"/>
                  </a:lnTo>
                  <a:lnTo>
                    <a:pt x="205" y="91"/>
                  </a:lnTo>
                  <a:lnTo>
                    <a:pt x="203" y="114"/>
                  </a:lnTo>
                  <a:lnTo>
                    <a:pt x="204" y="122"/>
                  </a:lnTo>
                  <a:lnTo>
                    <a:pt x="205" y="125"/>
                  </a:lnTo>
                  <a:lnTo>
                    <a:pt x="207" y="126"/>
                  </a:lnTo>
                  <a:lnTo>
                    <a:pt x="209" y="126"/>
                  </a:lnTo>
                  <a:lnTo>
                    <a:pt x="211" y="126"/>
                  </a:lnTo>
                  <a:lnTo>
                    <a:pt x="220" y="121"/>
                  </a:lnTo>
                  <a:lnTo>
                    <a:pt x="220" y="121"/>
                  </a:lnTo>
                  <a:lnTo>
                    <a:pt x="228" y="113"/>
                  </a:lnTo>
                  <a:lnTo>
                    <a:pt x="234" y="104"/>
                  </a:lnTo>
                  <a:lnTo>
                    <a:pt x="240" y="93"/>
                  </a:lnTo>
                  <a:lnTo>
                    <a:pt x="244" y="84"/>
                  </a:lnTo>
                  <a:lnTo>
                    <a:pt x="248" y="74"/>
                  </a:lnTo>
                  <a:lnTo>
                    <a:pt x="252" y="64"/>
                  </a:lnTo>
                  <a:lnTo>
                    <a:pt x="257" y="56"/>
                  </a:lnTo>
                  <a:lnTo>
                    <a:pt x="265" y="50"/>
                  </a:lnTo>
                  <a:lnTo>
                    <a:pt x="265" y="50"/>
                  </a:lnTo>
                  <a:lnTo>
                    <a:pt x="272" y="45"/>
                  </a:lnTo>
                  <a:lnTo>
                    <a:pt x="279" y="40"/>
                  </a:lnTo>
                  <a:lnTo>
                    <a:pt x="292" y="35"/>
                  </a:lnTo>
                  <a:lnTo>
                    <a:pt x="301" y="32"/>
                  </a:lnTo>
                  <a:lnTo>
                    <a:pt x="304" y="32"/>
                  </a:lnTo>
                  <a:lnTo>
                    <a:pt x="304" y="32"/>
                  </a:lnTo>
                  <a:lnTo>
                    <a:pt x="318" y="38"/>
                  </a:lnTo>
                  <a:lnTo>
                    <a:pt x="329" y="43"/>
                  </a:lnTo>
                  <a:lnTo>
                    <a:pt x="335" y="46"/>
                  </a:lnTo>
                  <a:lnTo>
                    <a:pt x="335" y="46"/>
                  </a:lnTo>
                  <a:lnTo>
                    <a:pt x="336" y="47"/>
                  </a:lnTo>
                  <a:lnTo>
                    <a:pt x="335" y="49"/>
                  </a:lnTo>
                  <a:lnTo>
                    <a:pt x="331" y="53"/>
                  </a:lnTo>
                  <a:lnTo>
                    <a:pt x="318" y="63"/>
                  </a:lnTo>
                  <a:lnTo>
                    <a:pt x="311" y="70"/>
                  </a:lnTo>
                  <a:lnTo>
                    <a:pt x="303" y="76"/>
                  </a:lnTo>
                  <a:lnTo>
                    <a:pt x="297" y="84"/>
                  </a:lnTo>
                  <a:lnTo>
                    <a:pt x="296" y="87"/>
                  </a:lnTo>
                  <a:lnTo>
                    <a:pt x="295" y="90"/>
                  </a:lnTo>
                  <a:lnTo>
                    <a:pt x="295" y="90"/>
                  </a:lnTo>
                  <a:lnTo>
                    <a:pt x="295" y="97"/>
                  </a:lnTo>
                  <a:lnTo>
                    <a:pt x="295" y="103"/>
                  </a:lnTo>
                  <a:lnTo>
                    <a:pt x="296" y="108"/>
                  </a:lnTo>
                  <a:lnTo>
                    <a:pt x="297" y="113"/>
                  </a:lnTo>
                  <a:lnTo>
                    <a:pt x="301" y="115"/>
                  </a:lnTo>
                  <a:lnTo>
                    <a:pt x="304" y="115"/>
                  </a:lnTo>
                  <a:lnTo>
                    <a:pt x="311" y="111"/>
                  </a:lnTo>
                  <a:lnTo>
                    <a:pt x="317" y="105"/>
                  </a:lnTo>
                  <a:lnTo>
                    <a:pt x="317" y="105"/>
                  </a:lnTo>
                  <a:lnTo>
                    <a:pt x="325" y="97"/>
                  </a:lnTo>
                  <a:lnTo>
                    <a:pt x="335" y="90"/>
                  </a:lnTo>
                  <a:lnTo>
                    <a:pt x="344" y="84"/>
                  </a:lnTo>
                  <a:lnTo>
                    <a:pt x="354" y="78"/>
                  </a:lnTo>
                  <a:lnTo>
                    <a:pt x="371" y="69"/>
                  </a:lnTo>
                  <a:lnTo>
                    <a:pt x="383" y="66"/>
                  </a:lnTo>
                  <a:lnTo>
                    <a:pt x="383" y="66"/>
                  </a:lnTo>
                  <a:lnTo>
                    <a:pt x="388" y="66"/>
                  </a:lnTo>
                  <a:lnTo>
                    <a:pt x="394" y="68"/>
                  </a:lnTo>
                  <a:lnTo>
                    <a:pt x="411" y="75"/>
                  </a:lnTo>
                  <a:lnTo>
                    <a:pt x="441" y="93"/>
                  </a:lnTo>
                  <a:lnTo>
                    <a:pt x="441" y="93"/>
                  </a:lnTo>
                  <a:lnTo>
                    <a:pt x="451" y="98"/>
                  </a:lnTo>
                  <a:lnTo>
                    <a:pt x="456" y="102"/>
                  </a:lnTo>
                  <a:lnTo>
                    <a:pt x="456" y="103"/>
                  </a:lnTo>
                  <a:lnTo>
                    <a:pt x="454" y="104"/>
                  </a:lnTo>
                  <a:lnTo>
                    <a:pt x="447" y="107"/>
                  </a:lnTo>
                  <a:lnTo>
                    <a:pt x="447" y="107"/>
                  </a:lnTo>
                  <a:lnTo>
                    <a:pt x="441" y="109"/>
                  </a:lnTo>
                  <a:lnTo>
                    <a:pt x="435" y="111"/>
                  </a:lnTo>
                  <a:lnTo>
                    <a:pt x="428" y="116"/>
                  </a:lnTo>
                  <a:lnTo>
                    <a:pt x="422" y="120"/>
                  </a:lnTo>
                  <a:lnTo>
                    <a:pt x="416" y="126"/>
                  </a:lnTo>
                  <a:lnTo>
                    <a:pt x="411" y="132"/>
                  </a:lnTo>
                  <a:lnTo>
                    <a:pt x="406" y="138"/>
                  </a:lnTo>
                  <a:lnTo>
                    <a:pt x="404" y="145"/>
                  </a:lnTo>
                  <a:lnTo>
                    <a:pt x="404" y="145"/>
                  </a:lnTo>
                  <a:lnTo>
                    <a:pt x="396" y="160"/>
                  </a:lnTo>
                  <a:lnTo>
                    <a:pt x="388" y="176"/>
                  </a:lnTo>
                  <a:lnTo>
                    <a:pt x="378" y="191"/>
                  </a:lnTo>
                  <a:lnTo>
                    <a:pt x="378" y="191"/>
                  </a:lnTo>
                  <a:lnTo>
                    <a:pt x="354" y="189"/>
                  </a:lnTo>
                  <a:lnTo>
                    <a:pt x="334" y="185"/>
                  </a:lnTo>
                  <a:lnTo>
                    <a:pt x="319" y="183"/>
                  </a:lnTo>
                  <a:lnTo>
                    <a:pt x="319" y="183"/>
                  </a:lnTo>
                  <a:lnTo>
                    <a:pt x="302" y="178"/>
                  </a:lnTo>
                  <a:lnTo>
                    <a:pt x="292" y="174"/>
                  </a:lnTo>
                  <a:lnTo>
                    <a:pt x="280" y="172"/>
                  </a:lnTo>
                  <a:lnTo>
                    <a:pt x="269" y="171"/>
                  </a:lnTo>
                  <a:lnTo>
                    <a:pt x="260" y="172"/>
                  </a:lnTo>
                  <a:lnTo>
                    <a:pt x="255" y="172"/>
                  </a:lnTo>
                  <a:lnTo>
                    <a:pt x="251" y="174"/>
                  </a:lnTo>
                  <a:lnTo>
                    <a:pt x="249" y="177"/>
                  </a:lnTo>
                  <a:lnTo>
                    <a:pt x="246" y="180"/>
                  </a:lnTo>
                  <a:lnTo>
                    <a:pt x="246" y="180"/>
                  </a:lnTo>
                  <a:lnTo>
                    <a:pt x="245" y="184"/>
                  </a:lnTo>
                  <a:lnTo>
                    <a:pt x="244" y="188"/>
                  </a:lnTo>
                  <a:lnTo>
                    <a:pt x="245" y="191"/>
                  </a:lnTo>
                  <a:lnTo>
                    <a:pt x="246" y="194"/>
                  </a:lnTo>
                  <a:lnTo>
                    <a:pt x="250" y="199"/>
                  </a:lnTo>
                  <a:lnTo>
                    <a:pt x="257" y="202"/>
                  </a:lnTo>
                  <a:lnTo>
                    <a:pt x="266" y="206"/>
                  </a:lnTo>
                  <a:lnTo>
                    <a:pt x="275" y="208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307" y="211"/>
                  </a:lnTo>
                  <a:lnTo>
                    <a:pt x="317" y="213"/>
                  </a:lnTo>
                  <a:lnTo>
                    <a:pt x="337" y="218"/>
                  </a:lnTo>
                  <a:lnTo>
                    <a:pt x="356" y="224"/>
                  </a:lnTo>
                  <a:lnTo>
                    <a:pt x="356" y="224"/>
                  </a:lnTo>
                  <a:lnTo>
                    <a:pt x="344" y="234"/>
                  </a:lnTo>
                  <a:lnTo>
                    <a:pt x="334" y="243"/>
                  </a:lnTo>
                  <a:lnTo>
                    <a:pt x="323" y="253"/>
                  </a:lnTo>
                  <a:lnTo>
                    <a:pt x="323" y="253"/>
                  </a:lnTo>
                  <a:lnTo>
                    <a:pt x="303" y="276"/>
                  </a:lnTo>
                  <a:lnTo>
                    <a:pt x="294" y="288"/>
                  </a:lnTo>
                  <a:lnTo>
                    <a:pt x="294" y="288"/>
                  </a:lnTo>
                  <a:lnTo>
                    <a:pt x="279" y="278"/>
                  </a:lnTo>
                  <a:lnTo>
                    <a:pt x="246" y="259"/>
                  </a:lnTo>
                  <a:lnTo>
                    <a:pt x="246" y="259"/>
                  </a:lnTo>
                  <a:lnTo>
                    <a:pt x="230" y="248"/>
                  </a:lnTo>
                  <a:lnTo>
                    <a:pt x="215" y="242"/>
                  </a:lnTo>
                  <a:lnTo>
                    <a:pt x="208" y="240"/>
                  </a:lnTo>
                  <a:lnTo>
                    <a:pt x="202" y="238"/>
                  </a:lnTo>
                  <a:lnTo>
                    <a:pt x="197" y="240"/>
                  </a:lnTo>
                  <a:lnTo>
                    <a:pt x="192" y="242"/>
                  </a:lnTo>
                  <a:lnTo>
                    <a:pt x="192" y="242"/>
                  </a:lnTo>
                  <a:lnTo>
                    <a:pt x="190" y="245"/>
                  </a:lnTo>
                  <a:lnTo>
                    <a:pt x="188" y="248"/>
                  </a:lnTo>
                  <a:lnTo>
                    <a:pt x="190" y="253"/>
                  </a:lnTo>
                  <a:lnTo>
                    <a:pt x="192" y="257"/>
                  </a:lnTo>
                  <a:lnTo>
                    <a:pt x="196" y="261"/>
                  </a:lnTo>
                  <a:lnTo>
                    <a:pt x="202" y="266"/>
                  </a:lnTo>
                  <a:lnTo>
                    <a:pt x="210" y="270"/>
                  </a:lnTo>
                  <a:lnTo>
                    <a:pt x="220" y="275"/>
                  </a:lnTo>
                  <a:lnTo>
                    <a:pt x="220" y="275"/>
                  </a:lnTo>
                  <a:lnTo>
                    <a:pt x="232" y="278"/>
                  </a:lnTo>
                  <a:lnTo>
                    <a:pt x="242" y="283"/>
                  </a:lnTo>
                  <a:lnTo>
                    <a:pt x="257" y="294"/>
                  </a:lnTo>
                  <a:lnTo>
                    <a:pt x="267" y="301"/>
                  </a:lnTo>
                  <a:lnTo>
                    <a:pt x="271" y="305"/>
                  </a:lnTo>
                  <a:lnTo>
                    <a:pt x="271" y="305"/>
                  </a:lnTo>
                  <a:lnTo>
                    <a:pt x="251" y="319"/>
                  </a:lnTo>
                  <a:lnTo>
                    <a:pt x="234" y="330"/>
                  </a:lnTo>
                  <a:lnTo>
                    <a:pt x="227" y="334"/>
                  </a:lnTo>
                  <a:lnTo>
                    <a:pt x="220" y="336"/>
                  </a:lnTo>
                  <a:lnTo>
                    <a:pt x="220" y="336"/>
                  </a:lnTo>
                  <a:lnTo>
                    <a:pt x="182" y="345"/>
                  </a:lnTo>
                  <a:lnTo>
                    <a:pt x="182" y="345"/>
                  </a:lnTo>
                  <a:lnTo>
                    <a:pt x="179" y="342"/>
                  </a:lnTo>
                  <a:lnTo>
                    <a:pt x="170" y="335"/>
                  </a:lnTo>
                  <a:lnTo>
                    <a:pt x="164" y="329"/>
                  </a:lnTo>
                  <a:lnTo>
                    <a:pt x="158" y="321"/>
                  </a:lnTo>
                  <a:lnTo>
                    <a:pt x="152" y="311"/>
                  </a:lnTo>
                  <a:lnTo>
                    <a:pt x="147" y="299"/>
                  </a:lnTo>
                  <a:lnTo>
                    <a:pt x="147" y="299"/>
                  </a:lnTo>
                  <a:lnTo>
                    <a:pt x="130" y="259"/>
                  </a:lnTo>
                  <a:lnTo>
                    <a:pt x="126" y="246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1" y="229"/>
                  </a:lnTo>
                  <a:lnTo>
                    <a:pt x="118" y="224"/>
                  </a:lnTo>
                  <a:lnTo>
                    <a:pt x="116" y="220"/>
                  </a:lnTo>
                  <a:lnTo>
                    <a:pt x="112" y="219"/>
                  </a:lnTo>
                  <a:lnTo>
                    <a:pt x="109" y="218"/>
                  </a:lnTo>
                  <a:lnTo>
                    <a:pt x="106" y="219"/>
                  </a:lnTo>
                  <a:lnTo>
                    <a:pt x="103" y="220"/>
                  </a:lnTo>
                  <a:lnTo>
                    <a:pt x="99" y="225"/>
                  </a:lnTo>
                  <a:lnTo>
                    <a:pt x="99" y="225"/>
                  </a:lnTo>
                  <a:lnTo>
                    <a:pt x="96" y="230"/>
                  </a:lnTo>
                  <a:lnTo>
                    <a:pt x="95" y="237"/>
                  </a:lnTo>
                  <a:lnTo>
                    <a:pt x="95" y="245"/>
                  </a:lnTo>
                  <a:lnTo>
                    <a:pt x="96" y="253"/>
                  </a:lnTo>
                  <a:lnTo>
                    <a:pt x="103" y="269"/>
                  </a:lnTo>
                  <a:lnTo>
                    <a:pt x="109" y="284"/>
                  </a:lnTo>
                  <a:lnTo>
                    <a:pt x="109" y="284"/>
                  </a:lnTo>
                  <a:lnTo>
                    <a:pt x="128" y="321"/>
                  </a:lnTo>
                  <a:lnTo>
                    <a:pt x="141" y="345"/>
                  </a:lnTo>
                  <a:lnTo>
                    <a:pt x="141" y="345"/>
                  </a:lnTo>
                  <a:lnTo>
                    <a:pt x="127" y="346"/>
                  </a:lnTo>
                  <a:lnTo>
                    <a:pt x="111" y="346"/>
                  </a:lnTo>
                  <a:lnTo>
                    <a:pt x="93" y="345"/>
                  </a:lnTo>
                  <a:lnTo>
                    <a:pt x="83" y="342"/>
                  </a:lnTo>
                  <a:lnTo>
                    <a:pt x="72" y="340"/>
                  </a:lnTo>
                  <a:lnTo>
                    <a:pt x="64" y="338"/>
                  </a:lnTo>
                  <a:lnTo>
                    <a:pt x="54" y="333"/>
                  </a:lnTo>
                  <a:lnTo>
                    <a:pt x="47" y="327"/>
                  </a:lnTo>
                  <a:lnTo>
                    <a:pt x="40" y="321"/>
                  </a:lnTo>
                  <a:lnTo>
                    <a:pt x="34" y="312"/>
                  </a:lnTo>
                  <a:lnTo>
                    <a:pt x="29" y="303"/>
                  </a:lnTo>
                  <a:lnTo>
                    <a:pt x="29" y="303"/>
                  </a:lnTo>
                  <a:lnTo>
                    <a:pt x="25" y="292"/>
                  </a:lnTo>
                  <a:lnTo>
                    <a:pt x="24" y="282"/>
                  </a:lnTo>
                  <a:lnTo>
                    <a:pt x="23" y="274"/>
                  </a:lnTo>
                  <a:lnTo>
                    <a:pt x="22" y="265"/>
                  </a:lnTo>
                  <a:lnTo>
                    <a:pt x="23" y="258"/>
                  </a:lnTo>
                  <a:lnTo>
                    <a:pt x="24" y="252"/>
                  </a:lnTo>
                  <a:lnTo>
                    <a:pt x="28" y="240"/>
                  </a:lnTo>
                  <a:lnTo>
                    <a:pt x="34" y="229"/>
                  </a:lnTo>
                  <a:lnTo>
                    <a:pt x="41" y="220"/>
                  </a:lnTo>
                  <a:lnTo>
                    <a:pt x="48" y="213"/>
                  </a:lnTo>
                  <a:lnTo>
                    <a:pt x="55" y="207"/>
                  </a:lnTo>
                  <a:lnTo>
                    <a:pt x="55" y="207"/>
                  </a:lnTo>
                  <a:lnTo>
                    <a:pt x="61" y="202"/>
                  </a:lnTo>
                  <a:lnTo>
                    <a:pt x="64" y="197"/>
                  </a:lnTo>
                  <a:lnTo>
                    <a:pt x="66" y="194"/>
                  </a:lnTo>
                  <a:lnTo>
                    <a:pt x="65" y="191"/>
                  </a:lnTo>
                  <a:lnTo>
                    <a:pt x="64" y="190"/>
                  </a:lnTo>
                  <a:lnTo>
                    <a:pt x="63" y="188"/>
                  </a:lnTo>
                  <a:lnTo>
                    <a:pt x="59" y="184"/>
                  </a:lnTo>
                  <a:lnTo>
                    <a:pt x="59" y="184"/>
                  </a:lnTo>
                  <a:close/>
                </a:path>
              </a:pathLst>
            </a:custGeom>
            <a:solidFill>
              <a:srgbClr val="A5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583">
              <a:extLst>
                <a:ext uri="{FF2B5EF4-FFF2-40B4-BE49-F238E27FC236}">
                  <a16:creationId xmlns="" xmlns:a16="http://schemas.microsoft.com/office/drawing/2014/main" id="{65828A4A-7217-3345-93E4-64789C9D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4713288"/>
              <a:ext cx="185738" cy="361950"/>
            </a:xfrm>
            <a:custGeom>
              <a:avLst/>
              <a:gdLst>
                <a:gd name="T0" fmla="*/ 233 w 233"/>
                <a:gd name="T1" fmla="*/ 456 h 456"/>
                <a:gd name="T2" fmla="*/ 214 w 233"/>
                <a:gd name="T3" fmla="*/ 456 h 456"/>
                <a:gd name="T4" fmla="*/ 214 w 233"/>
                <a:gd name="T5" fmla="*/ 305 h 456"/>
                <a:gd name="T6" fmla="*/ 214 w 233"/>
                <a:gd name="T7" fmla="*/ 305 h 456"/>
                <a:gd name="T8" fmla="*/ 212 w 233"/>
                <a:gd name="T9" fmla="*/ 277 h 456"/>
                <a:gd name="T10" fmla="*/ 209 w 233"/>
                <a:gd name="T11" fmla="*/ 253 h 456"/>
                <a:gd name="T12" fmla="*/ 209 w 233"/>
                <a:gd name="T13" fmla="*/ 253 h 456"/>
                <a:gd name="T14" fmla="*/ 206 w 233"/>
                <a:gd name="T15" fmla="*/ 237 h 456"/>
                <a:gd name="T16" fmla="*/ 201 w 233"/>
                <a:gd name="T17" fmla="*/ 223 h 456"/>
                <a:gd name="T18" fmla="*/ 197 w 233"/>
                <a:gd name="T19" fmla="*/ 210 h 456"/>
                <a:gd name="T20" fmla="*/ 191 w 233"/>
                <a:gd name="T21" fmla="*/ 195 h 456"/>
                <a:gd name="T22" fmla="*/ 185 w 233"/>
                <a:gd name="T23" fmla="*/ 183 h 456"/>
                <a:gd name="T24" fmla="*/ 179 w 233"/>
                <a:gd name="T25" fmla="*/ 170 h 456"/>
                <a:gd name="T26" fmla="*/ 163 w 233"/>
                <a:gd name="T27" fmla="*/ 147 h 456"/>
                <a:gd name="T28" fmla="*/ 147 w 233"/>
                <a:gd name="T29" fmla="*/ 126 h 456"/>
                <a:gd name="T30" fmla="*/ 129 w 233"/>
                <a:gd name="T31" fmla="*/ 107 h 456"/>
                <a:gd name="T32" fmla="*/ 111 w 233"/>
                <a:gd name="T33" fmla="*/ 89 h 456"/>
                <a:gd name="T34" fmla="*/ 93 w 233"/>
                <a:gd name="T35" fmla="*/ 74 h 456"/>
                <a:gd name="T36" fmla="*/ 76 w 233"/>
                <a:gd name="T37" fmla="*/ 61 h 456"/>
                <a:gd name="T38" fmla="*/ 59 w 233"/>
                <a:gd name="T39" fmla="*/ 49 h 456"/>
                <a:gd name="T40" fmla="*/ 43 w 233"/>
                <a:gd name="T41" fmla="*/ 39 h 456"/>
                <a:gd name="T42" fmla="*/ 29 w 233"/>
                <a:gd name="T43" fmla="*/ 32 h 456"/>
                <a:gd name="T44" fmla="*/ 8 w 233"/>
                <a:gd name="T45" fmla="*/ 21 h 456"/>
                <a:gd name="T46" fmla="*/ 0 w 233"/>
                <a:gd name="T47" fmla="*/ 17 h 456"/>
                <a:gd name="T48" fmla="*/ 7 w 233"/>
                <a:gd name="T49" fmla="*/ 0 h 456"/>
                <a:gd name="T50" fmla="*/ 7 w 233"/>
                <a:gd name="T51" fmla="*/ 0 h 456"/>
                <a:gd name="T52" fmla="*/ 18 w 233"/>
                <a:gd name="T53" fmla="*/ 4 h 456"/>
                <a:gd name="T54" fmla="*/ 39 w 233"/>
                <a:gd name="T55" fmla="*/ 16 h 456"/>
                <a:gd name="T56" fmla="*/ 55 w 233"/>
                <a:gd name="T57" fmla="*/ 25 h 456"/>
                <a:gd name="T58" fmla="*/ 71 w 233"/>
                <a:gd name="T59" fmla="*/ 34 h 456"/>
                <a:gd name="T60" fmla="*/ 89 w 233"/>
                <a:gd name="T61" fmla="*/ 46 h 456"/>
                <a:gd name="T62" fmla="*/ 107 w 233"/>
                <a:gd name="T63" fmla="*/ 61 h 456"/>
                <a:gd name="T64" fmla="*/ 126 w 233"/>
                <a:gd name="T65" fmla="*/ 77 h 456"/>
                <a:gd name="T66" fmla="*/ 145 w 233"/>
                <a:gd name="T67" fmla="*/ 95 h 456"/>
                <a:gd name="T68" fmla="*/ 163 w 233"/>
                <a:gd name="T69" fmla="*/ 115 h 456"/>
                <a:gd name="T70" fmla="*/ 180 w 233"/>
                <a:gd name="T71" fmla="*/ 137 h 456"/>
                <a:gd name="T72" fmla="*/ 195 w 233"/>
                <a:gd name="T73" fmla="*/ 161 h 456"/>
                <a:gd name="T74" fmla="*/ 203 w 233"/>
                <a:gd name="T75" fmla="*/ 174 h 456"/>
                <a:gd name="T76" fmla="*/ 209 w 233"/>
                <a:gd name="T77" fmla="*/ 189 h 456"/>
                <a:gd name="T78" fmla="*/ 215 w 233"/>
                <a:gd name="T79" fmla="*/ 202 h 456"/>
                <a:gd name="T80" fmla="*/ 220 w 233"/>
                <a:gd name="T81" fmla="*/ 218 h 456"/>
                <a:gd name="T82" fmla="*/ 224 w 233"/>
                <a:gd name="T83" fmla="*/ 234 h 456"/>
                <a:gd name="T84" fmla="*/ 228 w 233"/>
                <a:gd name="T85" fmla="*/ 249 h 456"/>
                <a:gd name="T86" fmla="*/ 228 w 233"/>
                <a:gd name="T87" fmla="*/ 249 h 456"/>
                <a:gd name="T88" fmla="*/ 232 w 233"/>
                <a:gd name="T89" fmla="*/ 276 h 456"/>
                <a:gd name="T90" fmla="*/ 233 w 233"/>
                <a:gd name="T91" fmla="*/ 305 h 456"/>
                <a:gd name="T92" fmla="*/ 233 w 233"/>
                <a:gd name="T93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456">
                  <a:moveTo>
                    <a:pt x="233" y="456"/>
                  </a:moveTo>
                  <a:lnTo>
                    <a:pt x="214" y="456"/>
                  </a:lnTo>
                  <a:lnTo>
                    <a:pt x="214" y="305"/>
                  </a:lnTo>
                  <a:lnTo>
                    <a:pt x="214" y="305"/>
                  </a:lnTo>
                  <a:lnTo>
                    <a:pt x="212" y="277"/>
                  </a:lnTo>
                  <a:lnTo>
                    <a:pt x="209" y="253"/>
                  </a:lnTo>
                  <a:lnTo>
                    <a:pt x="209" y="253"/>
                  </a:lnTo>
                  <a:lnTo>
                    <a:pt x="206" y="237"/>
                  </a:lnTo>
                  <a:lnTo>
                    <a:pt x="201" y="223"/>
                  </a:lnTo>
                  <a:lnTo>
                    <a:pt x="197" y="210"/>
                  </a:lnTo>
                  <a:lnTo>
                    <a:pt x="191" y="195"/>
                  </a:lnTo>
                  <a:lnTo>
                    <a:pt x="185" y="183"/>
                  </a:lnTo>
                  <a:lnTo>
                    <a:pt x="179" y="170"/>
                  </a:lnTo>
                  <a:lnTo>
                    <a:pt x="163" y="147"/>
                  </a:lnTo>
                  <a:lnTo>
                    <a:pt x="147" y="126"/>
                  </a:lnTo>
                  <a:lnTo>
                    <a:pt x="129" y="107"/>
                  </a:lnTo>
                  <a:lnTo>
                    <a:pt x="111" y="89"/>
                  </a:lnTo>
                  <a:lnTo>
                    <a:pt x="93" y="74"/>
                  </a:lnTo>
                  <a:lnTo>
                    <a:pt x="76" y="61"/>
                  </a:lnTo>
                  <a:lnTo>
                    <a:pt x="59" y="49"/>
                  </a:lnTo>
                  <a:lnTo>
                    <a:pt x="43" y="39"/>
                  </a:lnTo>
                  <a:lnTo>
                    <a:pt x="29" y="32"/>
                  </a:lnTo>
                  <a:lnTo>
                    <a:pt x="8" y="21"/>
                  </a:lnTo>
                  <a:lnTo>
                    <a:pt x="0" y="17"/>
                  </a:lnTo>
                  <a:lnTo>
                    <a:pt x="7" y="0"/>
                  </a:lnTo>
                  <a:lnTo>
                    <a:pt x="7" y="0"/>
                  </a:lnTo>
                  <a:lnTo>
                    <a:pt x="18" y="4"/>
                  </a:lnTo>
                  <a:lnTo>
                    <a:pt x="39" y="16"/>
                  </a:lnTo>
                  <a:lnTo>
                    <a:pt x="55" y="25"/>
                  </a:lnTo>
                  <a:lnTo>
                    <a:pt x="71" y="34"/>
                  </a:lnTo>
                  <a:lnTo>
                    <a:pt x="89" y="46"/>
                  </a:lnTo>
                  <a:lnTo>
                    <a:pt x="107" y="61"/>
                  </a:lnTo>
                  <a:lnTo>
                    <a:pt x="126" y="77"/>
                  </a:lnTo>
                  <a:lnTo>
                    <a:pt x="145" y="95"/>
                  </a:lnTo>
                  <a:lnTo>
                    <a:pt x="163" y="115"/>
                  </a:lnTo>
                  <a:lnTo>
                    <a:pt x="180" y="137"/>
                  </a:lnTo>
                  <a:lnTo>
                    <a:pt x="195" y="161"/>
                  </a:lnTo>
                  <a:lnTo>
                    <a:pt x="203" y="174"/>
                  </a:lnTo>
                  <a:lnTo>
                    <a:pt x="209" y="189"/>
                  </a:lnTo>
                  <a:lnTo>
                    <a:pt x="215" y="202"/>
                  </a:lnTo>
                  <a:lnTo>
                    <a:pt x="220" y="218"/>
                  </a:lnTo>
                  <a:lnTo>
                    <a:pt x="224" y="234"/>
                  </a:lnTo>
                  <a:lnTo>
                    <a:pt x="228" y="249"/>
                  </a:lnTo>
                  <a:lnTo>
                    <a:pt x="228" y="249"/>
                  </a:lnTo>
                  <a:lnTo>
                    <a:pt x="232" y="276"/>
                  </a:lnTo>
                  <a:lnTo>
                    <a:pt x="233" y="305"/>
                  </a:lnTo>
                  <a:lnTo>
                    <a:pt x="233" y="456"/>
                  </a:lnTo>
                  <a:close/>
                </a:path>
              </a:pathLst>
            </a:custGeom>
            <a:solidFill>
              <a:srgbClr val="A5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584">
              <a:extLst>
                <a:ext uri="{FF2B5EF4-FFF2-40B4-BE49-F238E27FC236}">
                  <a16:creationId xmlns="" xmlns:a16="http://schemas.microsoft.com/office/drawing/2014/main" id="{803F1B5C-0F20-3742-BAC2-3BD7B9E9C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4856163"/>
              <a:ext cx="106363" cy="215900"/>
            </a:xfrm>
            <a:custGeom>
              <a:avLst/>
              <a:gdLst>
                <a:gd name="T0" fmla="*/ 0 w 135"/>
                <a:gd name="T1" fmla="*/ 272 h 272"/>
                <a:gd name="T2" fmla="*/ 0 w 135"/>
                <a:gd name="T3" fmla="*/ 272 h 272"/>
                <a:gd name="T4" fmla="*/ 0 w 135"/>
                <a:gd name="T5" fmla="*/ 262 h 272"/>
                <a:gd name="T6" fmla="*/ 2 w 135"/>
                <a:gd name="T7" fmla="*/ 238 h 272"/>
                <a:gd name="T8" fmla="*/ 3 w 135"/>
                <a:gd name="T9" fmla="*/ 221 h 272"/>
                <a:gd name="T10" fmla="*/ 5 w 135"/>
                <a:gd name="T11" fmla="*/ 201 h 272"/>
                <a:gd name="T12" fmla="*/ 9 w 135"/>
                <a:gd name="T13" fmla="*/ 181 h 272"/>
                <a:gd name="T14" fmla="*/ 14 w 135"/>
                <a:gd name="T15" fmla="*/ 159 h 272"/>
                <a:gd name="T16" fmla="*/ 20 w 135"/>
                <a:gd name="T17" fmla="*/ 136 h 272"/>
                <a:gd name="T18" fmla="*/ 28 w 135"/>
                <a:gd name="T19" fmla="*/ 113 h 272"/>
                <a:gd name="T20" fmla="*/ 39 w 135"/>
                <a:gd name="T21" fmla="*/ 90 h 272"/>
                <a:gd name="T22" fmla="*/ 51 w 135"/>
                <a:gd name="T23" fmla="*/ 68 h 272"/>
                <a:gd name="T24" fmla="*/ 58 w 135"/>
                <a:gd name="T25" fmla="*/ 59 h 272"/>
                <a:gd name="T26" fmla="*/ 67 w 135"/>
                <a:gd name="T27" fmla="*/ 48 h 272"/>
                <a:gd name="T28" fmla="*/ 75 w 135"/>
                <a:gd name="T29" fmla="*/ 38 h 272"/>
                <a:gd name="T30" fmla="*/ 85 w 135"/>
                <a:gd name="T31" fmla="*/ 30 h 272"/>
                <a:gd name="T32" fmla="*/ 95 w 135"/>
                <a:gd name="T33" fmla="*/ 21 h 272"/>
                <a:gd name="T34" fmla="*/ 106 w 135"/>
                <a:gd name="T35" fmla="*/ 13 h 272"/>
                <a:gd name="T36" fmla="*/ 118 w 135"/>
                <a:gd name="T37" fmla="*/ 6 h 272"/>
                <a:gd name="T38" fmla="*/ 131 w 135"/>
                <a:gd name="T39" fmla="*/ 0 h 272"/>
                <a:gd name="T40" fmla="*/ 135 w 135"/>
                <a:gd name="T41" fmla="*/ 8 h 272"/>
                <a:gd name="T42" fmla="*/ 135 w 135"/>
                <a:gd name="T43" fmla="*/ 8 h 272"/>
                <a:gd name="T44" fmla="*/ 123 w 135"/>
                <a:gd name="T45" fmla="*/ 14 h 272"/>
                <a:gd name="T46" fmla="*/ 112 w 135"/>
                <a:gd name="T47" fmla="*/ 21 h 272"/>
                <a:gd name="T48" fmla="*/ 101 w 135"/>
                <a:gd name="T49" fmla="*/ 29 h 272"/>
                <a:gd name="T50" fmla="*/ 91 w 135"/>
                <a:gd name="T51" fmla="*/ 37 h 272"/>
                <a:gd name="T52" fmla="*/ 81 w 135"/>
                <a:gd name="T53" fmla="*/ 45 h 272"/>
                <a:gd name="T54" fmla="*/ 73 w 135"/>
                <a:gd name="T55" fmla="*/ 55 h 272"/>
                <a:gd name="T56" fmla="*/ 66 w 135"/>
                <a:gd name="T57" fmla="*/ 65 h 272"/>
                <a:gd name="T58" fmla="*/ 58 w 135"/>
                <a:gd name="T59" fmla="*/ 75 h 272"/>
                <a:gd name="T60" fmla="*/ 46 w 135"/>
                <a:gd name="T61" fmla="*/ 96 h 272"/>
                <a:gd name="T62" fmla="*/ 37 w 135"/>
                <a:gd name="T63" fmla="*/ 118 h 272"/>
                <a:gd name="T64" fmla="*/ 28 w 135"/>
                <a:gd name="T65" fmla="*/ 140 h 272"/>
                <a:gd name="T66" fmla="*/ 22 w 135"/>
                <a:gd name="T67" fmla="*/ 162 h 272"/>
                <a:gd name="T68" fmla="*/ 17 w 135"/>
                <a:gd name="T69" fmla="*/ 183 h 272"/>
                <a:gd name="T70" fmla="*/ 14 w 135"/>
                <a:gd name="T71" fmla="*/ 204 h 272"/>
                <a:gd name="T72" fmla="*/ 13 w 135"/>
                <a:gd name="T73" fmla="*/ 222 h 272"/>
                <a:gd name="T74" fmla="*/ 10 w 135"/>
                <a:gd name="T75" fmla="*/ 238 h 272"/>
                <a:gd name="T76" fmla="*/ 10 w 135"/>
                <a:gd name="T77" fmla="*/ 262 h 272"/>
                <a:gd name="T78" fmla="*/ 10 w 135"/>
                <a:gd name="T79" fmla="*/ 272 h 272"/>
                <a:gd name="T80" fmla="*/ 0 w 135"/>
                <a:gd name="T81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272">
                  <a:moveTo>
                    <a:pt x="0" y="272"/>
                  </a:moveTo>
                  <a:lnTo>
                    <a:pt x="0" y="272"/>
                  </a:lnTo>
                  <a:lnTo>
                    <a:pt x="0" y="262"/>
                  </a:lnTo>
                  <a:lnTo>
                    <a:pt x="2" y="238"/>
                  </a:lnTo>
                  <a:lnTo>
                    <a:pt x="3" y="221"/>
                  </a:lnTo>
                  <a:lnTo>
                    <a:pt x="5" y="201"/>
                  </a:lnTo>
                  <a:lnTo>
                    <a:pt x="9" y="181"/>
                  </a:lnTo>
                  <a:lnTo>
                    <a:pt x="14" y="159"/>
                  </a:lnTo>
                  <a:lnTo>
                    <a:pt x="20" y="136"/>
                  </a:lnTo>
                  <a:lnTo>
                    <a:pt x="28" y="113"/>
                  </a:lnTo>
                  <a:lnTo>
                    <a:pt x="39" y="90"/>
                  </a:lnTo>
                  <a:lnTo>
                    <a:pt x="51" y="68"/>
                  </a:lnTo>
                  <a:lnTo>
                    <a:pt x="58" y="59"/>
                  </a:lnTo>
                  <a:lnTo>
                    <a:pt x="67" y="48"/>
                  </a:lnTo>
                  <a:lnTo>
                    <a:pt x="75" y="38"/>
                  </a:lnTo>
                  <a:lnTo>
                    <a:pt x="85" y="30"/>
                  </a:lnTo>
                  <a:lnTo>
                    <a:pt x="95" y="21"/>
                  </a:lnTo>
                  <a:lnTo>
                    <a:pt x="106" y="13"/>
                  </a:lnTo>
                  <a:lnTo>
                    <a:pt x="118" y="6"/>
                  </a:lnTo>
                  <a:lnTo>
                    <a:pt x="131" y="0"/>
                  </a:lnTo>
                  <a:lnTo>
                    <a:pt x="135" y="8"/>
                  </a:lnTo>
                  <a:lnTo>
                    <a:pt x="135" y="8"/>
                  </a:lnTo>
                  <a:lnTo>
                    <a:pt x="123" y="14"/>
                  </a:lnTo>
                  <a:lnTo>
                    <a:pt x="112" y="21"/>
                  </a:lnTo>
                  <a:lnTo>
                    <a:pt x="101" y="29"/>
                  </a:lnTo>
                  <a:lnTo>
                    <a:pt x="91" y="37"/>
                  </a:lnTo>
                  <a:lnTo>
                    <a:pt x="81" y="45"/>
                  </a:lnTo>
                  <a:lnTo>
                    <a:pt x="73" y="55"/>
                  </a:lnTo>
                  <a:lnTo>
                    <a:pt x="66" y="65"/>
                  </a:lnTo>
                  <a:lnTo>
                    <a:pt x="58" y="75"/>
                  </a:lnTo>
                  <a:lnTo>
                    <a:pt x="46" y="96"/>
                  </a:lnTo>
                  <a:lnTo>
                    <a:pt x="37" y="118"/>
                  </a:lnTo>
                  <a:lnTo>
                    <a:pt x="28" y="140"/>
                  </a:lnTo>
                  <a:lnTo>
                    <a:pt x="22" y="162"/>
                  </a:lnTo>
                  <a:lnTo>
                    <a:pt x="17" y="183"/>
                  </a:lnTo>
                  <a:lnTo>
                    <a:pt x="14" y="204"/>
                  </a:lnTo>
                  <a:lnTo>
                    <a:pt x="13" y="222"/>
                  </a:lnTo>
                  <a:lnTo>
                    <a:pt x="10" y="238"/>
                  </a:lnTo>
                  <a:lnTo>
                    <a:pt x="10" y="262"/>
                  </a:lnTo>
                  <a:lnTo>
                    <a:pt x="1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A5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77FC75DC-584C-4547-A0B1-88B80D4CFDB0}"/>
              </a:ext>
            </a:extLst>
          </p:cNvPr>
          <p:cNvGrpSpPr/>
          <p:nvPr/>
        </p:nvGrpSpPr>
        <p:grpSpPr>
          <a:xfrm>
            <a:off x="7515236" y="4625792"/>
            <a:ext cx="1628763" cy="1306719"/>
            <a:chOff x="9915526" y="1892300"/>
            <a:chExt cx="1116012" cy="671513"/>
          </a:xfrm>
          <a:solidFill>
            <a:schemeClr val="bg2">
              <a:lumMod val="90000"/>
            </a:schemeClr>
          </a:solidFill>
        </p:grpSpPr>
        <p:sp>
          <p:nvSpPr>
            <p:cNvPr id="80" name="Freeform 80">
              <a:extLst>
                <a:ext uri="{FF2B5EF4-FFF2-40B4-BE49-F238E27FC236}">
                  <a16:creationId xmlns="" xmlns:a16="http://schemas.microsoft.com/office/drawing/2014/main" id="{25EC6A7E-A420-5748-8186-BCF593FA3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0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3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0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>
              <a:extLst>
                <a:ext uri="{FF2B5EF4-FFF2-40B4-BE49-F238E27FC236}">
                  <a16:creationId xmlns="" xmlns:a16="http://schemas.microsoft.com/office/drawing/2014/main" id="{EF9CEA16-8F7B-3349-BF6A-D898E7676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0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3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3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0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>
              <a:extLst>
                <a:ext uri="{FF2B5EF4-FFF2-40B4-BE49-F238E27FC236}">
                  <a16:creationId xmlns="" xmlns:a16="http://schemas.microsoft.com/office/drawing/2014/main" id="{D2DA79CB-01B4-8540-9F0B-206831475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>
              <a:extLst>
                <a:ext uri="{FF2B5EF4-FFF2-40B4-BE49-F238E27FC236}">
                  <a16:creationId xmlns="" xmlns:a16="http://schemas.microsoft.com/office/drawing/2014/main" id="{A3225041-2805-3347-A972-860CD94B3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0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3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0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>
              <a:extLst>
                <a:ext uri="{FF2B5EF4-FFF2-40B4-BE49-F238E27FC236}">
                  <a16:creationId xmlns="" xmlns:a16="http://schemas.microsoft.com/office/drawing/2014/main" id="{30B09D1C-4099-6743-B9DD-D94D1027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>
              <a:extLst>
                <a:ext uri="{FF2B5EF4-FFF2-40B4-BE49-F238E27FC236}">
                  <a16:creationId xmlns="" xmlns:a16="http://schemas.microsoft.com/office/drawing/2014/main" id="{C2581A64-1A98-964A-8737-C8D75542B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>
              <a:extLst>
                <a:ext uri="{FF2B5EF4-FFF2-40B4-BE49-F238E27FC236}">
                  <a16:creationId xmlns="" xmlns:a16="http://schemas.microsoft.com/office/drawing/2014/main" id="{E1D9D25E-1C97-0D47-89DE-E3CF16EB3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>
              <a:extLst>
                <a:ext uri="{FF2B5EF4-FFF2-40B4-BE49-F238E27FC236}">
                  <a16:creationId xmlns="" xmlns:a16="http://schemas.microsoft.com/office/drawing/2014/main" id="{88A52516-E939-4343-AB19-B30E6859E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1892300"/>
              <a:ext cx="19050" cy="17463"/>
            </a:xfrm>
            <a:custGeom>
              <a:avLst/>
              <a:gdLst>
                <a:gd name="T0" fmla="*/ 25 w 25"/>
                <a:gd name="T1" fmla="*/ 12 h 23"/>
                <a:gd name="T2" fmla="*/ 25 w 25"/>
                <a:gd name="T3" fmla="*/ 12 h 23"/>
                <a:gd name="T4" fmla="*/ 23 w 25"/>
                <a:gd name="T5" fmla="*/ 16 h 23"/>
                <a:gd name="T6" fmla="*/ 21 w 25"/>
                <a:gd name="T7" fmla="*/ 21 h 23"/>
                <a:gd name="T8" fmla="*/ 17 w 25"/>
                <a:gd name="T9" fmla="*/ 23 h 23"/>
                <a:gd name="T10" fmla="*/ 13 w 25"/>
                <a:gd name="T11" fmla="*/ 23 h 23"/>
                <a:gd name="T12" fmla="*/ 13 w 25"/>
                <a:gd name="T13" fmla="*/ 23 h 23"/>
                <a:gd name="T14" fmla="*/ 8 w 25"/>
                <a:gd name="T15" fmla="*/ 23 h 23"/>
                <a:gd name="T16" fmla="*/ 4 w 25"/>
                <a:gd name="T17" fmla="*/ 21 h 23"/>
                <a:gd name="T18" fmla="*/ 2 w 25"/>
                <a:gd name="T19" fmla="*/ 16 h 23"/>
                <a:gd name="T20" fmla="*/ 0 w 25"/>
                <a:gd name="T21" fmla="*/ 12 h 23"/>
                <a:gd name="T22" fmla="*/ 0 w 25"/>
                <a:gd name="T23" fmla="*/ 12 h 23"/>
                <a:gd name="T24" fmla="*/ 2 w 25"/>
                <a:gd name="T25" fmla="*/ 8 h 23"/>
                <a:gd name="T26" fmla="*/ 4 w 25"/>
                <a:gd name="T27" fmla="*/ 4 h 23"/>
                <a:gd name="T28" fmla="*/ 8 w 25"/>
                <a:gd name="T29" fmla="*/ 2 h 23"/>
                <a:gd name="T30" fmla="*/ 13 w 25"/>
                <a:gd name="T31" fmla="*/ 0 h 23"/>
                <a:gd name="T32" fmla="*/ 13 w 25"/>
                <a:gd name="T33" fmla="*/ 0 h 23"/>
                <a:gd name="T34" fmla="*/ 17 w 25"/>
                <a:gd name="T35" fmla="*/ 2 h 23"/>
                <a:gd name="T36" fmla="*/ 21 w 25"/>
                <a:gd name="T37" fmla="*/ 4 h 23"/>
                <a:gd name="T38" fmla="*/ 23 w 25"/>
                <a:gd name="T39" fmla="*/ 8 h 23"/>
                <a:gd name="T40" fmla="*/ 25 w 25"/>
                <a:gd name="T41" fmla="*/ 12 h 23"/>
                <a:gd name="T42" fmla="*/ 25 w 25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3">
                  <a:moveTo>
                    <a:pt x="25" y="12"/>
                  </a:moveTo>
                  <a:lnTo>
                    <a:pt x="25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>
              <a:extLst>
                <a:ext uri="{FF2B5EF4-FFF2-40B4-BE49-F238E27FC236}">
                  <a16:creationId xmlns="" xmlns:a16="http://schemas.microsoft.com/office/drawing/2014/main" id="{75B77BDF-615C-2E49-8291-E9ECE1BB9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1984375"/>
              <a:ext cx="19050" cy="19050"/>
            </a:xfrm>
            <a:custGeom>
              <a:avLst/>
              <a:gdLst>
                <a:gd name="T0" fmla="*/ 25 w 25"/>
                <a:gd name="T1" fmla="*/ 13 h 25"/>
                <a:gd name="T2" fmla="*/ 25 w 25"/>
                <a:gd name="T3" fmla="*/ 13 h 25"/>
                <a:gd name="T4" fmla="*/ 23 w 25"/>
                <a:gd name="T5" fmla="*/ 17 h 25"/>
                <a:gd name="T6" fmla="*/ 21 w 25"/>
                <a:gd name="T7" fmla="*/ 21 h 25"/>
                <a:gd name="T8" fmla="*/ 17 w 25"/>
                <a:gd name="T9" fmla="*/ 23 h 25"/>
                <a:gd name="T10" fmla="*/ 13 w 25"/>
                <a:gd name="T11" fmla="*/ 25 h 25"/>
                <a:gd name="T12" fmla="*/ 13 w 25"/>
                <a:gd name="T13" fmla="*/ 25 h 25"/>
                <a:gd name="T14" fmla="*/ 8 w 25"/>
                <a:gd name="T15" fmla="*/ 23 h 25"/>
                <a:gd name="T16" fmla="*/ 4 w 25"/>
                <a:gd name="T17" fmla="*/ 21 h 25"/>
                <a:gd name="T18" fmla="*/ 2 w 25"/>
                <a:gd name="T19" fmla="*/ 17 h 25"/>
                <a:gd name="T20" fmla="*/ 0 w 25"/>
                <a:gd name="T21" fmla="*/ 13 h 25"/>
                <a:gd name="T22" fmla="*/ 0 w 25"/>
                <a:gd name="T23" fmla="*/ 13 h 25"/>
                <a:gd name="T24" fmla="*/ 2 w 25"/>
                <a:gd name="T25" fmla="*/ 8 h 25"/>
                <a:gd name="T26" fmla="*/ 4 w 25"/>
                <a:gd name="T27" fmla="*/ 4 h 25"/>
                <a:gd name="T28" fmla="*/ 8 w 25"/>
                <a:gd name="T29" fmla="*/ 2 h 25"/>
                <a:gd name="T30" fmla="*/ 13 w 25"/>
                <a:gd name="T31" fmla="*/ 0 h 25"/>
                <a:gd name="T32" fmla="*/ 13 w 25"/>
                <a:gd name="T33" fmla="*/ 0 h 25"/>
                <a:gd name="T34" fmla="*/ 17 w 25"/>
                <a:gd name="T35" fmla="*/ 2 h 25"/>
                <a:gd name="T36" fmla="*/ 21 w 25"/>
                <a:gd name="T37" fmla="*/ 4 h 25"/>
                <a:gd name="T38" fmla="*/ 23 w 25"/>
                <a:gd name="T39" fmla="*/ 8 h 25"/>
                <a:gd name="T40" fmla="*/ 25 w 25"/>
                <a:gd name="T41" fmla="*/ 13 h 25"/>
                <a:gd name="T42" fmla="*/ 25 w 25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lnTo>
                    <a:pt x="25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5" y="13"/>
                  </a:ln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>
              <a:extLst>
                <a:ext uri="{FF2B5EF4-FFF2-40B4-BE49-F238E27FC236}">
                  <a16:creationId xmlns="" xmlns:a16="http://schemas.microsoft.com/office/drawing/2014/main" id="{ED24E1BA-6C6D-F34E-9EE3-1C3E0E397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076450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0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0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3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3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>
              <a:extLst>
                <a:ext uri="{FF2B5EF4-FFF2-40B4-BE49-F238E27FC236}">
                  <a16:creationId xmlns="" xmlns:a16="http://schemas.microsoft.com/office/drawing/2014/main" id="{0BA32972-57BF-B145-9C43-306D44072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168525"/>
              <a:ext cx="19050" cy="19050"/>
            </a:xfrm>
            <a:custGeom>
              <a:avLst/>
              <a:gdLst>
                <a:gd name="T0" fmla="*/ 25 w 25"/>
                <a:gd name="T1" fmla="*/ 11 h 23"/>
                <a:gd name="T2" fmla="*/ 25 w 25"/>
                <a:gd name="T3" fmla="*/ 11 h 23"/>
                <a:gd name="T4" fmla="*/ 23 w 25"/>
                <a:gd name="T5" fmla="*/ 16 h 23"/>
                <a:gd name="T6" fmla="*/ 21 w 25"/>
                <a:gd name="T7" fmla="*/ 19 h 23"/>
                <a:gd name="T8" fmla="*/ 17 w 25"/>
                <a:gd name="T9" fmla="*/ 23 h 23"/>
                <a:gd name="T10" fmla="*/ 13 w 25"/>
                <a:gd name="T11" fmla="*/ 23 h 23"/>
                <a:gd name="T12" fmla="*/ 13 w 25"/>
                <a:gd name="T13" fmla="*/ 23 h 23"/>
                <a:gd name="T14" fmla="*/ 8 w 25"/>
                <a:gd name="T15" fmla="*/ 23 h 23"/>
                <a:gd name="T16" fmla="*/ 4 w 25"/>
                <a:gd name="T17" fmla="*/ 19 h 23"/>
                <a:gd name="T18" fmla="*/ 2 w 25"/>
                <a:gd name="T19" fmla="*/ 16 h 23"/>
                <a:gd name="T20" fmla="*/ 0 w 25"/>
                <a:gd name="T21" fmla="*/ 11 h 23"/>
                <a:gd name="T22" fmla="*/ 0 w 25"/>
                <a:gd name="T23" fmla="*/ 11 h 23"/>
                <a:gd name="T24" fmla="*/ 2 w 25"/>
                <a:gd name="T25" fmla="*/ 7 h 23"/>
                <a:gd name="T26" fmla="*/ 4 w 25"/>
                <a:gd name="T27" fmla="*/ 4 h 23"/>
                <a:gd name="T28" fmla="*/ 8 w 25"/>
                <a:gd name="T29" fmla="*/ 0 h 23"/>
                <a:gd name="T30" fmla="*/ 13 w 25"/>
                <a:gd name="T31" fmla="*/ 0 h 23"/>
                <a:gd name="T32" fmla="*/ 13 w 25"/>
                <a:gd name="T33" fmla="*/ 0 h 23"/>
                <a:gd name="T34" fmla="*/ 17 w 25"/>
                <a:gd name="T35" fmla="*/ 0 h 23"/>
                <a:gd name="T36" fmla="*/ 21 w 25"/>
                <a:gd name="T37" fmla="*/ 4 h 23"/>
                <a:gd name="T38" fmla="*/ 23 w 25"/>
                <a:gd name="T39" fmla="*/ 7 h 23"/>
                <a:gd name="T40" fmla="*/ 25 w 25"/>
                <a:gd name="T41" fmla="*/ 11 h 23"/>
                <a:gd name="T42" fmla="*/ 25 w 25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3">
                  <a:moveTo>
                    <a:pt x="25" y="11"/>
                  </a:moveTo>
                  <a:lnTo>
                    <a:pt x="25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8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11"/>
                  </a:lnTo>
                  <a:lnTo>
                    <a:pt x="25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>
              <a:extLst>
                <a:ext uri="{FF2B5EF4-FFF2-40B4-BE49-F238E27FC236}">
                  <a16:creationId xmlns="" xmlns:a16="http://schemas.microsoft.com/office/drawing/2014/main" id="{73300C50-67F2-A340-95C9-23F3BF883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260600"/>
              <a:ext cx="19050" cy="20638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1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1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4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4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>
              <a:extLst>
                <a:ext uri="{FF2B5EF4-FFF2-40B4-BE49-F238E27FC236}">
                  <a16:creationId xmlns="" xmlns:a16="http://schemas.microsoft.com/office/drawing/2014/main" id="{55C47912-272A-734A-ACA3-BABC8A22D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354263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1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1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4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4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>
              <a:extLst>
                <a:ext uri="{FF2B5EF4-FFF2-40B4-BE49-F238E27FC236}">
                  <a16:creationId xmlns="" xmlns:a16="http://schemas.microsoft.com/office/drawing/2014/main" id="{D1533981-CEDB-3F41-890C-E948D4431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446338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1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1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4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4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>
              <a:extLst>
                <a:ext uri="{FF2B5EF4-FFF2-40B4-BE49-F238E27FC236}">
                  <a16:creationId xmlns="" xmlns:a16="http://schemas.microsoft.com/office/drawing/2014/main" id="{F08197C7-4030-0F47-A273-B395C81F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1892300"/>
              <a:ext cx="19050" cy="1746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2 h 23"/>
                <a:gd name="T4" fmla="*/ 23 w 23"/>
                <a:gd name="T5" fmla="*/ 16 h 23"/>
                <a:gd name="T6" fmla="*/ 21 w 23"/>
                <a:gd name="T7" fmla="*/ 21 h 23"/>
                <a:gd name="T8" fmla="*/ 16 w 23"/>
                <a:gd name="T9" fmla="*/ 23 h 23"/>
                <a:gd name="T10" fmla="*/ 12 w 23"/>
                <a:gd name="T11" fmla="*/ 23 h 23"/>
                <a:gd name="T12" fmla="*/ 12 w 23"/>
                <a:gd name="T13" fmla="*/ 23 h 23"/>
                <a:gd name="T14" fmla="*/ 7 w 23"/>
                <a:gd name="T15" fmla="*/ 23 h 23"/>
                <a:gd name="T16" fmla="*/ 4 w 23"/>
                <a:gd name="T17" fmla="*/ 21 h 23"/>
                <a:gd name="T18" fmla="*/ 1 w 23"/>
                <a:gd name="T19" fmla="*/ 16 h 23"/>
                <a:gd name="T20" fmla="*/ 0 w 23"/>
                <a:gd name="T21" fmla="*/ 12 h 23"/>
                <a:gd name="T22" fmla="*/ 0 w 23"/>
                <a:gd name="T23" fmla="*/ 12 h 23"/>
                <a:gd name="T24" fmla="*/ 1 w 23"/>
                <a:gd name="T25" fmla="*/ 8 h 23"/>
                <a:gd name="T26" fmla="*/ 4 w 23"/>
                <a:gd name="T27" fmla="*/ 4 h 23"/>
                <a:gd name="T28" fmla="*/ 7 w 23"/>
                <a:gd name="T29" fmla="*/ 2 h 23"/>
                <a:gd name="T30" fmla="*/ 12 w 23"/>
                <a:gd name="T31" fmla="*/ 0 h 23"/>
                <a:gd name="T32" fmla="*/ 12 w 23"/>
                <a:gd name="T33" fmla="*/ 0 h 23"/>
                <a:gd name="T34" fmla="*/ 16 w 23"/>
                <a:gd name="T35" fmla="*/ 2 h 23"/>
                <a:gd name="T36" fmla="*/ 21 w 23"/>
                <a:gd name="T37" fmla="*/ 4 h 23"/>
                <a:gd name="T38" fmla="*/ 23 w 23"/>
                <a:gd name="T39" fmla="*/ 8 h 23"/>
                <a:gd name="T40" fmla="*/ 23 w 23"/>
                <a:gd name="T41" fmla="*/ 12 h 23"/>
                <a:gd name="T42" fmla="*/ 23 w 23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>
              <a:extLst>
                <a:ext uri="{FF2B5EF4-FFF2-40B4-BE49-F238E27FC236}">
                  <a16:creationId xmlns="" xmlns:a16="http://schemas.microsoft.com/office/drawing/2014/main" id="{914DE2AA-F2D8-504D-AAB0-16B2EB1B7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1984375"/>
              <a:ext cx="19050" cy="19050"/>
            </a:xfrm>
            <a:custGeom>
              <a:avLst/>
              <a:gdLst>
                <a:gd name="T0" fmla="*/ 23 w 23"/>
                <a:gd name="T1" fmla="*/ 13 h 25"/>
                <a:gd name="T2" fmla="*/ 23 w 23"/>
                <a:gd name="T3" fmla="*/ 13 h 25"/>
                <a:gd name="T4" fmla="*/ 23 w 23"/>
                <a:gd name="T5" fmla="*/ 17 h 25"/>
                <a:gd name="T6" fmla="*/ 21 w 23"/>
                <a:gd name="T7" fmla="*/ 21 h 25"/>
                <a:gd name="T8" fmla="*/ 16 w 23"/>
                <a:gd name="T9" fmla="*/ 23 h 25"/>
                <a:gd name="T10" fmla="*/ 12 w 23"/>
                <a:gd name="T11" fmla="*/ 25 h 25"/>
                <a:gd name="T12" fmla="*/ 12 w 23"/>
                <a:gd name="T13" fmla="*/ 25 h 25"/>
                <a:gd name="T14" fmla="*/ 7 w 23"/>
                <a:gd name="T15" fmla="*/ 23 h 25"/>
                <a:gd name="T16" fmla="*/ 4 w 23"/>
                <a:gd name="T17" fmla="*/ 21 h 25"/>
                <a:gd name="T18" fmla="*/ 1 w 23"/>
                <a:gd name="T19" fmla="*/ 17 h 25"/>
                <a:gd name="T20" fmla="*/ 0 w 23"/>
                <a:gd name="T21" fmla="*/ 13 h 25"/>
                <a:gd name="T22" fmla="*/ 0 w 23"/>
                <a:gd name="T23" fmla="*/ 13 h 25"/>
                <a:gd name="T24" fmla="*/ 1 w 23"/>
                <a:gd name="T25" fmla="*/ 8 h 25"/>
                <a:gd name="T26" fmla="*/ 4 w 23"/>
                <a:gd name="T27" fmla="*/ 4 h 25"/>
                <a:gd name="T28" fmla="*/ 7 w 23"/>
                <a:gd name="T29" fmla="*/ 2 h 25"/>
                <a:gd name="T30" fmla="*/ 12 w 23"/>
                <a:gd name="T31" fmla="*/ 0 h 25"/>
                <a:gd name="T32" fmla="*/ 12 w 23"/>
                <a:gd name="T33" fmla="*/ 0 h 25"/>
                <a:gd name="T34" fmla="*/ 16 w 23"/>
                <a:gd name="T35" fmla="*/ 2 h 25"/>
                <a:gd name="T36" fmla="*/ 21 w 23"/>
                <a:gd name="T37" fmla="*/ 4 h 25"/>
                <a:gd name="T38" fmla="*/ 23 w 23"/>
                <a:gd name="T39" fmla="*/ 8 h 25"/>
                <a:gd name="T40" fmla="*/ 23 w 23"/>
                <a:gd name="T41" fmla="*/ 13 h 25"/>
                <a:gd name="T42" fmla="*/ 23 w 23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3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>
              <a:extLst>
                <a:ext uri="{FF2B5EF4-FFF2-40B4-BE49-F238E27FC236}">
                  <a16:creationId xmlns="" xmlns:a16="http://schemas.microsoft.com/office/drawing/2014/main" id="{AC50DF6B-4F75-7540-B54F-AA6C7DE9C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076450"/>
              <a:ext cx="19050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0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0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3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3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>
              <a:extLst>
                <a:ext uri="{FF2B5EF4-FFF2-40B4-BE49-F238E27FC236}">
                  <a16:creationId xmlns="" xmlns:a16="http://schemas.microsoft.com/office/drawing/2014/main" id="{EF4D6FC8-E3F1-FC45-A496-E8379027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168525"/>
              <a:ext cx="19050" cy="19050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3 w 23"/>
                <a:gd name="T5" fmla="*/ 16 h 23"/>
                <a:gd name="T6" fmla="*/ 21 w 23"/>
                <a:gd name="T7" fmla="*/ 19 h 23"/>
                <a:gd name="T8" fmla="*/ 16 w 23"/>
                <a:gd name="T9" fmla="*/ 23 h 23"/>
                <a:gd name="T10" fmla="*/ 12 w 23"/>
                <a:gd name="T11" fmla="*/ 23 h 23"/>
                <a:gd name="T12" fmla="*/ 12 w 23"/>
                <a:gd name="T13" fmla="*/ 23 h 23"/>
                <a:gd name="T14" fmla="*/ 7 w 23"/>
                <a:gd name="T15" fmla="*/ 23 h 23"/>
                <a:gd name="T16" fmla="*/ 4 w 23"/>
                <a:gd name="T17" fmla="*/ 19 h 23"/>
                <a:gd name="T18" fmla="*/ 1 w 23"/>
                <a:gd name="T19" fmla="*/ 16 h 23"/>
                <a:gd name="T20" fmla="*/ 0 w 23"/>
                <a:gd name="T21" fmla="*/ 11 h 23"/>
                <a:gd name="T22" fmla="*/ 0 w 23"/>
                <a:gd name="T23" fmla="*/ 11 h 23"/>
                <a:gd name="T24" fmla="*/ 1 w 23"/>
                <a:gd name="T25" fmla="*/ 7 h 23"/>
                <a:gd name="T26" fmla="*/ 4 w 23"/>
                <a:gd name="T27" fmla="*/ 4 h 23"/>
                <a:gd name="T28" fmla="*/ 7 w 23"/>
                <a:gd name="T29" fmla="*/ 0 h 23"/>
                <a:gd name="T30" fmla="*/ 12 w 23"/>
                <a:gd name="T31" fmla="*/ 0 h 23"/>
                <a:gd name="T32" fmla="*/ 12 w 23"/>
                <a:gd name="T33" fmla="*/ 0 h 23"/>
                <a:gd name="T34" fmla="*/ 16 w 23"/>
                <a:gd name="T35" fmla="*/ 0 h 23"/>
                <a:gd name="T36" fmla="*/ 21 w 23"/>
                <a:gd name="T37" fmla="*/ 4 h 23"/>
                <a:gd name="T38" fmla="*/ 23 w 23"/>
                <a:gd name="T39" fmla="*/ 7 h 23"/>
                <a:gd name="T40" fmla="*/ 23 w 23"/>
                <a:gd name="T41" fmla="*/ 11 h 23"/>
                <a:gd name="T42" fmla="*/ 23 w 23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>
              <a:extLst>
                <a:ext uri="{FF2B5EF4-FFF2-40B4-BE49-F238E27FC236}">
                  <a16:creationId xmlns="" xmlns:a16="http://schemas.microsoft.com/office/drawing/2014/main" id="{7AF400B0-0D9D-8B4E-BDED-AE6B0B2C7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260600"/>
              <a:ext cx="19050" cy="20638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1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1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>
              <a:extLst>
                <a:ext uri="{FF2B5EF4-FFF2-40B4-BE49-F238E27FC236}">
                  <a16:creationId xmlns="" xmlns:a16="http://schemas.microsoft.com/office/drawing/2014/main" id="{1B305CB8-A72B-BC47-A952-EBB9A91E2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354263"/>
              <a:ext cx="19050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1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1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>
              <a:extLst>
                <a:ext uri="{FF2B5EF4-FFF2-40B4-BE49-F238E27FC236}">
                  <a16:creationId xmlns="" xmlns:a16="http://schemas.microsoft.com/office/drawing/2014/main" id="{E297DE08-3381-6F42-9E51-57F304299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446338"/>
              <a:ext cx="19050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1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1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>
              <a:extLst>
                <a:ext uri="{FF2B5EF4-FFF2-40B4-BE49-F238E27FC236}">
                  <a16:creationId xmlns="" xmlns:a16="http://schemas.microsoft.com/office/drawing/2014/main" id="{3313C6FC-AE56-E649-8076-764C3B2B2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1892300"/>
              <a:ext cx="17463" cy="1746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2 h 23"/>
                <a:gd name="T4" fmla="*/ 22 w 23"/>
                <a:gd name="T5" fmla="*/ 16 h 23"/>
                <a:gd name="T6" fmla="*/ 19 w 23"/>
                <a:gd name="T7" fmla="*/ 21 h 23"/>
                <a:gd name="T8" fmla="*/ 16 w 23"/>
                <a:gd name="T9" fmla="*/ 23 h 23"/>
                <a:gd name="T10" fmla="*/ 11 w 23"/>
                <a:gd name="T11" fmla="*/ 23 h 23"/>
                <a:gd name="T12" fmla="*/ 11 w 23"/>
                <a:gd name="T13" fmla="*/ 23 h 23"/>
                <a:gd name="T14" fmla="*/ 7 w 23"/>
                <a:gd name="T15" fmla="*/ 23 h 23"/>
                <a:gd name="T16" fmla="*/ 2 w 23"/>
                <a:gd name="T17" fmla="*/ 21 h 23"/>
                <a:gd name="T18" fmla="*/ 0 w 23"/>
                <a:gd name="T19" fmla="*/ 16 h 23"/>
                <a:gd name="T20" fmla="*/ 0 w 23"/>
                <a:gd name="T21" fmla="*/ 12 h 23"/>
                <a:gd name="T22" fmla="*/ 0 w 23"/>
                <a:gd name="T23" fmla="*/ 12 h 23"/>
                <a:gd name="T24" fmla="*/ 0 w 23"/>
                <a:gd name="T25" fmla="*/ 8 h 23"/>
                <a:gd name="T26" fmla="*/ 2 w 23"/>
                <a:gd name="T27" fmla="*/ 4 h 23"/>
                <a:gd name="T28" fmla="*/ 7 w 23"/>
                <a:gd name="T29" fmla="*/ 2 h 23"/>
                <a:gd name="T30" fmla="*/ 11 w 23"/>
                <a:gd name="T31" fmla="*/ 0 h 23"/>
                <a:gd name="T32" fmla="*/ 11 w 23"/>
                <a:gd name="T33" fmla="*/ 0 h 23"/>
                <a:gd name="T34" fmla="*/ 16 w 23"/>
                <a:gd name="T35" fmla="*/ 2 h 23"/>
                <a:gd name="T36" fmla="*/ 19 w 23"/>
                <a:gd name="T37" fmla="*/ 4 h 23"/>
                <a:gd name="T38" fmla="*/ 22 w 23"/>
                <a:gd name="T39" fmla="*/ 8 h 23"/>
                <a:gd name="T40" fmla="*/ 23 w 23"/>
                <a:gd name="T41" fmla="*/ 12 h 23"/>
                <a:gd name="T42" fmla="*/ 23 w 23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2" y="16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>
              <a:extLst>
                <a:ext uri="{FF2B5EF4-FFF2-40B4-BE49-F238E27FC236}">
                  <a16:creationId xmlns="" xmlns:a16="http://schemas.microsoft.com/office/drawing/2014/main" id="{291EEB5A-61DB-754C-A291-D6E952CF1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1984375"/>
              <a:ext cx="17463" cy="19050"/>
            </a:xfrm>
            <a:custGeom>
              <a:avLst/>
              <a:gdLst>
                <a:gd name="T0" fmla="*/ 23 w 23"/>
                <a:gd name="T1" fmla="*/ 13 h 25"/>
                <a:gd name="T2" fmla="*/ 23 w 23"/>
                <a:gd name="T3" fmla="*/ 13 h 25"/>
                <a:gd name="T4" fmla="*/ 22 w 23"/>
                <a:gd name="T5" fmla="*/ 17 h 25"/>
                <a:gd name="T6" fmla="*/ 19 w 23"/>
                <a:gd name="T7" fmla="*/ 21 h 25"/>
                <a:gd name="T8" fmla="*/ 16 w 23"/>
                <a:gd name="T9" fmla="*/ 23 h 25"/>
                <a:gd name="T10" fmla="*/ 11 w 23"/>
                <a:gd name="T11" fmla="*/ 25 h 25"/>
                <a:gd name="T12" fmla="*/ 11 w 23"/>
                <a:gd name="T13" fmla="*/ 25 h 25"/>
                <a:gd name="T14" fmla="*/ 7 w 23"/>
                <a:gd name="T15" fmla="*/ 23 h 25"/>
                <a:gd name="T16" fmla="*/ 2 w 23"/>
                <a:gd name="T17" fmla="*/ 21 h 25"/>
                <a:gd name="T18" fmla="*/ 0 w 23"/>
                <a:gd name="T19" fmla="*/ 17 h 25"/>
                <a:gd name="T20" fmla="*/ 0 w 23"/>
                <a:gd name="T21" fmla="*/ 13 h 25"/>
                <a:gd name="T22" fmla="*/ 0 w 23"/>
                <a:gd name="T23" fmla="*/ 13 h 25"/>
                <a:gd name="T24" fmla="*/ 0 w 23"/>
                <a:gd name="T25" fmla="*/ 8 h 25"/>
                <a:gd name="T26" fmla="*/ 2 w 23"/>
                <a:gd name="T27" fmla="*/ 4 h 25"/>
                <a:gd name="T28" fmla="*/ 7 w 23"/>
                <a:gd name="T29" fmla="*/ 2 h 25"/>
                <a:gd name="T30" fmla="*/ 11 w 23"/>
                <a:gd name="T31" fmla="*/ 0 h 25"/>
                <a:gd name="T32" fmla="*/ 11 w 23"/>
                <a:gd name="T33" fmla="*/ 0 h 25"/>
                <a:gd name="T34" fmla="*/ 16 w 23"/>
                <a:gd name="T35" fmla="*/ 2 h 25"/>
                <a:gd name="T36" fmla="*/ 19 w 23"/>
                <a:gd name="T37" fmla="*/ 4 h 25"/>
                <a:gd name="T38" fmla="*/ 22 w 23"/>
                <a:gd name="T39" fmla="*/ 8 h 25"/>
                <a:gd name="T40" fmla="*/ 23 w 23"/>
                <a:gd name="T41" fmla="*/ 13 h 25"/>
                <a:gd name="T42" fmla="*/ 23 w 23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2" y="8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>
              <a:extLst>
                <a:ext uri="{FF2B5EF4-FFF2-40B4-BE49-F238E27FC236}">
                  <a16:creationId xmlns="" xmlns:a16="http://schemas.microsoft.com/office/drawing/2014/main" id="{2CFD477C-AE40-A946-8DA5-E7B04AC5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076450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0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3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3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>
              <a:extLst>
                <a:ext uri="{FF2B5EF4-FFF2-40B4-BE49-F238E27FC236}">
                  <a16:creationId xmlns="" xmlns:a16="http://schemas.microsoft.com/office/drawing/2014/main" id="{9B9E4BD2-8445-D64B-9564-E946A6C00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168525"/>
              <a:ext cx="17463" cy="19050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2 w 23"/>
                <a:gd name="T5" fmla="*/ 16 h 23"/>
                <a:gd name="T6" fmla="*/ 19 w 23"/>
                <a:gd name="T7" fmla="*/ 19 h 23"/>
                <a:gd name="T8" fmla="*/ 16 w 23"/>
                <a:gd name="T9" fmla="*/ 23 h 23"/>
                <a:gd name="T10" fmla="*/ 11 w 23"/>
                <a:gd name="T11" fmla="*/ 23 h 23"/>
                <a:gd name="T12" fmla="*/ 11 w 23"/>
                <a:gd name="T13" fmla="*/ 23 h 23"/>
                <a:gd name="T14" fmla="*/ 7 w 23"/>
                <a:gd name="T15" fmla="*/ 23 h 23"/>
                <a:gd name="T16" fmla="*/ 2 w 23"/>
                <a:gd name="T17" fmla="*/ 19 h 23"/>
                <a:gd name="T18" fmla="*/ 0 w 23"/>
                <a:gd name="T19" fmla="*/ 16 h 23"/>
                <a:gd name="T20" fmla="*/ 0 w 23"/>
                <a:gd name="T21" fmla="*/ 11 h 23"/>
                <a:gd name="T22" fmla="*/ 0 w 23"/>
                <a:gd name="T23" fmla="*/ 11 h 23"/>
                <a:gd name="T24" fmla="*/ 0 w 23"/>
                <a:gd name="T25" fmla="*/ 7 h 23"/>
                <a:gd name="T26" fmla="*/ 2 w 23"/>
                <a:gd name="T27" fmla="*/ 4 h 23"/>
                <a:gd name="T28" fmla="*/ 7 w 23"/>
                <a:gd name="T29" fmla="*/ 0 h 23"/>
                <a:gd name="T30" fmla="*/ 11 w 23"/>
                <a:gd name="T31" fmla="*/ 0 h 23"/>
                <a:gd name="T32" fmla="*/ 11 w 23"/>
                <a:gd name="T33" fmla="*/ 0 h 23"/>
                <a:gd name="T34" fmla="*/ 16 w 23"/>
                <a:gd name="T35" fmla="*/ 0 h 23"/>
                <a:gd name="T36" fmla="*/ 19 w 23"/>
                <a:gd name="T37" fmla="*/ 4 h 23"/>
                <a:gd name="T38" fmla="*/ 22 w 23"/>
                <a:gd name="T39" fmla="*/ 7 h 23"/>
                <a:gd name="T40" fmla="*/ 23 w 23"/>
                <a:gd name="T41" fmla="*/ 11 h 23"/>
                <a:gd name="T42" fmla="*/ 23 w 23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>
              <a:extLst>
                <a:ext uri="{FF2B5EF4-FFF2-40B4-BE49-F238E27FC236}">
                  <a16:creationId xmlns="" xmlns:a16="http://schemas.microsoft.com/office/drawing/2014/main" id="{9449E5F6-2DEF-8846-8592-6E2EDDE38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260600"/>
              <a:ext cx="17463" cy="20638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4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>
              <a:extLst>
                <a:ext uri="{FF2B5EF4-FFF2-40B4-BE49-F238E27FC236}">
                  <a16:creationId xmlns="" xmlns:a16="http://schemas.microsoft.com/office/drawing/2014/main" id="{E827C407-6BA4-FD42-8887-B5D59C6A8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3542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4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>
              <a:extLst>
                <a:ext uri="{FF2B5EF4-FFF2-40B4-BE49-F238E27FC236}">
                  <a16:creationId xmlns="" xmlns:a16="http://schemas.microsoft.com/office/drawing/2014/main" id="{0ADC5224-A4B4-E142-8F52-EE44FEE91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446338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4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>
              <a:extLst>
                <a:ext uri="{FF2B5EF4-FFF2-40B4-BE49-F238E27FC236}">
                  <a16:creationId xmlns="" xmlns:a16="http://schemas.microsoft.com/office/drawing/2014/main" id="{BC7B24BC-6F3E-7847-84BD-2B4227B85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2 w 24"/>
                <a:gd name="T5" fmla="*/ 16 h 23"/>
                <a:gd name="T6" fmla="*/ 20 w 24"/>
                <a:gd name="T7" fmla="*/ 21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3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2 h 23"/>
                <a:gd name="T36" fmla="*/ 20 w 24"/>
                <a:gd name="T37" fmla="*/ 4 h 23"/>
                <a:gd name="T38" fmla="*/ 22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2" y="16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>
              <a:extLst>
                <a:ext uri="{FF2B5EF4-FFF2-40B4-BE49-F238E27FC236}">
                  <a16:creationId xmlns="" xmlns:a16="http://schemas.microsoft.com/office/drawing/2014/main" id="{90569C1E-0582-934A-AEE7-0699B6AA1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2 w 24"/>
                <a:gd name="T5" fmla="*/ 17 h 25"/>
                <a:gd name="T6" fmla="*/ 20 w 24"/>
                <a:gd name="T7" fmla="*/ 21 h 25"/>
                <a:gd name="T8" fmla="*/ 16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3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3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6 w 24"/>
                <a:gd name="T35" fmla="*/ 2 h 25"/>
                <a:gd name="T36" fmla="*/ 20 w 24"/>
                <a:gd name="T37" fmla="*/ 4 h 25"/>
                <a:gd name="T38" fmla="*/ 22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>
              <a:extLst>
                <a:ext uri="{FF2B5EF4-FFF2-40B4-BE49-F238E27FC236}">
                  <a16:creationId xmlns="" xmlns:a16="http://schemas.microsoft.com/office/drawing/2014/main" id="{59A84B04-DB48-5C4A-87CC-AFB331041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0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3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>
              <a:extLst>
                <a:ext uri="{FF2B5EF4-FFF2-40B4-BE49-F238E27FC236}">
                  <a16:creationId xmlns="" xmlns:a16="http://schemas.microsoft.com/office/drawing/2014/main" id="{A37B9354-1CA4-BF4F-9A76-362A3A027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2 w 24"/>
                <a:gd name="T5" fmla="*/ 16 h 23"/>
                <a:gd name="T6" fmla="*/ 20 w 24"/>
                <a:gd name="T7" fmla="*/ 19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3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0 h 23"/>
                <a:gd name="T36" fmla="*/ 20 w 24"/>
                <a:gd name="T37" fmla="*/ 4 h 23"/>
                <a:gd name="T38" fmla="*/ 22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2" y="16"/>
                  </a:lnTo>
                  <a:lnTo>
                    <a:pt x="20" y="19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>
              <a:extLst>
                <a:ext uri="{FF2B5EF4-FFF2-40B4-BE49-F238E27FC236}">
                  <a16:creationId xmlns="" xmlns:a16="http://schemas.microsoft.com/office/drawing/2014/main" id="{E449D676-A31D-1743-B2FA-8EA9B94E6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1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4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>
              <a:extLst>
                <a:ext uri="{FF2B5EF4-FFF2-40B4-BE49-F238E27FC236}">
                  <a16:creationId xmlns="" xmlns:a16="http://schemas.microsoft.com/office/drawing/2014/main" id="{ABC07A24-9F03-9D49-B914-E29A1029B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1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4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4">
              <a:extLst>
                <a:ext uri="{FF2B5EF4-FFF2-40B4-BE49-F238E27FC236}">
                  <a16:creationId xmlns="" xmlns:a16="http://schemas.microsoft.com/office/drawing/2014/main" id="{7FAC05F3-8AF3-0D45-9BFE-3C299C6A0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1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4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>
              <a:extLst>
                <a:ext uri="{FF2B5EF4-FFF2-40B4-BE49-F238E27FC236}">
                  <a16:creationId xmlns="" xmlns:a16="http://schemas.microsoft.com/office/drawing/2014/main" id="{D092A91D-4E32-9E41-92A1-E26014B1A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1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8 w 24"/>
                <a:gd name="T15" fmla="*/ 23 h 23"/>
                <a:gd name="T16" fmla="*/ 4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4 w 24"/>
                <a:gd name="T27" fmla="*/ 4 h 23"/>
                <a:gd name="T28" fmla="*/ 8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1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6">
              <a:extLst>
                <a:ext uri="{FF2B5EF4-FFF2-40B4-BE49-F238E27FC236}">
                  <a16:creationId xmlns="" xmlns:a16="http://schemas.microsoft.com/office/drawing/2014/main" id="{3DAE2DEF-FA66-C549-8C85-349F8A2E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1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8 w 24"/>
                <a:gd name="T15" fmla="*/ 23 h 25"/>
                <a:gd name="T16" fmla="*/ 4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4 w 24"/>
                <a:gd name="T27" fmla="*/ 4 h 25"/>
                <a:gd name="T28" fmla="*/ 8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1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7">
              <a:extLst>
                <a:ext uri="{FF2B5EF4-FFF2-40B4-BE49-F238E27FC236}">
                  <a16:creationId xmlns="" xmlns:a16="http://schemas.microsoft.com/office/drawing/2014/main" id="{E2A16796-A735-6149-A306-5EB558C72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8">
              <a:extLst>
                <a:ext uri="{FF2B5EF4-FFF2-40B4-BE49-F238E27FC236}">
                  <a16:creationId xmlns="" xmlns:a16="http://schemas.microsoft.com/office/drawing/2014/main" id="{89EA0345-C5D7-134C-9906-F80262ACC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1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8 w 24"/>
                <a:gd name="T15" fmla="*/ 23 h 23"/>
                <a:gd name="T16" fmla="*/ 4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4 w 24"/>
                <a:gd name="T27" fmla="*/ 4 h 23"/>
                <a:gd name="T28" fmla="*/ 8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1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9">
              <a:extLst>
                <a:ext uri="{FF2B5EF4-FFF2-40B4-BE49-F238E27FC236}">
                  <a16:creationId xmlns="" xmlns:a16="http://schemas.microsoft.com/office/drawing/2014/main" id="{A1CC92CE-F4CE-ED46-8995-14571C05D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0">
              <a:extLst>
                <a:ext uri="{FF2B5EF4-FFF2-40B4-BE49-F238E27FC236}">
                  <a16:creationId xmlns="" xmlns:a16="http://schemas.microsoft.com/office/drawing/2014/main" id="{7E66F46D-4907-6849-8C35-7BEA22D8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1">
              <a:extLst>
                <a:ext uri="{FF2B5EF4-FFF2-40B4-BE49-F238E27FC236}">
                  <a16:creationId xmlns="" xmlns:a16="http://schemas.microsoft.com/office/drawing/2014/main" id="{D1E4C483-F1E6-3046-B881-CC588C280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2">
              <a:extLst>
                <a:ext uri="{FF2B5EF4-FFF2-40B4-BE49-F238E27FC236}">
                  <a16:creationId xmlns="" xmlns:a16="http://schemas.microsoft.com/office/drawing/2014/main" id="{4B2F63D8-F32E-C140-83C9-C31855DBB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1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4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1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3">
              <a:extLst>
                <a:ext uri="{FF2B5EF4-FFF2-40B4-BE49-F238E27FC236}">
                  <a16:creationId xmlns="" xmlns:a16="http://schemas.microsoft.com/office/drawing/2014/main" id="{9166FEB8-C6D1-A84D-9686-6CC59E51B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1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4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4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1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4">
              <a:extLst>
                <a:ext uri="{FF2B5EF4-FFF2-40B4-BE49-F238E27FC236}">
                  <a16:creationId xmlns="" xmlns:a16="http://schemas.microsoft.com/office/drawing/2014/main" id="{CE70CFE8-A09F-1C4B-A7A2-680CF4601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5">
              <a:extLst>
                <a:ext uri="{FF2B5EF4-FFF2-40B4-BE49-F238E27FC236}">
                  <a16:creationId xmlns="" xmlns:a16="http://schemas.microsoft.com/office/drawing/2014/main" id="{4BB21D6B-B4BD-A64F-A44B-31D5E7D16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1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1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6">
              <a:extLst>
                <a:ext uri="{FF2B5EF4-FFF2-40B4-BE49-F238E27FC236}">
                  <a16:creationId xmlns="" xmlns:a16="http://schemas.microsoft.com/office/drawing/2014/main" id="{F3A31170-AF83-9141-886B-6CD6ED701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7">
              <a:extLst>
                <a:ext uri="{FF2B5EF4-FFF2-40B4-BE49-F238E27FC236}">
                  <a16:creationId xmlns="" xmlns:a16="http://schemas.microsoft.com/office/drawing/2014/main" id="{85DD053C-D073-8640-892F-21C297A94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">
              <a:extLst>
                <a:ext uri="{FF2B5EF4-FFF2-40B4-BE49-F238E27FC236}">
                  <a16:creationId xmlns="" xmlns:a16="http://schemas.microsoft.com/office/drawing/2014/main" id="{02831477-61AC-E640-AF44-A4CCCAA30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9">
              <a:extLst>
                <a:ext uri="{FF2B5EF4-FFF2-40B4-BE49-F238E27FC236}">
                  <a16:creationId xmlns="" xmlns:a16="http://schemas.microsoft.com/office/drawing/2014/main" id="{A0DE2BA8-F42D-F443-96B6-8E30769EF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0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3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0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0">
              <a:extLst>
                <a:ext uri="{FF2B5EF4-FFF2-40B4-BE49-F238E27FC236}">
                  <a16:creationId xmlns="" xmlns:a16="http://schemas.microsoft.com/office/drawing/2014/main" id="{C4011E20-9E1A-1C4D-ADDA-52F8A429A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0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3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3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0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1">
              <a:extLst>
                <a:ext uri="{FF2B5EF4-FFF2-40B4-BE49-F238E27FC236}">
                  <a16:creationId xmlns="" xmlns:a16="http://schemas.microsoft.com/office/drawing/2014/main" id="{5EF45C58-A9A8-B049-9C82-545EF2E57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2">
              <a:extLst>
                <a:ext uri="{FF2B5EF4-FFF2-40B4-BE49-F238E27FC236}">
                  <a16:creationId xmlns="" xmlns:a16="http://schemas.microsoft.com/office/drawing/2014/main" id="{371DE11A-01A5-5748-B39B-FCA93102D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0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3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0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3">
              <a:extLst>
                <a:ext uri="{FF2B5EF4-FFF2-40B4-BE49-F238E27FC236}">
                  <a16:creationId xmlns="" xmlns:a16="http://schemas.microsoft.com/office/drawing/2014/main" id="{19E338FC-44C8-4E46-A862-C90B196C6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4">
              <a:extLst>
                <a:ext uri="{FF2B5EF4-FFF2-40B4-BE49-F238E27FC236}">
                  <a16:creationId xmlns="" xmlns:a16="http://schemas.microsoft.com/office/drawing/2014/main" id="{F5F50545-9BD5-1346-A606-FB78639E2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5">
              <a:extLst>
                <a:ext uri="{FF2B5EF4-FFF2-40B4-BE49-F238E27FC236}">
                  <a16:creationId xmlns="" xmlns:a16="http://schemas.microsoft.com/office/drawing/2014/main" id="{6353E59B-B8AE-CF4B-8691-3224AA26B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6">
              <a:extLst>
                <a:ext uri="{FF2B5EF4-FFF2-40B4-BE49-F238E27FC236}">
                  <a16:creationId xmlns="" xmlns:a16="http://schemas.microsoft.com/office/drawing/2014/main" id="{9FE65FAF-A9D4-9041-9926-232B38374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1892300"/>
              <a:ext cx="17463" cy="1746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2 h 23"/>
                <a:gd name="T4" fmla="*/ 23 w 23"/>
                <a:gd name="T5" fmla="*/ 16 h 23"/>
                <a:gd name="T6" fmla="*/ 19 w 23"/>
                <a:gd name="T7" fmla="*/ 21 h 23"/>
                <a:gd name="T8" fmla="*/ 15 w 23"/>
                <a:gd name="T9" fmla="*/ 23 h 23"/>
                <a:gd name="T10" fmla="*/ 12 w 23"/>
                <a:gd name="T11" fmla="*/ 23 h 23"/>
                <a:gd name="T12" fmla="*/ 12 w 23"/>
                <a:gd name="T13" fmla="*/ 23 h 23"/>
                <a:gd name="T14" fmla="*/ 7 w 23"/>
                <a:gd name="T15" fmla="*/ 23 h 23"/>
                <a:gd name="T16" fmla="*/ 3 w 23"/>
                <a:gd name="T17" fmla="*/ 21 h 23"/>
                <a:gd name="T18" fmla="*/ 0 w 23"/>
                <a:gd name="T19" fmla="*/ 16 h 23"/>
                <a:gd name="T20" fmla="*/ 0 w 23"/>
                <a:gd name="T21" fmla="*/ 12 h 23"/>
                <a:gd name="T22" fmla="*/ 0 w 23"/>
                <a:gd name="T23" fmla="*/ 12 h 23"/>
                <a:gd name="T24" fmla="*/ 0 w 23"/>
                <a:gd name="T25" fmla="*/ 8 h 23"/>
                <a:gd name="T26" fmla="*/ 3 w 23"/>
                <a:gd name="T27" fmla="*/ 4 h 23"/>
                <a:gd name="T28" fmla="*/ 7 w 23"/>
                <a:gd name="T29" fmla="*/ 2 h 23"/>
                <a:gd name="T30" fmla="*/ 12 w 23"/>
                <a:gd name="T31" fmla="*/ 0 h 23"/>
                <a:gd name="T32" fmla="*/ 12 w 23"/>
                <a:gd name="T33" fmla="*/ 0 h 23"/>
                <a:gd name="T34" fmla="*/ 15 w 23"/>
                <a:gd name="T35" fmla="*/ 2 h 23"/>
                <a:gd name="T36" fmla="*/ 19 w 23"/>
                <a:gd name="T37" fmla="*/ 4 h 23"/>
                <a:gd name="T38" fmla="*/ 23 w 23"/>
                <a:gd name="T39" fmla="*/ 8 h 23"/>
                <a:gd name="T40" fmla="*/ 23 w 23"/>
                <a:gd name="T41" fmla="*/ 12 h 23"/>
                <a:gd name="T42" fmla="*/ 23 w 23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3" y="16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7">
              <a:extLst>
                <a:ext uri="{FF2B5EF4-FFF2-40B4-BE49-F238E27FC236}">
                  <a16:creationId xmlns="" xmlns:a16="http://schemas.microsoft.com/office/drawing/2014/main" id="{A984D1AC-236C-D840-A47C-FB245448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1984375"/>
              <a:ext cx="17463" cy="19050"/>
            </a:xfrm>
            <a:custGeom>
              <a:avLst/>
              <a:gdLst>
                <a:gd name="T0" fmla="*/ 23 w 23"/>
                <a:gd name="T1" fmla="*/ 13 h 25"/>
                <a:gd name="T2" fmla="*/ 23 w 23"/>
                <a:gd name="T3" fmla="*/ 13 h 25"/>
                <a:gd name="T4" fmla="*/ 23 w 23"/>
                <a:gd name="T5" fmla="*/ 17 h 25"/>
                <a:gd name="T6" fmla="*/ 19 w 23"/>
                <a:gd name="T7" fmla="*/ 21 h 25"/>
                <a:gd name="T8" fmla="*/ 15 w 23"/>
                <a:gd name="T9" fmla="*/ 23 h 25"/>
                <a:gd name="T10" fmla="*/ 12 w 23"/>
                <a:gd name="T11" fmla="*/ 25 h 25"/>
                <a:gd name="T12" fmla="*/ 12 w 23"/>
                <a:gd name="T13" fmla="*/ 25 h 25"/>
                <a:gd name="T14" fmla="*/ 7 w 23"/>
                <a:gd name="T15" fmla="*/ 23 h 25"/>
                <a:gd name="T16" fmla="*/ 3 w 23"/>
                <a:gd name="T17" fmla="*/ 21 h 25"/>
                <a:gd name="T18" fmla="*/ 0 w 23"/>
                <a:gd name="T19" fmla="*/ 17 h 25"/>
                <a:gd name="T20" fmla="*/ 0 w 23"/>
                <a:gd name="T21" fmla="*/ 13 h 25"/>
                <a:gd name="T22" fmla="*/ 0 w 23"/>
                <a:gd name="T23" fmla="*/ 13 h 25"/>
                <a:gd name="T24" fmla="*/ 0 w 23"/>
                <a:gd name="T25" fmla="*/ 8 h 25"/>
                <a:gd name="T26" fmla="*/ 3 w 23"/>
                <a:gd name="T27" fmla="*/ 4 h 25"/>
                <a:gd name="T28" fmla="*/ 7 w 23"/>
                <a:gd name="T29" fmla="*/ 2 h 25"/>
                <a:gd name="T30" fmla="*/ 12 w 23"/>
                <a:gd name="T31" fmla="*/ 0 h 25"/>
                <a:gd name="T32" fmla="*/ 12 w 23"/>
                <a:gd name="T33" fmla="*/ 0 h 25"/>
                <a:gd name="T34" fmla="*/ 15 w 23"/>
                <a:gd name="T35" fmla="*/ 2 h 25"/>
                <a:gd name="T36" fmla="*/ 19 w 23"/>
                <a:gd name="T37" fmla="*/ 4 h 25"/>
                <a:gd name="T38" fmla="*/ 23 w 23"/>
                <a:gd name="T39" fmla="*/ 8 h 25"/>
                <a:gd name="T40" fmla="*/ 23 w 23"/>
                <a:gd name="T41" fmla="*/ 13 h 25"/>
                <a:gd name="T42" fmla="*/ 23 w 23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3" y="13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9" y="4"/>
                  </a:lnTo>
                  <a:lnTo>
                    <a:pt x="23" y="8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8">
              <a:extLst>
                <a:ext uri="{FF2B5EF4-FFF2-40B4-BE49-F238E27FC236}">
                  <a16:creationId xmlns="" xmlns:a16="http://schemas.microsoft.com/office/drawing/2014/main" id="{B5FA6B36-5B9C-194E-9FD4-24CAFB7CD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076450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0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3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3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9">
              <a:extLst>
                <a:ext uri="{FF2B5EF4-FFF2-40B4-BE49-F238E27FC236}">
                  <a16:creationId xmlns="" xmlns:a16="http://schemas.microsoft.com/office/drawing/2014/main" id="{75DF8835-D644-0F4A-9F0A-456E65C0A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168525"/>
              <a:ext cx="17463" cy="19050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3 w 23"/>
                <a:gd name="T5" fmla="*/ 16 h 23"/>
                <a:gd name="T6" fmla="*/ 19 w 23"/>
                <a:gd name="T7" fmla="*/ 19 h 23"/>
                <a:gd name="T8" fmla="*/ 15 w 23"/>
                <a:gd name="T9" fmla="*/ 23 h 23"/>
                <a:gd name="T10" fmla="*/ 12 w 23"/>
                <a:gd name="T11" fmla="*/ 23 h 23"/>
                <a:gd name="T12" fmla="*/ 12 w 23"/>
                <a:gd name="T13" fmla="*/ 23 h 23"/>
                <a:gd name="T14" fmla="*/ 7 w 23"/>
                <a:gd name="T15" fmla="*/ 23 h 23"/>
                <a:gd name="T16" fmla="*/ 3 w 23"/>
                <a:gd name="T17" fmla="*/ 19 h 23"/>
                <a:gd name="T18" fmla="*/ 0 w 23"/>
                <a:gd name="T19" fmla="*/ 16 h 23"/>
                <a:gd name="T20" fmla="*/ 0 w 23"/>
                <a:gd name="T21" fmla="*/ 11 h 23"/>
                <a:gd name="T22" fmla="*/ 0 w 23"/>
                <a:gd name="T23" fmla="*/ 11 h 23"/>
                <a:gd name="T24" fmla="*/ 0 w 23"/>
                <a:gd name="T25" fmla="*/ 7 h 23"/>
                <a:gd name="T26" fmla="*/ 3 w 23"/>
                <a:gd name="T27" fmla="*/ 4 h 23"/>
                <a:gd name="T28" fmla="*/ 7 w 23"/>
                <a:gd name="T29" fmla="*/ 0 h 23"/>
                <a:gd name="T30" fmla="*/ 12 w 23"/>
                <a:gd name="T31" fmla="*/ 0 h 23"/>
                <a:gd name="T32" fmla="*/ 12 w 23"/>
                <a:gd name="T33" fmla="*/ 0 h 23"/>
                <a:gd name="T34" fmla="*/ 15 w 23"/>
                <a:gd name="T35" fmla="*/ 0 h 23"/>
                <a:gd name="T36" fmla="*/ 19 w 23"/>
                <a:gd name="T37" fmla="*/ 4 h 23"/>
                <a:gd name="T38" fmla="*/ 23 w 23"/>
                <a:gd name="T39" fmla="*/ 7 h 23"/>
                <a:gd name="T40" fmla="*/ 23 w 23"/>
                <a:gd name="T41" fmla="*/ 11 h 23"/>
                <a:gd name="T42" fmla="*/ 23 w 23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0">
              <a:extLst>
                <a:ext uri="{FF2B5EF4-FFF2-40B4-BE49-F238E27FC236}">
                  <a16:creationId xmlns="" xmlns:a16="http://schemas.microsoft.com/office/drawing/2014/main" id="{A6D5613D-EDB8-8F40-AC2B-3FF6C5271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260600"/>
              <a:ext cx="17463" cy="20638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1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1">
              <a:extLst>
                <a:ext uri="{FF2B5EF4-FFF2-40B4-BE49-F238E27FC236}">
                  <a16:creationId xmlns="" xmlns:a16="http://schemas.microsoft.com/office/drawing/2014/main" id="{D3ECD51F-F0A3-364F-BC53-48437E8EF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3542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1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2">
              <a:extLst>
                <a:ext uri="{FF2B5EF4-FFF2-40B4-BE49-F238E27FC236}">
                  <a16:creationId xmlns="" xmlns:a16="http://schemas.microsoft.com/office/drawing/2014/main" id="{1C534929-4C8A-2B4C-A08B-7A1A91018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446338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1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4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4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3">
              <a:extLst>
                <a:ext uri="{FF2B5EF4-FFF2-40B4-BE49-F238E27FC236}">
                  <a16:creationId xmlns="" xmlns:a16="http://schemas.microsoft.com/office/drawing/2014/main" id="{F228C25F-C162-3649-AF02-669C9F630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1892300"/>
              <a:ext cx="17463" cy="17463"/>
            </a:xfrm>
            <a:custGeom>
              <a:avLst/>
              <a:gdLst>
                <a:gd name="T0" fmla="*/ 23 w 23"/>
                <a:gd name="T1" fmla="*/ 12 h 23"/>
                <a:gd name="T2" fmla="*/ 23 w 23"/>
                <a:gd name="T3" fmla="*/ 12 h 23"/>
                <a:gd name="T4" fmla="*/ 22 w 23"/>
                <a:gd name="T5" fmla="*/ 16 h 23"/>
                <a:gd name="T6" fmla="*/ 20 w 23"/>
                <a:gd name="T7" fmla="*/ 21 h 23"/>
                <a:gd name="T8" fmla="*/ 16 w 23"/>
                <a:gd name="T9" fmla="*/ 23 h 23"/>
                <a:gd name="T10" fmla="*/ 11 w 23"/>
                <a:gd name="T11" fmla="*/ 23 h 23"/>
                <a:gd name="T12" fmla="*/ 11 w 23"/>
                <a:gd name="T13" fmla="*/ 23 h 23"/>
                <a:gd name="T14" fmla="*/ 8 w 23"/>
                <a:gd name="T15" fmla="*/ 23 h 23"/>
                <a:gd name="T16" fmla="*/ 3 w 23"/>
                <a:gd name="T17" fmla="*/ 21 h 23"/>
                <a:gd name="T18" fmla="*/ 0 w 23"/>
                <a:gd name="T19" fmla="*/ 16 h 23"/>
                <a:gd name="T20" fmla="*/ 0 w 23"/>
                <a:gd name="T21" fmla="*/ 12 h 23"/>
                <a:gd name="T22" fmla="*/ 0 w 23"/>
                <a:gd name="T23" fmla="*/ 12 h 23"/>
                <a:gd name="T24" fmla="*/ 0 w 23"/>
                <a:gd name="T25" fmla="*/ 8 h 23"/>
                <a:gd name="T26" fmla="*/ 3 w 23"/>
                <a:gd name="T27" fmla="*/ 4 h 23"/>
                <a:gd name="T28" fmla="*/ 8 w 23"/>
                <a:gd name="T29" fmla="*/ 2 h 23"/>
                <a:gd name="T30" fmla="*/ 11 w 23"/>
                <a:gd name="T31" fmla="*/ 0 h 23"/>
                <a:gd name="T32" fmla="*/ 11 w 23"/>
                <a:gd name="T33" fmla="*/ 0 h 23"/>
                <a:gd name="T34" fmla="*/ 16 w 23"/>
                <a:gd name="T35" fmla="*/ 2 h 23"/>
                <a:gd name="T36" fmla="*/ 20 w 23"/>
                <a:gd name="T37" fmla="*/ 4 h 23"/>
                <a:gd name="T38" fmla="*/ 22 w 23"/>
                <a:gd name="T39" fmla="*/ 8 h 23"/>
                <a:gd name="T40" fmla="*/ 23 w 23"/>
                <a:gd name="T41" fmla="*/ 12 h 23"/>
                <a:gd name="T42" fmla="*/ 23 w 23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2"/>
                  </a:moveTo>
                  <a:lnTo>
                    <a:pt x="23" y="12"/>
                  </a:lnTo>
                  <a:lnTo>
                    <a:pt x="22" y="16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4">
              <a:extLst>
                <a:ext uri="{FF2B5EF4-FFF2-40B4-BE49-F238E27FC236}">
                  <a16:creationId xmlns="" xmlns:a16="http://schemas.microsoft.com/office/drawing/2014/main" id="{A777D7E9-1B7A-0E43-BEB3-E5E1F6D9A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1984375"/>
              <a:ext cx="17463" cy="19050"/>
            </a:xfrm>
            <a:custGeom>
              <a:avLst/>
              <a:gdLst>
                <a:gd name="T0" fmla="*/ 23 w 23"/>
                <a:gd name="T1" fmla="*/ 13 h 25"/>
                <a:gd name="T2" fmla="*/ 23 w 23"/>
                <a:gd name="T3" fmla="*/ 13 h 25"/>
                <a:gd name="T4" fmla="*/ 22 w 23"/>
                <a:gd name="T5" fmla="*/ 17 h 25"/>
                <a:gd name="T6" fmla="*/ 20 w 23"/>
                <a:gd name="T7" fmla="*/ 21 h 25"/>
                <a:gd name="T8" fmla="*/ 16 w 23"/>
                <a:gd name="T9" fmla="*/ 23 h 25"/>
                <a:gd name="T10" fmla="*/ 11 w 23"/>
                <a:gd name="T11" fmla="*/ 25 h 25"/>
                <a:gd name="T12" fmla="*/ 11 w 23"/>
                <a:gd name="T13" fmla="*/ 25 h 25"/>
                <a:gd name="T14" fmla="*/ 8 w 23"/>
                <a:gd name="T15" fmla="*/ 23 h 25"/>
                <a:gd name="T16" fmla="*/ 3 w 23"/>
                <a:gd name="T17" fmla="*/ 21 h 25"/>
                <a:gd name="T18" fmla="*/ 0 w 23"/>
                <a:gd name="T19" fmla="*/ 17 h 25"/>
                <a:gd name="T20" fmla="*/ 0 w 23"/>
                <a:gd name="T21" fmla="*/ 13 h 25"/>
                <a:gd name="T22" fmla="*/ 0 w 23"/>
                <a:gd name="T23" fmla="*/ 13 h 25"/>
                <a:gd name="T24" fmla="*/ 0 w 23"/>
                <a:gd name="T25" fmla="*/ 8 h 25"/>
                <a:gd name="T26" fmla="*/ 3 w 23"/>
                <a:gd name="T27" fmla="*/ 4 h 25"/>
                <a:gd name="T28" fmla="*/ 8 w 23"/>
                <a:gd name="T29" fmla="*/ 2 h 25"/>
                <a:gd name="T30" fmla="*/ 11 w 23"/>
                <a:gd name="T31" fmla="*/ 0 h 25"/>
                <a:gd name="T32" fmla="*/ 11 w 23"/>
                <a:gd name="T33" fmla="*/ 0 h 25"/>
                <a:gd name="T34" fmla="*/ 16 w 23"/>
                <a:gd name="T35" fmla="*/ 2 h 25"/>
                <a:gd name="T36" fmla="*/ 20 w 23"/>
                <a:gd name="T37" fmla="*/ 4 h 25"/>
                <a:gd name="T38" fmla="*/ 22 w 23"/>
                <a:gd name="T39" fmla="*/ 8 h 25"/>
                <a:gd name="T40" fmla="*/ 23 w 23"/>
                <a:gd name="T41" fmla="*/ 13 h 25"/>
                <a:gd name="T42" fmla="*/ 23 w 23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3" y="13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5">
              <a:extLst>
                <a:ext uri="{FF2B5EF4-FFF2-40B4-BE49-F238E27FC236}">
                  <a16:creationId xmlns="" xmlns:a16="http://schemas.microsoft.com/office/drawing/2014/main" id="{F2FBA6AC-3070-CA4A-84B6-83E8E2421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076450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0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3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3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6">
              <a:extLst>
                <a:ext uri="{FF2B5EF4-FFF2-40B4-BE49-F238E27FC236}">
                  <a16:creationId xmlns="" xmlns:a16="http://schemas.microsoft.com/office/drawing/2014/main" id="{218C6383-158A-9A4C-BED8-F3265FBFD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168525"/>
              <a:ext cx="17463" cy="19050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2 w 23"/>
                <a:gd name="T5" fmla="*/ 16 h 23"/>
                <a:gd name="T6" fmla="*/ 20 w 23"/>
                <a:gd name="T7" fmla="*/ 19 h 23"/>
                <a:gd name="T8" fmla="*/ 16 w 23"/>
                <a:gd name="T9" fmla="*/ 23 h 23"/>
                <a:gd name="T10" fmla="*/ 11 w 23"/>
                <a:gd name="T11" fmla="*/ 23 h 23"/>
                <a:gd name="T12" fmla="*/ 11 w 23"/>
                <a:gd name="T13" fmla="*/ 23 h 23"/>
                <a:gd name="T14" fmla="*/ 8 w 23"/>
                <a:gd name="T15" fmla="*/ 23 h 23"/>
                <a:gd name="T16" fmla="*/ 3 w 23"/>
                <a:gd name="T17" fmla="*/ 19 h 23"/>
                <a:gd name="T18" fmla="*/ 0 w 23"/>
                <a:gd name="T19" fmla="*/ 16 h 23"/>
                <a:gd name="T20" fmla="*/ 0 w 23"/>
                <a:gd name="T21" fmla="*/ 11 h 23"/>
                <a:gd name="T22" fmla="*/ 0 w 23"/>
                <a:gd name="T23" fmla="*/ 11 h 23"/>
                <a:gd name="T24" fmla="*/ 0 w 23"/>
                <a:gd name="T25" fmla="*/ 7 h 23"/>
                <a:gd name="T26" fmla="*/ 3 w 23"/>
                <a:gd name="T27" fmla="*/ 4 h 23"/>
                <a:gd name="T28" fmla="*/ 8 w 23"/>
                <a:gd name="T29" fmla="*/ 0 h 23"/>
                <a:gd name="T30" fmla="*/ 11 w 23"/>
                <a:gd name="T31" fmla="*/ 0 h 23"/>
                <a:gd name="T32" fmla="*/ 11 w 23"/>
                <a:gd name="T33" fmla="*/ 0 h 23"/>
                <a:gd name="T34" fmla="*/ 16 w 23"/>
                <a:gd name="T35" fmla="*/ 0 h 23"/>
                <a:gd name="T36" fmla="*/ 20 w 23"/>
                <a:gd name="T37" fmla="*/ 4 h 23"/>
                <a:gd name="T38" fmla="*/ 22 w 23"/>
                <a:gd name="T39" fmla="*/ 7 h 23"/>
                <a:gd name="T40" fmla="*/ 23 w 23"/>
                <a:gd name="T41" fmla="*/ 11 h 23"/>
                <a:gd name="T42" fmla="*/ 23 w 23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2" y="16"/>
                  </a:lnTo>
                  <a:lnTo>
                    <a:pt x="20" y="19"/>
                  </a:lnTo>
                  <a:lnTo>
                    <a:pt x="16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7">
              <a:extLst>
                <a:ext uri="{FF2B5EF4-FFF2-40B4-BE49-F238E27FC236}">
                  <a16:creationId xmlns="" xmlns:a16="http://schemas.microsoft.com/office/drawing/2014/main" id="{89A35626-7B67-314D-AC71-EBBC509B5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260600"/>
              <a:ext cx="17463" cy="20638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8">
              <a:extLst>
                <a:ext uri="{FF2B5EF4-FFF2-40B4-BE49-F238E27FC236}">
                  <a16:creationId xmlns="" xmlns:a16="http://schemas.microsoft.com/office/drawing/2014/main" id="{572708DE-BFB5-C346-BBA7-D2F5BCA20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3542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9">
              <a:extLst>
                <a:ext uri="{FF2B5EF4-FFF2-40B4-BE49-F238E27FC236}">
                  <a16:creationId xmlns="" xmlns:a16="http://schemas.microsoft.com/office/drawing/2014/main" id="{EA124F19-4C3C-F042-91C2-3973DEC60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446338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1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1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4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4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0">
              <a:extLst>
                <a:ext uri="{FF2B5EF4-FFF2-40B4-BE49-F238E27FC236}">
                  <a16:creationId xmlns="" xmlns:a16="http://schemas.microsoft.com/office/drawing/2014/main" id="{85DAE3A0-33A3-004D-8DDC-47A49A36C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1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4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1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1">
              <a:extLst>
                <a:ext uri="{FF2B5EF4-FFF2-40B4-BE49-F238E27FC236}">
                  <a16:creationId xmlns="" xmlns:a16="http://schemas.microsoft.com/office/drawing/2014/main" id="{F0109599-170A-604A-B60B-CB43E0ABB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1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4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4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1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2">
              <a:extLst>
                <a:ext uri="{FF2B5EF4-FFF2-40B4-BE49-F238E27FC236}">
                  <a16:creationId xmlns="" xmlns:a16="http://schemas.microsoft.com/office/drawing/2014/main" id="{B1EAEA95-0FBE-4E42-906C-3F50B58DE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3">
              <a:extLst>
                <a:ext uri="{FF2B5EF4-FFF2-40B4-BE49-F238E27FC236}">
                  <a16:creationId xmlns="" xmlns:a16="http://schemas.microsoft.com/office/drawing/2014/main" id="{4C1B5CD6-EE21-6D4A-8E59-FF77AB57A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1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1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4">
              <a:extLst>
                <a:ext uri="{FF2B5EF4-FFF2-40B4-BE49-F238E27FC236}">
                  <a16:creationId xmlns="" xmlns:a16="http://schemas.microsoft.com/office/drawing/2014/main" id="{0304AA1F-5141-8E45-A915-0D8870CC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5">
              <a:extLst>
                <a:ext uri="{FF2B5EF4-FFF2-40B4-BE49-F238E27FC236}">
                  <a16:creationId xmlns="" xmlns:a16="http://schemas.microsoft.com/office/drawing/2014/main" id="{25A0A7E2-2C62-0448-87EA-7CF12A907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6">
              <a:extLst>
                <a:ext uri="{FF2B5EF4-FFF2-40B4-BE49-F238E27FC236}">
                  <a16:creationId xmlns="" xmlns:a16="http://schemas.microsoft.com/office/drawing/2014/main" id="{5F0933C5-1D79-A244-B279-697359E4C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7">
              <a:extLst>
                <a:ext uri="{FF2B5EF4-FFF2-40B4-BE49-F238E27FC236}">
                  <a16:creationId xmlns="" xmlns:a16="http://schemas.microsoft.com/office/drawing/2014/main" id="{F2635206-12E0-5F4D-A757-B7F623ED2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1892300"/>
              <a:ext cx="19050" cy="1746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3 w 24"/>
                <a:gd name="T5" fmla="*/ 16 h 23"/>
                <a:gd name="T6" fmla="*/ 20 w 24"/>
                <a:gd name="T7" fmla="*/ 21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21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8 h 23"/>
                <a:gd name="T26" fmla="*/ 3 w 24"/>
                <a:gd name="T27" fmla="*/ 4 h 23"/>
                <a:gd name="T28" fmla="*/ 7 w 24"/>
                <a:gd name="T29" fmla="*/ 2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2 h 23"/>
                <a:gd name="T36" fmla="*/ 20 w 24"/>
                <a:gd name="T37" fmla="*/ 4 h 23"/>
                <a:gd name="T38" fmla="*/ 23 w 24"/>
                <a:gd name="T39" fmla="*/ 8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8">
              <a:extLst>
                <a:ext uri="{FF2B5EF4-FFF2-40B4-BE49-F238E27FC236}">
                  <a16:creationId xmlns="" xmlns:a16="http://schemas.microsoft.com/office/drawing/2014/main" id="{7079DD98-889C-CD41-9AA3-5C4091058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1984375"/>
              <a:ext cx="19050" cy="19050"/>
            </a:xfrm>
            <a:custGeom>
              <a:avLst/>
              <a:gdLst>
                <a:gd name="T0" fmla="*/ 24 w 24"/>
                <a:gd name="T1" fmla="*/ 13 h 25"/>
                <a:gd name="T2" fmla="*/ 24 w 24"/>
                <a:gd name="T3" fmla="*/ 13 h 25"/>
                <a:gd name="T4" fmla="*/ 23 w 24"/>
                <a:gd name="T5" fmla="*/ 17 h 25"/>
                <a:gd name="T6" fmla="*/ 20 w 24"/>
                <a:gd name="T7" fmla="*/ 21 h 25"/>
                <a:gd name="T8" fmla="*/ 17 w 24"/>
                <a:gd name="T9" fmla="*/ 23 h 25"/>
                <a:gd name="T10" fmla="*/ 12 w 24"/>
                <a:gd name="T11" fmla="*/ 25 h 25"/>
                <a:gd name="T12" fmla="*/ 12 w 24"/>
                <a:gd name="T13" fmla="*/ 25 h 25"/>
                <a:gd name="T14" fmla="*/ 7 w 24"/>
                <a:gd name="T15" fmla="*/ 23 h 25"/>
                <a:gd name="T16" fmla="*/ 3 w 24"/>
                <a:gd name="T17" fmla="*/ 21 h 25"/>
                <a:gd name="T18" fmla="*/ 1 w 24"/>
                <a:gd name="T19" fmla="*/ 17 h 25"/>
                <a:gd name="T20" fmla="*/ 0 w 24"/>
                <a:gd name="T21" fmla="*/ 13 h 25"/>
                <a:gd name="T22" fmla="*/ 0 w 24"/>
                <a:gd name="T23" fmla="*/ 13 h 25"/>
                <a:gd name="T24" fmla="*/ 1 w 24"/>
                <a:gd name="T25" fmla="*/ 8 h 25"/>
                <a:gd name="T26" fmla="*/ 3 w 24"/>
                <a:gd name="T27" fmla="*/ 4 h 25"/>
                <a:gd name="T28" fmla="*/ 7 w 24"/>
                <a:gd name="T29" fmla="*/ 2 h 25"/>
                <a:gd name="T30" fmla="*/ 12 w 24"/>
                <a:gd name="T31" fmla="*/ 0 h 25"/>
                <a:gd name="T32" fmla="*/ 12 w 24"/>
                <a:gd name="T33" fmla="*/ 0 h 25"/>
                <a:gd name="T34" fmla="*/ 17 w 24"/>
                <a:gd name="T35" fmla="*/ 2 h 25"/>
                <a:gd name="T36" fmla="*/ 20 w 24"/>
                <a:gd name="T37" fmla="*/ 4 h 25"/>
                <a:gd name="T38" fmla="*/ 23 w 24"/>
                <a:gd name="T39" fmla="*/ 8 h 25"/>
                <a:gd name="T40" fmla="*/ 24 w 24"/>
                <a:gd name="T41" fmla="*/ 13 h 25"/>
                <a:gd name="T42" fmla="*/ 24 w 24"/>
                <a:gd name="T4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5">
                  <a:moveTo>
                    <a:pt x="24" y="13"/>
                  </a:moveTo>
                  <a:lnTo>
                    <a:pt x="24" y="13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3" y="8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9">
              <a:extLst>
                <a:ext uri="{FF2B5EF4-FFF2-40B4-BE49-F238E27FC236}">
                  <a16:creationId xmlns="" xmlns:a16="http://schemas.microsoft.com/office/drawing/2014/main" id="{BF3B97E5-11E7-7E40-B433-522FA3EA6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076450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0">
              <a:extLst>
                <a:ext uri="{FF2B5EF4-FFF2-40B4-BE49-F238E27FC236}">
                  <a16:creationId xmlns="" xmlns:a16="http://schemas.microsoft.com/office/drawing/2014/main" id="{F035D09F-95DA-8F44-B16E-85C567214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168525"/>
              <a:ext cx="19050" cy="19050"/>
            </a:xfrm>
            <a:custGeom>
              <a:avLst/>
              <a:gdLst>
                <a:gd name="T0" fmla="*/ 24 w 24"/>
                <a:gd name="T1" fmla="*/ 11 h 23"/>
                <a:gd name="T2" fmla="*/ 24 w 24"/>
                <a:gd name="T3" fmla="*/ 11 h 23"/>
                <a:gd name="T4" fmla="*/ 23 w 24"/>
                <a:gd name="T5" fmla="*/ 16 h 23"/>
                <a:gd name="T6" fmla="*/ 20 w 24"/>
                <a:gd name="T7" fmla="*/ 19 h 23"/>
                <a:gd name="T8" fmla="*/ 17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3 w 24"/>
                <a:gd name="T17" fmla="*/ 19 h 23"/>
                <a:gd name="T18" fmla="*/ 1 w 24"/>
                <a:gd name="T19" fmla="*/ 16 h 23"/>
                <a:gd name="T20" fmla="*/ 0 w 24"/>
                <a:gd name="T21" fmla="*/ 11 h 23"/>
                <a:gd name="T22" fmla="*/ 0 w 24"/>
                <a:gd name="T23" fmla="*/ 11 h 23"/>
                <a:gd name="T24" fmla="*/ 1 w 24"/>
                <a:gd name="T25" fmla="*/ 7 h 23"/>
                <a:gd name="T26" fmla="*/ 3 w 24"/>
                <a:gd name="T27" fmla="*/ 4 h 23"/>
                <a:gd name="T28" fmla="*/ 7 w 24"/>
                <a:gd name="T29" fmla="*/ 0 h 23"/>
                <a:gd name="T30" fmla="*/ 12 w 24"/>
                <a:gd name="T31" fmla="*/ 0 h 23"/>
                <a:gd name="T32" fmla="*/ 12 w 24"/>
                <a:gd name="T33" fmla="*/ 0 h 23"/>
                <a:gd name="T34" fmla="*/ 17 w 24"/>
                <a:gd name="T35" fmla="*/ 0 h 23"/>
                <a:gd name="T36" fmla="*/ 20 w 24"/>
                <a:gd name="T37" fmla="*/ 4 h 23"/>
                <a:gd name="T38" fmla="*/ 23 w 24"/>
                <a:gd name="T39" fmla="*/ 7 h 23"/>
                <a:gd name="T40" fmla="*/ 24 w 24"/>
                <a:gd name="T41" fmla="*/ 11 h 23"/>
                <a:gd name="T42" fmla="*/ 24 w 24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1"/>
                  </a:moveTo>
                  <a:lnTo>
                    <a:pt x="24" y="11"/>
                  </a:lnTo>
                  <a:lnTo>
                    <a:pt x="23" y="16"/>
                  </a:lnTo>
                  <a:lnTo>
                    <a:pt x="20" y="19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1">
              <a:extLst>
                <a:ext uri="{FF2B5EF4-FFF2-40B4-BE49-F238E27FC236}">
                  <a16:creationId xmlns="" xmlns:a16="http://schemas.microsoft.com/office/drawing/2014/main" id="{FE3CB706-02D6-7645-B0CB-3737B4C1B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260600"/>
              <a:ext cx="19050" cy="20638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2">
              <a:extLst>
                <a:ext uri="{FF2B5EF4-FFF2-40B4-BE49-F238E27FC236}">
                  <a16:creationId xmlns="" xmlns:a16="http://schemas.microsoft.com/office/drawing/2014/main" id="{315D025A-5780-C24E-88D2-7B16E40DC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3542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3">
              <a:extLst>
                <a:ext uri="{FF2B5EF4-FFF2-40B4-BE49-F238E27FC236}">
                  <a16:creationId xmlns="" xmlns:a16="http://schemas.microsoft.com/office/drawing/2014/main" id="{B39EF1B1-40F7-F647-A540-5475899D3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446338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1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1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4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4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35">
              <a:extLst>
                <a:ext uri="{FF2B5EF4-FFF2-40B4-BE49-F238E27FC236}">
                  <a16:creationId xmlns="" xmlns:a16="http://schemas.microsoft.com/office/drawing/2014/main" id="{724214A9-366C-7F4A-BA2C-73EFF7DE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42">
              <a:extLst>
                <a:ext uri="{FF2B5EF4-FFF2-40B4-BE49-F238E27FC236}">
                  <a16:creationId xmlns="" xmlns:a16="http://schemas.microsoft.com/office/drawing/2014/main" id="{10DBEDDB-DC7C-5B48-922B-AB7E0F784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544763"/>
              <a:ext cx="19050" cy="19050"/>
            </a:xfrm>
            <a:custGeom>
              <a:avLst/>
              <a:gdLst>
                <a:gd name="T0" fmla="*/ 25 w 25"/>
                <a:gd name="T1" fmla="*/ 12 h 24"/>
                <a:gd name="T2" fmla="*/ 25 w 25"/>
                <a:gd name="T3" fmla="*/ 12 h 24"/>
                <a:gd name="T4" fmla="*/ 23 w 25"/>
                <a:gd name="T5" fmla="*/ 17 h 24"/>
                <a:gd name="T6" fmla="*/ 21 w 25"/>
                <a:gd name="T7" fmla="*/ 20 h 24"/>
                <a:gd name="T8" fmla="*/ 17 w 25"/>
                <a:gd name="T9" fmla="*/ 23 h 24"/>
                <a:gd name="T10" fmla="*/ 13 w 25"/>
                <a:gd name="T11" fmla="*/ 24 h 24"/>
                <a:gd name="T12" fmla="*/ 13 w 25"/>
                <a:gd name="T13" fmla="*/ 24 h 24"/>
                <a:gd name="T14" fmla="*/ 8 w 25"/>
                <a:gd name="T15" fmla="*/ 23 h 24"/>
                <a:gd name="T16" fmla="*/ 4 w 25"/>
                <a:gd name="T17" fmla="*/ 20 h 24"/>
                <a:gd name="T18" fmla="*/ 2 w 25"/>
                <a:gd name="T19" fmla="*/ 17 h 24"/>
                <a:gd name="T20" fmla="*/ 0 w 25"/>
                <a:gd name="T21" fmla="*/ 12 h 24"/>
                <a:gd name="T22" fmla="*/ 0 w 25"/>
                <a:gd name="T23" fmla="*/ 12 h 24"/>
                <a:gd name="T24" fmla="*/ 2 w 25"/>
                <a:gd name="T25" fmla="*/ 7 h 24"/>
                <a:gd name="T26" fmla="*/ 4 w 25"/>
                <a:gd name="T27" fmla="*/ 3 h 24"/>
                <a:gd name="T28" fmla="*/ 8 w 25"/>
                <a:gd name="T29" fmla="*/ 1 h 24"/>
                <a:gd name="T30" fmla="*/ 13 w 25"/>
                <a:gd name="T31" fmla="*/ 0 h 24"/>
                <a:gd name="T32" fmla="*/ 13 w 25"/>
                <a:gd name="T33" fmla="*/ 0 h 24"/>
                <a:gd name="T34" fmla="*/ 17 w 25"/>
                <a:gd name="T35" fmla="*/ 1 h 24"/>
                <a:gd name="T36" fmla="*/ 21 w 25"/>
                <a:gd name="T37" fmla="*/ 3 h 24"/>
                <a:gd name="T38" fmla="*/ 23 w 25"/>
                <a:gd name="T39" fmla="*/ 7 h 24"/>
                <a:gd name="T40" fmla="*/ 25 w 25"/>
                <a:gd name="T41" fmla="*/ 12 h 24"/>
                <a:gd name="T42" fmla="*/ 25 w 25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24">
                  <a:moveTo>
                    <a:pt x="25" y="12"/>
                  </a:moveTo>
                  <a:lnTo>
                    <a:pt x="25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249">
              <a:extLst>
                <a:ext uri="{FF2B5EF4-FFF2-40B4-BE49-F238E27FC236}">
                  <a16:creationId xmlns="" xmlns:a16="http://schemas.microsoft.com/office/drawing/2014/main" id="{8E0487D6-9268-8845-A1FA-54787E2B9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1" y="2544763"/>
              <a:ext cx="19050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21 w 23"/>
                <a:gd name="T7" fmla="*/ 20 h 24"/>
                <a:gd name="T8" fmla="*/ 16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4 w 23"/>
                <a:gd name="T17" fmla="*/ 20 h 24"/>
                <a:gd name="T18" fmla="*/ 1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1 w 23"/>
                <a:gd name="T25" fmla="*/ 7 h 24"/>
                <a:gd name="T26" fmla="*/ 4 w 23"/>
                <a:gd name="T27" fmla="*/ 3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6 w 23"/>
                <a:gd name="T35" fmla="*/ 1 h 24"/>
                <a:gd name="T36" fmla="*/ 21 w 23"/>
                <a:gd name="T37" fmla="*/ 3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56">
              <a:extLst>
                <a:ext uri="{FF2B5EF4-FFF2-40B4-BE49-F238E27FC236}">
                  <a16:creationId xmlns="" xmlns:a16="http://schemas.microsoft.com/office/drawing/2014/main" id="{B2E4790D-8E0D-0444-B1F0-E9E8B55EF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63" y="25447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19 w 23"/>
                <a:gd name="T7" fmla="*/ 20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7 w 23"/>
                <a:gd name="T15" fmla="*/ 23 h 24"/>
                <a:gd name="T16" fmla="*/ 2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2 w 23"/>
                <a:gd name="T27" fmla="*/ 3 h 24"/>
                <a:gd name="T28" fmla="*/ 7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19 w 23"/>
                <a:gd name="T37" fmla="*/ 3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63">
              <a:extLst>
                <a:ext uri="{FF2B5EF4-FFF2-40B4-BE49-F238E27FC236}">
                  <a16:creationId xmlns="" xmlns:a16="http://schemas.microsoft.com/office/drawing/2014/main" id="{F761DDE0-596D-834F-8E3D-2FE4B7232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3988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2 w 24"/>
                <a:gd name="T5" fmla="*/ 17 h 24"/>
                <a:gd name="T6" fmla="*/ 20 w 24"/>
                <a:gd name="T7" fmla="*/ 20 h 24"/>
                <a:gd name="T8" fmla="*/ 16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6 w 24"/>
                <a:gd name="T35" fmla="*/ 1 h 24"/>
                <a:gd name="T36" fmla="*/ 20 w 24"/>
                <a:gd name="T37" fmla="*/ 3 h 24"/>
                <a:gd name="T38" fmla="*/ 22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70">
              <a:extLst>
                <a:ext uri="{FF2B5EF4-FFF2-40B4-BE49-F238E27FC236}">
                  <a16:creationId xmlns="" xmlns:a16="http://schemas.microsoft.com/office/drawing/2014/main" id="{F31A4948-83B2-AF44-938D-6FDB3DFC3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8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8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7">
              <a:extLst>
                <a:ext uri="{FF2B5EF4-FFF2-40B4-BE49-F238E27FC236}">
                  <a16:creationId xmlns="" xmlns:a16="http://schemas.microsoft.com/office/drawing/2014/main" id="{A7E8213E-E52C-B34D-ADEA-7CA6DDD98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4">
              <a:extLst>
                <a:ext uri="{FF2B5EF4-FFF2-40B4-BE49-F238E27FC236}">
                  <a16:creationId xmlns="" xmlns:a16="http://schemas.microsoft.com/office/drawing/2014/main" id="{040991ED-C2CC-1E40-B750-9B4FED876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4026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1">
              <a:extLst>
                <a:ext uri="{FF2B5EF4-FFF2-40B4-BE49-F238E27FC236}">
                  <a16:creationId xmlns="" xmlns:a16="http://schemas.microsoft.com/office/drawing/2014/main" id="{87DCB443-3BAB-E244-B24D-F8A3AA8D8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25447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3 w 23"/>
                <a:gd name="T5" fmla="*/ 17 h 24"/>
                <a:gd name="T6" fmla="*/ 19 w 23"/>
                <a:gd name="T7" fmla="*/ 20 h 24"/>
                <a:gd name="T8" fmla="*/ 15 w 23"/>
                <a:gd name="T9" fmla="*/ 23 h 24"/>
                <a:gd name="T10" fmla="*/ 12 w 23"/>
                <a:gd name="T11" fmla="*/ 24 h 24"/>
                <a:gd name="T12" fmla="*/ 12 w 23"/>
                <a:gd name="T13" fmla="*/ 24 h 24"/>
                <a:gd name="T14" fmla="*/ 7 w 23"/>
                <a:gd name="T15" fmla="*/ 23 h 24"/>
                <a:gd name="T16" fmla="*/ 3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3 h 24"/>
                <a:gd name="T28" fmla="*/ 7 w 23"/>
                <a:gd name="T29" fmla="*/ 1 h 24"/>
                <a:gd name="T30" fmla="*/ 12 w 23"/>
                <a:gd name="T31" fmla="*/ 0 h 24"/>
                <a:gd name="T32" fmla="*/ 12 w 23"/>
                <a:gd name="T33" fmla="*/ 0 h 24"/>
                <a:gd name="T34" fmla="*/ 15 w 23"/>
                <a:gd name="T35" fmla="*/ 1 h 24"/>
                <a:gd name="T36" fmla="*/ 19 w 23"/>
                <a:gd name="T37" fmla="*/ 3 h 24"/>
                <a:gd name="T38" fmla="*/ 23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98">
              <a:extLst>
                <a:ext uri="{FF2B5EF4-FFF2-40B4-BE49-F238E27FC236}">
                  <a16:creationId xmlns="" xmlns:a16="http://schemas.microsoft.com/office/drawing/2014/main" id="{45D996D9-7C8A-C645-A5DB-922BDC98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1" y="2544763"/>
              <a:ext cx="17463" cy="19050"/>
            </a:xfrm>
            <a:custGeom>
              <a:avLst/>
              <a:gdLst>
                <a:gd name="T0" fmla="*/ 23 w 23"/>
                <a:gd name="T1" fmla="*/ 12 h 24"/>
                <a:gd name="T2" fmla="*/ 23 w 23"/>
                <a:gd name="T3" fmla="*/ 12 h 24"/>
                <a:gd name="T4" fmla="*/ 22 w 23"/>
                <a:gd name="T5" fmla="*/ 17 h 24"/>
                <a:gd name="T6" fmla="*/ 20 w 23"/>
                <a:gd name="T7" fmla="*/ 20 h 24"/>
                <a:gd name="T8" fmla="*/ 16 w 23"/>
                <a:gd name="T9" fmla="*/ 23 h 24"/>
                <a:gd name="T10" fmla="*/ 11 w 23"/>
                <a:gd name="T11" fmla="*/ 24 h 24"/>
                <a:gd name="T12" fmla="*/ 11 w 23"/>
                <a:gd name="T13" fmla="*/ 24 h 24"/>
                <a:gd name="T14" fmla="*/ 8 w 23"/>
                <a:gd name="T15" fmla="*/ 23 h 24"/>
                <a:gd name="T16" fmla="*/ 3 w 23"/>
                <a:gd name="T17" fmla="*/ 20 h 24"/>
                <a:gd name="T18" fmla="*/ 0 w 23"/>
                <a:gd name="T19" fmla="*/ 17 h 24"/>
                <a:gd name="T20" fmla="*/ 0 w 23"/>
                <a:gd name="T21" fmla="*/ 12 h 24"/>
                <a:gd name="T22" fmla="*/ 0 w 23"/>
                <a:gd name="T23" fmla="*/ 12 h 24"/>
                <a:gd name="T24" fmla="*/ 0 w 23"/>
                <a:gd name="T25" fmla="*/ 7 h 24"/>
                <a:gd name="T26" fmla="*/ 3 w 23"/>
                <a:gd name="T27" fmla="*/ 3 h 24"/>
                <a:gd name="T28" fmla="*/ 8 w 23"/>
                <a:gd name="T29" fmla="*/ 1 h 24"/>
                <a:gd name="T30" fmla="*/ 11 w 23"/>
                <a:gd name="T31" fmla="*/ 0 h 24"/>
                <a:gd name="T32" fmla="*/ 11 w 23"/>
                <a:gd name="T33" fmla="*/ 0 h 24"/>
                <a:gd name="T34" fmla="*/ 16 w 23"/>
                <a:gd name="T35" fmla="*/ 1 h 24"/>
                <a:gd name="T36" fmla="*/ 20 w 23"/>
                <a:gd name="T37" fmla="*/ 3 h 24"/>
                <a:gd name="T38" fmla="*/ 22 w 23"/>
                <a:gd name="T39" fmla="*/ 7 h 24"/>
                <a:gd name="T40" fmla="*/ 23 w 23"/>
                <a:gd name="T41" fmla="*/ 12 h 24"/>
                <a:gd name="T42" fmla="*/ 23 w 23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8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05">
              <a:extLst>
                <a:ext uri="{FF2B5EF4-FFF2-40B4-BE49-F238E27FC236}">
                  <a16:creationId xmlns="" xmlns:a16="http://schemas.microsoft.com/office/drawing/2014/main" id="{EA08D185-6240-2A40-B1B0-BAA3AAFE8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2476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1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4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4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1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312">
              <a:extLst>
                <a:ext uri="{FF2B5EF4-FFF2-40B4-BE49-F238E27FC236}">
                  <a16:creationId xmlns="" xmlns:a16="http://schemas.microsoft.com/office/drawing/2014/main" id="{00F877C5-BDB5-484B-8108-30C440348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2544763"/>
              <a:ext cx="19050" cy="19050"/>
            </a:xfrm>
            <a:custGeom>
              <a:avLst/>
              <a:gdLst>
                <a:gd name="T0" fmla="*/ 24 w 24"/>
                <a:gd name="T1" fmla="*/ 12 h 24"/>
                <a:gd name="T2" fmla="*/ 24 w 24"/>
                <a:gd name="T3" fmla="*/ 12 h 24"/>
                <a:gd name="T4" fmla="*/ 23 w 24"/>
                <a:gd name="T5" fmla="*/ 17 h 24"/>
                <a:gd name="T6" fmla="*/ 20 w 24"/>
                <a:gd name="T7" fmla="*/ 20 h 24"/>
                <a:gd name="T8" fmla="*/ 17 w 24"/>
                <a:gd name="T9" fmla="*/ 23 h 24"/>
                <a:gd name="T10" fmla="*/ 12 w 24"/>
                <a:gd name="T11" fmla="*/ 24 h 24"/>
                <a:gd name="T12" fmla="*/ 12 w 24"/>
                <a:gd name="T13" fmla="*/ 24 h 24"/>
                <a:gd name="T14" fmla="*/ 7 w 24"/>
                <a:gd name="T15" fmla="*/ 23 h 24"/>
                <a:gd name="T16" fmla="*/ 3 w 24"/>
                <a:gd name="T17" fmla="*/ 20 h 24"/>
                <a:gd name="T18" fmla="*/ 1 w 24"/>
                <a:gd name="T19" fmla="*/ 17 h 24"/>
                <a:gd name="T20" fmla="*/ 0 w 24"/>
                <a:gd name="T21" fmla="*/ 12 h 24"/>
                <a:gd name="T22" fmla="*/ 0 w 24"/>
                <a:gd name="T23" fmla="*/ 12 h 24"/>
                <a:gd name="T24" fmla="*/ 1 w 24"/>
                <a:gd name="T25" fmla="*/ 7 h 24"/>
                <a:gd name="T26" fmla="*/ 3 w 24"/>
                <a:gd name="T27" fmla="*/ 3 h 24"/>
                <a:gd name="T28" fmla="*/ 7 w 24"/>
                <a:gd name="T29" fmla="*/ 1 h 24"/>
                <a:gd name="T30" fmla="*/ 12 w 24"/>
                <a:gd name="T31" fmla="*/ 0 h 24"/>
                <a:gd name="T32" fmla="*/ 12 w 24"/>
                <a:gd name="T33" fmla="*/ 0 h 24"/>
                <a:gd name="T34" fmla="*/ 17 w 24"/>
                <a:gd name="T35" fmla="*/ 1 h 24"/>
                <a:gd name="T36" fmla="*/ 20 w 24"/>
                <a:gd name="T37" fmla="*/ 3 h 24"/>
                <a:gd name="T38" fmla="*/ 23 w 24"/>
                <a:gd name="T39" fmla="*/ 7 h 24"/>
                <a:gd name="T40" fmla="*/ 24 w 24"/>
                <a:gd name="T41" fmla="*/ 12 h 24"/>
                <a:gd name="T42" fmla="*/ 24 w 24"/>
                <a:gd name="T4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3" y="17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3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Freeform 75">
            <a:extLst>
              <a:ext uri="{FF2B5EF4-FFF2-40B4-BE49-F238E27FC236}">
                <a16:creationId xmlns="" xmlns:a16="http://schemas.microsoft.com/office/drawing/2014/main" id="{2D9E3DB0-3EB7-FF4F-BD3B-21996686C175}"/>
              </a:ext>
            </a:extLst>
          </p:cNvPr>
          <p:cNvSpPr>
            <a:spLocks/>
          </p:cNvSpPr>
          <p:nvPr/>
        </p:nvSpPr>
        <p:spPr bwMode="auto">
          <a:xfrm>
            <a:off x="7514891" y="6171679"/>
            <a:ext cx="380109" cy="122441"/>
          </a:xfrm>
          <a:custGeom>
            <a:avLst/>
            <a:gdLst>
              <a:gd name="T0" fmla="*/ 305 w 347"/>
              <a:gd name="T1" fmla="*/ 84 h 84"/>
              <a:gd name="T2" fmla="*/ 42 w 347"/>
              <a:gd name="T3" fmla="*/ 84 h 84"/>
              <a:gd name="T4" fmla="*/ 0 w 347"/>
              <a:gd name="T5" fmla="*/ 42 h 84"/>
              <a:gd name="T6" fmla="*/ 42 w 347"/>
              <a:gd name="T7" fmla="*/ 0 h 84"/>
              <a:gd name="T8" fmla="*/ 305 w 347"/>
              <a:gd name="T9" fmla="*/ 0 h 84"/>
              <a:gd name="T10" fmla="*/ 347 w 347"/>
              <a:gd name="T11" fmla="*/ 42 h 84"/>
              <a:gd name="T12" fmla="*/ 305 w 347"/>
              <a:gd name="T13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" h="84">
                <a:moveTo>
                  <a:pt x="305" y="84"/>
                </a:moveTo>
                <a:cubicBezTo>
                  <a:pt x="42" y="84"/>
                  <a:pt x="42" y="84"/>
                  <a:pt x="42" y="84"/>
                </a:cubicBezTo>
                <a:cubicBezTo>
                  <a:pt x="18" y="84"/>
                  <a:pt x="0" y="65"/>
                  <a:pt x="0" y="42"/>
                </a:cubicBezTo>
                <a:cubicBezTo>
                  <a:pt x="0" y="19"/>
                  <a:pt x="18" y="0"/>
                  <a:pt x="42" y="0"/>
                </a:cubicBezTo>
                <a:cubicBezTo>
                  <a:pt x="305" y="0"/>
                  <a:pt x="305" y="0"/>
                  <a:pt x="305" y="0"/>
                </a:cubicBezTo>
                <a:cubicBezTo>
                  <a:pt x="328" y="0"/>
                  <a:pt x="347" y="19"/>
                  <a:pt x="347" y="42"/>
                </a:cubicBezTo>
                <a:cubicBezTo>
                  <a:pt x="347" y="65"/>
                  <a:pt x="328" y="84"/>
                  <a:pt x="30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7" name="Freeform 76">
            <a:extLst>
              <a:ext uri="{FF2B5EF4-FFF2-40B4-BE49-F238E27FC236}">
                <a16:creationId xmlns="" xmlns:a16="http://schemas.microsoft.com/office/drawing/2014/main" id="{B3F450B1-D021-F841-B064-711481CE2CC5}"/>
              </a:ext>
            </a:extLst>
          </p:cNvPr>
          <p:cNvSpPr>
            <a:spLocks/>
          </p:cNvSpPr>
          <p:nvPr/>
        </p:nvSpPr>
        <p:spPr bwMode="auto">
          <a:xfrm>
            <a:off x="8246333" y="5878542"/>
            <a:ext cx="623360" cy="200797"/>
          </a:xfrm>
          <a:custGeom>
            <a:avLst/>
            <a:gdLst>
              <a:gd name="T0" fmla="*/ 305 w 347"/>
              <a:gd name="T1" fmla="*/ 84 h 84"/>
              <a:gd name="T2" fmla="*/ 42 w 347"/>
              <a:gd name="T3" fmla="*/ 84 h 84"/>
              <a:gd name="T4" fmla="*/ 0 w 347"/>
              <a:gd name="T5" fmla="*/ 42 h 84"/>
              <a:gd name="T6" fmla="*/ 42 w 347"/>
              <a:gd name="T7" fmla="*/ 0 h 84"/>
              <a:gd name="T8" fmla="*/ 305 w 347"/>
              <a:gd name="T9" fmla="*/ 0 h 84"/>
              <a:gd name="T10" fmla="*/ 347 w 347"/>
              <a:gd name="T11" fmla="*/ 42 h 84"/>
              <a:gd name="T12" fmla="*/ 305 w 347"/>
              <a:gd name="T13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" h="84">
                <a:moveTo>
                  <a:pt x="305" y="84"/>
                </a:moveTo>
                <a:cubicBezTo>
                  <a:pt x="42" y="84"/>
                  <a:pt x="42" y="84"/>
                  <a:pt x="42" y="84"/>
                </a:cubicBezTo>
                <a:cubicBezTo>
                  <a:pt x="18" y="84"/>
                  <a:pt x="0" y="65"/>
                  <a:pt x="0" y="42"/>
                </a:cubicBezTo>
                <a:cubicBezTo>
                  <a:pt x="0" y="19"/>
                  <a:pt x="18" y="0"/>
                  <a:pt x="42" y="0"/>
                </a:cubicBezTo>
                <a:cubicBezTo>
                  <a:pt x="305" y="0"/>
                  <a:pt x="305" y="0"/>
                  <a:pt x="305" y="0"/>
                </a:cubicBezTo>
                <a:cubicBezTo>
                  <a:pt x="328" y="0"/>
                  <a:pt x="347" y="19"/>
                  <a:pt x="347" y="42"/>
                </a:cubicBezTo>
                <a:cubicBezTo>
                  <a:pt x="347" y="65"/>
                  <a:pt x="328" y="84"/>
                  <a:pt x="30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8" name="Freeform 319">
            <a:extLst>
              <a:ext uri="{FF2B5EF4-FFF2-40B4-BE49-F238E27FC236}">
                <a16:creationId xmlns="" xmlns:a16="http://schemas.microsoft.com/office/drawing/2014/main" id="{49F9F458-DBE6-8949-A653-979751F5EC41}"/>
              </a:ext>
            </a:extLst>
          </p:cNvPr>
          <p:cNvSpPr>
            <a:spLocks/>
          </p:cNvSpPr>
          <p:nvPr/>
        </p:nvSpPr>
        <p:spPr bwMode="auto">
          <a:xfrm>
            <a:off x="7969407" y="5880935"/>
            <a:ext cx="146447" cy="195263"/>
          </a:xfrm>
          <a:custGeom>
            <a:avLst/>
            <a:gdLst>
              <a:gd name="T0" fmla="*/ 245 w 245"/>
              <a:gd name="T1" fmla="*/ 123 h 245"/>
              <a:gd name="T2" fmla="*/ 243 w 245"/>
              <a:gd name="T3" fmla="*/ 147 h 245"/>
              <a:gd name="T4" fmla="*/ 235 w 245"/>
              <a:gd name="T5" fmla="*/ 170 h 245"/>
              <a:gd name="T6" fmla="*/ 225 w 245"/>
              <a:gd name="T7" fmla="*/ 191 h 245"/>
              <a:gd name="T8" fmla="*/ 209 w 245"/>
              <a:gd name="T9" fmla="*/ 209 h 245"/>
              <a:gd name="T10" fmla="*/ 191 w 245"/>
              <a:gd name="T11" fmla="*/ 225 h 245"/>
              <a:gd name="T12" fmla="*/ 170 w 245"/>
              <a:gd name="T13" fmla="*/ 236 h 245"/>
              <a:gd name="T14" fmla="*/ 147 w 245"/>
              <a:gd name="T15" fmla="*/ 243 h 245"/>
              <a:gd name="T16" fmla="*/ 123 w 245"/>
              <a:gd name="T17" fmla="*/ 245 h 245"/>
              <a:gd name="T18" fmla="*/ 110 w 245"/>
              <a:gd name="T19" fmla="*/ 245 h 245"/>
              <a:gd name="T20" fmla="*/ 86 w 245"/>
              <a:gd name="T21" fmla="*/ 240 h 245"/>
              <a:gd name="T22" fmla="*/ 64 w 245"/>
              <a:gd name="T23" fmla="*/ 231 h 245"/>
              <a:gd name="T24" fmla="*/ 44 w 245"/>
              <a:gd name="T25" fmla="*/ 217 h 245"/>
              <a:gd name="T26" fmla="*/ 27 w 245"/>
              <a:gd name="T27" fmla="*/ 200 h 245"/>
              <a:gd name="T28" fmla="*/ 14 w 245"/>
              <a:gd name="T29" fmla="*/ 181 h 245"/>
              <a:gd name="T30" fmla="*/ 6 w 245"/>
              <a:gd name="T31" fmla="*/ 159 h 245"/>
              <a:gd name="T32" fmla="*/ 1 w 245"/>
              <a:gd name="T33" fmla="*/ 135 h 245"/>
              <a:gd name="T34" fmla="*/ 0 w 245"/>
              <a:gd name="T35" fmla="*/ 123 h 245"/>
              <a:gd name="T36" fmla="*/ 2 w 245"/>
              <a:gd name="T37" fmla="*/ 98 h 245"/>
              <a:gd name="T38" fmla="*/ 9 w 245"/>
              <a:gd name="T39" fmla="*/ 75 h 245"/>
              <a:gd name="T40" fmla="*/ 21 w 245"/>
              <a:gd name="T41" fmla="*/ 54 h 245"/>
              <a:gd name="T42" fmla="*/ 36 w 245"/>
              <a:gd name="T43" fmla="*/ 36 h 245"/>
              <a:gd name="T44" fmla="*/ 54 w 245"/>
              <a:gd name="T45" fmla="*/ 22 h 245"/>
              <a:gd name="T46" fmla="*/ 75 w 245"/>
              <a:gd name="T47" fmla="*/ 9 h 245"/>
              <a:gd name="T48" fmla="*/ 98 w 245"/>
              <a:gd name="T49" fmla="*/ 2 h 245"/>
              <a:gd name="T50" fmla="*/ 123 w 245"/>
              <a:gd name="T51" fmla="*/ 0 h 245"/>
              <a:gd name="T52" fmla="*/ 135 w 245"/>
              <a:gd name="T53" fmla="*/ 1 h 245"/>
              <a:gd name="T54" fmla="*/ 159 w 245"/>
              <a:gd name="T55" fmla="*/ 6 h 245"/>
              <a:gd name="T56" fmla="*/ 181 w 245"/>
              <a:gd name="T57" fmla="*/ 14 h 245"/>
              <a:gd name="T58" fmla="*/ 200 w 245"/>
              <a:gd name="T59" fmla="*/ 28 h 245"/>
              <a:gd name="T60" fmla="*/ 217 w 245"/>
              <a:gd name="T61" fmla="*/ 44 h 245"/>
              <a:gd name="T62" fmla="*/ 231 w 245"/>
              <a:gd name="T63" fmla="*/ 64 h 245"/>
              <a:gd name="T64" fmla="*/ 240 w 245"/>
              <a:gd name="T65" fmla="*/ 87 h 245"/>
              <a:gd name="T66" fmla="*/ 245 w 245"/>
              <a:gd name="T67" fmla="*/ 110 h 245"/>
              <a:gd name="T68" fmla="*/ 245 w 245"/>
              <a:gd name="T69" fmla="*/ 12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5" h="245">
                <a:moveTo>
                  <a:pt x="245" y="123"/>
                </a:moveTo>
                <a:lnTo>
                  <a:pt x="245" y="123"/>
                </a:lnTo>
                <a:lnTo>
                  <a:pt x="245" y="135"/>
                </a:lnTo>
                <a:lnTo>
                  <a:pt x="243" y="147"/>
                </a:lnTo>
                <a:lnTo>
                  <a:pt x="240" y="159"/>
                </a:lnTo>
                <a:lnTo>
                  <a:pt x="235" y="170"/>
                </a:lnTo>
                <a:lnTo>
                  <a:pt x="231" y="181"/>
                </a:lnTo>
                <a:lnTo>
                  <a:pt x="225" y="191"/>
                </a:lnTo>
                <a:lnTo>
                  <a:pt x="217" y="200"/>
                </a:lnTo>
                <a:lnTo>
                  <a:pt x="209" y="209"/>
                </a:lnTo>
                <a:lnTo>
                  <a:pt x="200" y="217"/>
                </a:lnTo>
                <a:lnTo>
                  <a:pt x="191" y="225"/>
                </a:lnTo>
                <a:lnTo>
                  <a:pt x="181" y="231"/>
                </a:lnTo>
                <a:lnTo>
                  <a:pt x="170" y="236"/>
                </a:lnTo>
                <a:lnTo>
                  <a:pt x="159" y="240"/>
                </a:lnTo>
                <a:lnTo>
                  <a:pt x="147" y="243"/>
                </a:lnTo>
                <a:lnTo>
                  <a:pt x="135" y="245"/>
                </a:lnTo>
                <a:lnTo>
                  <a:pt x="123" y="245"/>
                </a:lnTo>
                <a:lnTo>
                  <a:pt x="123" y="245"/>
                </a:lnTo>
                <a:lnTo>
                  <a:pt x="110" y="245"/>
                </a:lnTo>
                <a:lnTo>
                  <a:pt x="98" y="243"/>
                </a:lnTo>
                <a:lnTo>
                  <a:pt x="86" y="240"/>
                </a:lnTo>
                <a:lnTo>
                  <a:pt x="75" y="236"/>
                </a:lnTo>
                <a:lnTo>
                  <a:pt x="64" y="231"/>
                </a:lnTo>
                <a:lnTo>
                  <a:pt x="54" y="225"/>
                </a:lnTo>
                <a:lnTo>
                  <a:pt x="44" y="217"/>
                </a:lnTo>
                <a:lnTo>
                  <a:pt x="36" y="209"/>
                </a:lnTo>
                <a:lnTo>
                  <a:pt x="27" y="200"/>
                </a:lnTo>
                <a:lnTo>
                  <a:pt x="21" y="191"/>
                </a:lnTo>
                <a:lnTo>
                  <a:pt x="14" y="181"/>
                </a:lnTo>
                <a:lnTo>
                  <a:pt x="9" y="170"/>
                </a:lnTo>
                <a:lnTo>
                  <a:pt x="6" y="159"/>
                </a:lnTo>
                <a:lnTo>
                  <a:pt x="2" y="147"/>
                </a:lnTo>
                <a:lnTo>
                  <a:pt x="1" y="135"/>
                </a:lnTo>
                <a:lnTo>
                  <a:pt x="0" y="123"/>
                </a:lnTo>
                <a:lnTo>
                  <a:pt x="0" y="123"/>
                </a:lnTo>
                <a:lnTo>
                  <a:pt x="1" y="110"/>
                </a:lnTo>
                <a:lnTo>
                  <a:pt x="2" y="98"/>
                </a:lnTo>
                <a:lnTo>
                  <a:pt x="6" y="87"/>
                </a:lnTo>
                <a:lnTo>
                  <a:pt x="9" y="75"/>
                </a:lnTo>
                <a:lnTo>
                  <a:pt x="14" y="64"/>
                </a:lnTo>
                <a:lnTo>
                  <a:pt x="21" y="54"/>
                </a:lnTo>
                <a:lnTo>
                  <a:pt x="27" y="44"/>
                </a:lnTo>
                <a:lnTo>
                  <a:pt x="36" y="36"/>
                </a:lnTo>
                <a:lnTo>
                  <a:pt x="44" y="28"/>
                </a:lnTo>
                <a:lnTo>
                  <a:pt x="54" y="22"/>
                </a:lnTo>
                <a:lnTo>
                  <a:pt x="64" y="14"/>
                </a:lnTo>
                <a:lnTo>
                  <a:pt x="75" y="9"/>
                </a:lnTo>
                <a:lnTo>
                  <a:pt x="86" y="6"/>
                </a:lnTo>
                <a:lnTo>
                  <a:pt x="98" y="2"/>
                </a:lnTo>
                <a:lnTo>
                  <a:pt x="110" y="1"/>
                </a:lnTo>
                <a:lnTo>
                  <a:pt x="123" y="0"/>
                </a:lnTo>
                <a:lnTo>
                  <a:pt x="123" y="0"/>
                </a:lnTo>
                <a:lnTo>
                  <a:pt x="135" y="1"/>
                </a:lnTo>
                <a:lnTo>
                  <a:pt x="147" y="2"/>
                </a:lnTo>
                <a:lnTo>
                  <a:pt x="159" y="6"/>
                </a:lnTo>
                <a:lnTo>
                  <a:pt x="170" y="9"/>
                </a:lnTo>
                <a:lnTo>
                  <a:pt x="181" y="14"/>
                </a:lnTo>
                <a:lnTo>
                  <a:pt x="191" y="22"/>
                </a:lnTo>
                <a:lnTo>
                  <a:pt x="200" y="28"/>
                </a:lnTo>
                <a:lnTo>
                  <a:pt x="209" y="36"/>
                </a:lnTo>
                <a:lnTo>
                  <a:pt x="217" y="44"/>
                </a:lnTo>
                <a:lnTo>
                  <a:pt x="225" y="54"/>
                </a:lnTo>
                <a:lnTo>
                  <a:pt x="231" y="64"/>
                </a:lnTo>
                <a:lnTo>
                  <a:pt x="235" y="75"/>
                </a:lnTo>
                <a:lnTo>
                  <a:pt x="240" y="87"/>
                </a:lnTo>
                <a:lnTo>
                  <a:pt x="243" y="98"/>
                </a:lnTo>
                <a:lnTo>
                  <a:pt x="245" y="110"/>
                </a:lnTo>
                <a:lnTo>
                  <a:pt x="245" y="123"/>
                </a:lnTo>
                <a:lnTo>
                  <a:pt x="245" y="123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B774FB0F-6EE9-614C-B567-B0C166244E01}"/>
              </a:ext>
            </a:extLst>
          </p:cNvPr>
          <p:cNvGrpSpPr/>
          <p:nvPr/>
        </p:nvGrpSpPr>
        <p:grpSpPr>
          <a:xfrm>
            <a:off x="1119122" y="5545237"/>
            <a:ext cx="1627206" cy="1336166"/>
            <a:chOff x="3710490" y="4168662"/>
            <a:chExt cx="2357504" cy="1451883"/>
          </a:xfrm>
        </p:grpSpPr>
        <p:sp>
          <p:nvSpPr>
            <p:cNvPr id="13" name="Freeform 586">
              <a:extLst>
                <a:ext uri="{FF2B5EF4-FFF2-40B4-BE49-F238E27FC236}">
                  <a16:creationId xmlns="" xmlns:a16="http://schemas.microsoft.com/office/drawing/2014/main" id="{B69FEBA2-4ECD-A843-A4C7-0A61EFF27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960" y="4483615"/>
              <a:ext cx="2325929" cy="282952"/>
            </a:xfrm>
            <a:custGeom>
              <a:avLst/>
              <a:gdLst>
                <a:gd name="T0" fmla="*/ 2762 w 2762"/>
                <a:gd name="T1" fmla="*/ 256 h 336"/>
                <a:gd name="T2" fmla="*/ 2762 w 2762"/>
                <a:gd name="T3" fmla="*/ 264 h 336"/>
                <a:gd name="T4" fmla="*/ 2759 w 2762"/>
                <a:gd name="T5" fmla="*/ 280 h 336"/>
                <a:gd name="T6" fmla="*/ 2753 w 2762"/>
                <a:gd name="T7" fmla="*/ 295 h 336"/>
                <a:gd name="T8" fmla="*/ 2744 w 2762"/>
                <a:gd name="T9" fmla="*/ 307 h 336"/>
                <a:gd name="T10" fmla="*/ 2733 w 2762"/>
                <a:gd name="T11" fmla="*/ 318 h 336"/>
                <a:gd name="T12" fmla="*/ 2720 w 2762"/>
                <a:gd name="T13" fmla="*/ 326 h 336"/>
                <a:gd name="T14" fmla="*/ 2707 w 2762"/>
                <a:gd name="T15" fmla="*/ 332 h 336"/>
                <a:gd name="T16" fmla="*/ 2691 w 2762"/>
                <a:gd name="T17" fmla="*/ 336 h 336"/>
                <a:gd name="T18" fmla="*/ 81 w 2762"/>
                <a:gd name="T19" fmla="*/ 336 h 336"/>
                <a:gd name="T20" fmla="*/ 73 w 2762"/>
                <a:gd name="T21" fmla="*/ 336 h 336"/>
                <a:gd name="T22" fmla="*/ 57 w 2762"/>
                <a:gd name="T23" fmla="*/ 332 h 336"/>
                <a:gd name="T24" fmla="*/ 42 w 2762"/>
                <a:gd name="T25" fmla="*/ 326 h 336"/>
                <a:gd name="T26" fmla="*/ 29 w 2762"/>
                <a:gd name="T27" fmla="*/ 318 h 336"/>
                <a:gd name="T28" fmla="*/ 18 w 2762"/>
                <a:gd name="T29" fmla="*/ 307 h 336"/>
                <a:gd name="T30" fmla="*/ 10 w 2762"/>
                <a:gd name="T31" fmla="*/ 295 h 336"/>
                <a:gd name="T32" fmla="*/ 4 w 2762"/>
                <a:gd name="T33" fmla="*/ 280 h 336"/>
                <a:gd name="T34" fmla="*/ 0 w 2762"/>
                <a:gd name="T35" fmla="*/ 264 h 336"/>
                <a:gd name="T36" fmla="*/ 0 w 2762"/>
                <a:gd name="T37" fmla="*/ 79 h 336"/>
                <a:gd name="T38" fmla="*/ 0 w 2762"/>
                <a:gd name="T39" fmla="*/ 72 h 336"/>
                <a:gd name="T40" fmla="*/ 4 w 2762"/>
                <a:gd name="T41" fmla="*/ 56 h 336"/>
                <a:gd name="T42" fmla="*/ 10 w 2762"/>
                <a:gd name="T43" fmla="*/ 42 h 336"/>
                <a:gd name="T44" fmla="*/ 18 w 2762"/>
                <a:gd name="T45" fmla="*/ 29 h 336"/>
                <a:gd name="T46" fmla="*/ 29 w 2762"/>
                <a:gd name="T47" fmla="*/ 18 h 336"/>
                <a:gd name="T48" fmla="*/ 42 w 2762"/>
                <a:gd name="T49" fmla="*/ 9 h 336"/>
                <a:gd name="T50" fmla="*/ 57 w 2762"/>
                <a:gd name="T51" fmla="*/ 3 h 336"/>
                <a:gd name="T52" fmla="*/ 73 w 2762"/>
                <a:gd name="T53" fmla="*/ 0 h 336"/>
                <a:gd name="T54" fmla="*/ 2683 w 2762"/>
                <a:gd name="T55" fmla="*/ 0 h 336"/>
                <a:gd name="T56" fmla="*/ 2691 w 2762"/>
                <a:gd name="T57" fmla="*/ 0 h 336"/>
                <a:gd name="T58" fmla="*/ 2707 w 2762"/>
                <a:gd name="T59" fmla="*/ 3 h 336"/>
                <a:gd name="T60" fmla="*/ 2720 w 2762"/>
                <a:gd name="T61" fmla="*/ 9 h 336"/>
                <a:gd name="T62" fmla="*/ 2733 w 2762"/>
                <a:gd name="T63" fmla="*/ 18 h 336"/>
                <a:gd name="T64" fmla="*/ 2744 w 2762"/>
                <a:gd name="T65" fmla="*/ 29 h 336"/>
                <a:gd name="T66" fmla="*/ 2753 w 2762"/>
                <a:gd name="T67" fmla="*/ 42 h 336"/>
                <a:gd name="T68" fmla="*/ 2759 w 2762"/>
                <a:gd name="T69" fmla="*/ 56 h 336"/>
                <a:gd name="T70" fmla="*/ 2762 w 2762"/>
                <a:gd name="T71" fmla="*/ 72 h 336"/>
                <a:gd name="T72" fmla="*/ 2762 w 2762"/>
                <a:gd name="T73" fmla="*/ 7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62" h="336">
                  <a:moveTo>
                    <a:pt x="2762" y="79"/>
                  </a:moveTo>
                  <a:lnTo>
                    <a:pt x="2762" y="256"/>
                  </a:lnTo>
                  <a:lnTo>
                    <a:pt x="2762" y="256"/>
                  </a:lnTo>
                  <a:lnTo>
                    <a:pt x="2762" y="264"/>
                  </a:lnTo>
                  <a:lnTo>
                    <a:pt x="2761" y="272"/>
                  </a:lnTo>
                  <a:lnTo>
                    <a:pt x="2759" y="280"/>
                  </a:lnTo>
                  <a:lnTo>
                    <a:pt x="2756" y="287"/>
                  </a:lnTo>
                  <a:lnTo>
                    <a:pt x="2753" y="295"/>
                  </a:lnTo>
                  <a:lnTo>
                    <a:pt x="2749" y="301"/>
                  </a:lnTo>
                  <a:lnTo>
                    <a:pt x="2744" y="307"/>
                  </a:lnTo>
                  <a:lnTo>
                    <a:pt x="2739" y="313"/>
                  </a:lnTo>
                  <a:lnTo>
                    <a:pt x="2733" y="318"/>
                  </a:lnTo>
                  <a:lnTo>
                    <a:pt x="2727" y="323"/>
                  </a:lnTo>
                  <a:lnTo>
                    <a:pt x="2720" y="326"/>
                  </a:lnTo>
                  <a:lnTo>
                    <a:pt x="2714" y="330"/>
                  </a:lnTo>
                  <a:lnTo>
                    <a:pt x="2707" y="332"/>
                  </a:lnTo>
                  <a:lnTo>
                    <a:pt x="2698" y="335"/>
                  </a:lnTo>
                  <a:lnTo>
                    <a:pt x="2691" y="336"/>
                  </a:lnTo>
                  <a:lnTo>
                    <a:pt x="2683" y="336"/>
                  </a:lnTo>
                  <a:lnTo>
                    <a:pt x="81" y="336"/>
                  </a:lnTo>
                  <a:lnTo>
                    <a:pt x="81" y="336"/>
                  </a:lnTo>
                  <a:lnTo>
                    <a:pt x="73" y="336"/>
                  </a:lnTo>
                  <a:lnTo>
                    <a:pt x="64" y="335"/>
                  </a:lnTo>
                  <a:lnTo>
                    <a:pt x="57" y="332"/>
                  </a:lnTo>
                  <a:lnTo>
                    <a:pt x="50" y="330"/>
                  </a:lnTo>
                  <a:lnTo>
                    <a:pt x="42" y="326"/>
                  </a:lnTo>
                  <a:lnTo>
                    <a:pt x="35" y="323"/>
                  </a:lnTo>
                  <a:lnTo>
                    <a:pt x="29" y="318"/>
                  </a:lnTo>
                  <a:lnTo>
                    <a:pt x="24" y="313"/>
                  </a:lnTo>
                  <a:lnTo>
                    <a:pt x="18" y="307"/>
                  </a:lnTo>
                  <a:lnTo>
                    <a:pt x="13" y="301"/>
                  </a:lnTo>
                  <a:lnTo>
                    <a:pt x="10" y="295"/>
                  </a:lnTo>
                  <a:lnTo>
                    <a:pt x="6" y="287"/>
                  </a:lnTo>
                  <a:lnTo>
                    <a:pt x="4" y="280"/>
                  </a:lnTo>
                  <a:lnTo>
                    <a:pt x="1" y="272"/>
                  </a:lnTo>
                  <a:lnTo>
                    <a:pt x="0" y="264"/>
                  </a:lnTo>
                  <a:lnTo>
                    <a:pt x="0" y="256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2"/>
                  </a:lnTo>
                  <a:lnTo>
                    <a:pt x="1" y="64"/>
                  </a:lnTo>
                  <a:lnTo>
                    <a:pt x="4" y="56"/>
                  </a:lnTo>
                  <a:lnTo>
                    <a:pt x="6" y="49"/>
                  </a:lnTo>
                  <a:lnTo>
                    <a:pt x="10" y="42"/>
                  </a:lnTo>
                  <a:lnTo>
                    <a:pt x="13" y="35"/>
                  </a:lnTo>
                  <a:lnTo>
                    <a:pt x="18" y="29"/>
                  </a:lnTo>
                  <a:lnTo>
                    <a:pt x="24" y="23"/>
                  </a:lnTo>
                  <a:lnTo>
                    <a:pt x="29" y="18"/>
                  </a:lnTo>
                  <a:lnTo>
                    <a:pt x="35" y="13"/>
                  </a:lnTo>
                  <a:lnTo>
                    <a:pt x="42" y="9"/>
                  </a:lnTo>
                  <a:lnTo>
                    <a:pt x="50" y="6"/>
                  </a:lnTo>
                  <a:lnTo>
                    <a:pt x="57" y="3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2683" y="0"/>
                  </a:lnTo>
                  <a:lnTo>
                    <a:pt x="2683" y="0"/>
                  </a:lnTo>
                  <a:lnTo>
                    <a:pt x="2691" y="0"/>
                  </a:lnTo>
                  <a:lnTo>
                    <a:pt x="2698" y="1"/>
                  </a:lnTo>
                  <a:lnTo>
                    <a:pt x="2707" y="3"/>
                  </a:lnTo>
                  <a:lnTo>
                    <a:pt x="2714" y="6"/>
                  </a:lnTo>
                  <a:lnTo>
                    <a:pt x="2720" y="9"/>
                  </a:lnTo>
                  <a:lnTo>
                    <a:pt x="2727" y="13"/>
                  </a:lnTo>
                  <a:lnTo>
                    <a:pt x="2733" y="18"/>
                  </a:lnTo>
                  <a:lnTo>
                    <a:pt x="2739" y="23"/>
                  </a:lnTo>
                  <a:lnTo>
                    <a:pt x="2744" y="29"/>
                  </a:lnTo>
                  <a:lnTo>
                    <a:pt x="2749" y="35"/>
                  </a:lnTo>
                  <a:lnTo>
                    <a:pt x="2753" y="42"/>
                  </a:lnTo>
                  <a:lnTo>
                    <a:pt x="2756" y="49"/>
                  </a:lnTo>
                  <a:lnTo>
                    <a:pt x="2759" y="56"/>
                  </a:lnTo>
                  <a:lnTo>
                    <a:pt x="2761" y="64"/>
                  </a:lnTo>
                  <a:lnTo>
                    <a:pt x="2762" y="72"/>
                  </a:lnTo>
                  <a:lnTo>
                    <a:pt x="2762" y="79"/>
                  </a:lnTo>
                  <a:lnTo>
                    <a:pt x="2762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87">
              <a:extLst>
                <a:ext uri="{FF2B5EF4-FFF2-40B4-BE49-F238E27FC236}">
                  <a16:creationId xmlns="" xmlns:a16="http://schemas.microsoft.com/office/drawing/2014/main" id="{64A61B77-DA56-DF4E-91F4-2D32EEBEF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913" y="4483615"/>
              <a:ext cx="1882975" cy="282952"/>
            </a:xfrm>
            <a:custGeom>
              <a:avLst/>
              <a:gdLst>
                <a:gd name="T0" fmla="*/ 2236 w 2236"/>
                <a:gd name="T1" fmla="*/ 256 h 336"/>
                <a:gd name="T2" fmla="*/ 2236 w 2236"/>
                <a:gd name="T3" fmla="*/ 264 h 336"/>
                <a:gd name="T4" fmla="*/ 2233 w 2236"/>
                <a:gd name="T5" fmla="*/ 280 h 336"/>
                <a:gd name="T6" fmla="*/ 2227 w 2236"/>
                <a:gd name="T7" fmla="*/ 295 h 336"/>
                <a:gd name="T8" fmla="*/ 2218 w 2236"/>
                <a:gd name="T9" fmla="*/ 307 h 336"/>
                <a:gd name="T10" fmla="*/ 2207 w 2236"/>
                <a:gd name="T11" fmla="*/ 318 h 336"/>
                <a:gd name="T12" fmla="*/ 2194 w 2236"/>
                <a:gd name="T13" fmla="*/ 326 h 336"/>
                <a:gd name="T14" fmla="*/ 2181 w 2236"/>
                <a:gd name="T15" fmla="*/ 332 h 336"/>
                <a:gd name="T16" fmla="*/ 2165 w 2236"/>
                <a:gd name="T17" fmla="*/ 336 h 336"/>
                <a:gd name="T18" fmla="*/ 168 w 2236"/>
                <a:gd name="T19" fmla="*/ 336 h 336"/>
                <a:gd name="T20" fmla="*/ 151 w 2236"/>
                <a:gd name="T21" fmla="*/ 336 h 336"/>
                <a:gd name="T22" fmla="*/ 119 w 2236"/>
                <a:gd name="T23" fmla="*/ 329 h 336"/>
                <a:gd name="T24" fmla="*/ 89 w 2236"/>
                <a:gd name="T25" fmla="*/ 316 h 336"/>
                <a:gd name="T26" fmla="*/ 62 w 2236"/>
                <a:gd name="T27" fmla="*/ 298 h 336"/>
                <a:gd name="T28" fmla="*/ 39 w 2236"/>
                <a:gd name="T29" fmla="*/ 275 h 336"/>
                <a:gd name="T30" fmla="*/ 21 w 2236"/>
                <a:gd name="T31" fmla="*/ 248 h 336"/>
                <a:gd name="T32" fmla="*/ 9 w 2236"/>
                <a:gd name="T33" fmla="*/ 219 h 336"/>
                <a:gd name="T34" fmla="*/ 1 w 2236"/>
                <a:gd name="T35" fmla="*/ 185 h 336"/>
                <a:gd name="T36" fmla="*/ 0 w 2236"/>
                <a:gd name="T37" fmla="*/ 168 h 336"/>
                <a:gd name="T38" fmla="*/ 4 w 2236"/>
                <a:gd name="T39" fmla="*/ 134 h 336"/>
                <a:gd name="T40" fmla="*/ 14 w 2236"/>
                <a:gd name="T41" fmla="*/ 102 h 336"/>
                <a:gd name="T42" fmla="*/ 29 w 2236"/>
                <a:gd name="T43" fmla="*/ 73 h 336"/>
                <a:gd name="T44" fmla="*/ 50 w 2236"/>
                <a:gd name="T45" fmla="*/ 49 h 336"/>
                <a:gd name="T46" fmla="*/ 62 w 2236"/>
                <a:gd name="T47" fmla="*/ 38 h 336"/>
                <a:gd name="T48" fmla="*/ 89 w 2236"/>
                <a:gd name="T49" fmla="*/ 20 h 336"/>
                <a:gd name="T50" fmla="*/ 119 w 2236"/>
                <a:gd name="T51" fmla="*/ 7 h 336"/>
                <a:gd name="T52" fmla="*/ 151 w 2236"/>
                <a:gd name="T53" fmla="*/ 1 h 336"/>
                <a:gd name="T54" fmla="*/ 2157 w 2236"/>
                <a:gd name="T55" fmla="*/ 0 h 336"/>
                <a:gd name="T56" fmla="*/ 2165 w 2236"/>
                <a:gd name="T57" fmla="*/ 0 h 336"/>
                <a:gd name="T58" fmla="*/ 2181 w 2236"/>
                <a:gd name="T59" fmla="*/ 3 h 336"/>
                <a:gd name="T60" fmla="*/ 2194 w 2236"/>
                <a:gd name="T61" fmla="*/ 9 h 336"/>
                <a:gd name="T62" fmla="*/ 2207 w 2236"/>
                <a:gd name="T63" fmla="*/ 18 h 336"/>
                <a:gd name="T64" fmla="*/ 2218 w 2236"/>
                <a:gd name="T65" fmla="*/ 29 h 336"/>
                <a:gd name="T66" fmla="*/ 2227 w 2236"/>
                <a:gd name="T67" fmla="*/ 42 h 336"/>
                <a:gd name="T68" fmla="*/ 2233 w 2236"/>
                <a:gd name="T69" fmla="*/ 56 h 336"/>
                <a:gd name="T70" fmla="*/ 2236 w 2236"/>
                <a:gd name="T71" fmla="*/ 72 h 336"/>
                <a:gd name="T72" fmla="*/ 2236 w 2236"/>
                <a:gd name="T73" fmla="*/ 7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36" h="336">
                  <a:moveTo>
                    <a:pt x="2236" y="79"/>
                  </a:moveTo>
                  <a:lnTo>
                    <a:pt x="2236" y="256"/>
                  </a:lnTo>
                  <a:lnTo>
                    <a:pt x="2236" y="256"/>
                  </a:lnTo>
                  <a:lnTo>
                    <a:pt x="2236" y="264"/>
                  </a:lnTo>
                  <a:lnTo>
                    <a:pt x="2235" y="272"/>
                  </a:lnTo>
                  <a:lnTo>
                    <a:pt x="2233" y="280"/>
                  </a:lnTo>
                  <a:lnTo>
                    <a:pt x="2230" y="287"/>
                  </a:lnTo>
                  <a:lnTo>
                    <a:pt x="2227" y="295"/>
                  </a:lnTo>
                  <a:lnTo>
                    <a:pt x="2223" y="301"/>
                  </a:lnTo>
                  <a:lnTo>
                    <a:pt x="2218" y="307"/>
                  </a:lnTo>
                  <a:lnTo>
                    <a:pt x="2213" y="313"/>
                  </a:lnTo>
                  <a:lnTo>
                    <a:pt x="2207" y="318"/>
                  </a:lnTo>
                  <a:lnTo>
                    <a:pt x="2201" y="323"/>
                  </a:lnTo>
                  <a:lnTo>
                    <a:pt x="2194" y="326"/>
                  </a:lnTo>
                  <a:lnTo>
                    <a:pt x="2188" y="330"/>
                  </a:lnTo>
                  <a:lnTo>
                    <a:pt x="2181" y="332"/>
                  </a:lnTo>
                  <a:lnTo>
                    <a:pt x="2172" y="335"/>
                  </a:lnTo>
                  <a:lnTo>
                    <a:pt x="2165" y="336"/>
                  </a:lnTo>
                  <a:lnTo>
                    <a:pt x="2157" y="336"/>
                  </a:lnTo>
                  <a:lnTo>
                    <a:pt x="168" y="336"/>
                  </a:lnTo>
                  <a:lnTo>
                    <a:pt x="168" y="336"/>
                  </a:lnTo>
                  <a:lnTo>
                    <a:pt x="151" y="336"/>
                  </a:lnTo>
                  <a:lnTo>
                    <a:pt x="134" y="333"/>
                  </a:lnTo>
                  <a:lnTo>
                    <a:pt x="119" y="329"/>
                  </a:lnTo>
                  <a:lnTo>
                    <a:pt x="103" y="323"/>
                  </a:lnTo>
                  <a:lnTo>
                    <a:pt x="89" y="316"/>
                  </a:lnTo>
                  <a:lnTo>
                    <a:pt x="75" y="308"/>
                  </a:lnTo>
                  <a:lnTo>
                    <a:pt x="62" y="298"/>
                  </a:lnTo>
                  <a:lnTo>
                    <a:pt x="50" y="287"/>
                  </a:lnTo>
                  <a:lnTo>
                    <a:pt x="39" y="275"/>
                  </a:lnTo>
                  <a:lnTo>
                    <a:pt x="29" y="262"/>
                  </a:lnTo>
                  <a:lnTo>
                    <a:pt x="21" y="248"/>
                  </a:lnTo>
                  <a:lnTo>
                    <a:pt x="14" y="233"/>
                  </a:lnTo>
                  <a:lnTo>
                    <a:pt x="9" y="219"/>
                  </a:lnTo>
                  <a:lnTo>
                    <a:pt x="4" y="202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51"/>
                  </a:lnTo>
                  <a:lnTo>
                    <a:pt x="4" y="134"/>
                  </a:lnTo>
                  <a:lnTo>
                    <a:pt x="9" y="118"/>
                  </a:lnTo>
                  <a:lnTo>
                    <a:pt x="14" y="102"/>
                  </a:lnTo>
                  <a:lnTo>
                    <a:pt x="21" y="88"/>
                  </a:lnTo>
                  <a:lnTo>
                    <a:pt x="29" y="73"/>
                  </a:lnTo>
                  <a:lnTo>
                    <a:pt x="39" y="61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62" y="38"/>
                  </a:lnTo>
                  <a:lnTo>
                    <a:pt x="75" y="29"/>
                  </a:lnTo>
                  <a:lnTo>
                    <a:pt x="89" y="20"/>
                  </a:lnTo>
                  <a:lnTo>
                    <a:pt x="103" y="13"/>
                  </a:lnTo>
                  <a:lnTo>
                    <a:pt x="119" y="7"/>
                  </a:lnTo>
                  <a:lnTo>
                    <a:pt x="134" y="3"/>
                  </a:lnTo>
                  <a:lnTo>
                    <a:pt x="151" y="1"/>
                  </a:lnTo>
                  <a:lnTo>
                    <a:pt x="168" y="0"/>
                  </a:lnTo>
                  <a:lnTo>
                    <a:pt x="2157" y="0"/>
                  </a:lnTo>
                  <a:lnTo>
                    <a:pt x="2157" y="0"/>
                  </a:lnTo>
                  <a:lnTo>
                    <a:pt x="2165" y="0"/>
                  </a:lnTo>
                  <a:lnTo>
                    <a:pt x="2172" y="1"/>
                  </a:lnTo>
                  <a:lnTo>
                    <a:pt x="2181" y="3"/>
                  </a:lnTo>
                  <a:lnTo>
                    <a:pt x="2188" y="6"/>
                  </a:lnTo>
                  <a:lnTo>
                    <a:pt x="2194" y="9"/>
                  </a:lnTo>
                  <a:lnTo>
                    <a:pt x="2201" y="13"/>
                  </a:lnTo>
                  <a:lnTo>
                    <a:pt x="2207" y="18"/>
                  </a:lnTo>
                  <a:lnTo>
                    <a:pt x="2213" y="23"/>
                  </a:lnTo>
                  <a:lnTo>
                    <a:pt x="2218" y="29"/>
                  </a:lnTo>
                  <a:lnTo>
                    <a:pt x="2223" y="35"/>
                  </a:lnTo>
                  <a:lnTo>
                    <a:pt x="2227" y="42"/>
                  </a:lnTo>
                  <a:lnTo>
                    <a:pt x="2230" y="49"/>
                  </a:lnTo>
                  <a:lnTo>
                    <a:pt x="2233" y="56"/>
                  </a:lnTo>
                  <a:lnTo>
                    <a:pt x="2235" y="64"/>
                  </a:lnTo>
                  <a:lnTo>
                    <a:pt x="2236" y="72"/>
                  </a:lnTo>
                  <a:lnTo>
                    <a:pt x="2236" y="79"/>
                  </a:lnTo>
                  <a:lnTo>
                    <a:pt x="2236" y="7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588">
              <a:extLst>
                <a:ext uri="{FF2B5EF4-FFF2-40B4-BE49-F238E27FC236}">
                  <a16:creationId xmlns="" xmlns:a16="http://schemas.microsoft.com/office/drawing/2014/main" id="{179465D2-6B32-7545-9DE2-E3D544721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065" y="4766566"/>
              <a:ext cx="2325929" cy="471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589">
              <a:extLst>
                <a:ext uri="{FF2B5EF4-FFF2-40B4-BE49-F238E27FC236}">
                  <a16:creationId xmlns="" xmlns:a16="http://schemas.microsoft.com/office/drawing/2014/main" id="{78749BCA-987C-524E-9754-08DFA97B0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065" y="5004043"/>
              <a:ext cx="2325929" cy="471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590">
              <a:extLst>
                <a:ext uri="{FF2B5EF4-FFF2-40B4-BE49-F238E27FC236}">
                  <a16:creationId xmlns="" xmlns:a16="http://schemas.microsoft.com/office/drawing/2014/main" id="{3AAF71F9-7756-974D-BEA8-1B1FAF540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487" y="4813725"/>
              <a:ext cx="2245086" cy="1903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91">
              <a:extLst>
                <a:ext uri="{FF2B5EF4-FFF2-40B4-BE49-F238E27FC236}">
                  <a16:creationId xmlns="" xmlns:a16="http://schemas.microsoft.com/office/drawing/2014/main" id="{11F3C19E-7CC4-5742-9EF4-BFD0D1E3E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960" y="5051201"/>
              <a:ext cx="2325929" cy="282952"/>
            </a:xfrm>
            <a:custGeom>
              <a:avLst/>
              <a:gdLst>
                <a:gd name="T0" fmla="*/ 2762 w 2762"/>
                <a:gd name="T1" fmla="*/ 257 h 336"/>
                <a:gd name="T2" fmla="*/ 2762 w 2762"/>
                <a:gd name="T3" fmla="*/ 265 h 336"/>
                <a:gd name="T4" fmla="*/ 2759 w 2762"/>
                <a:gd name="T5" fmla="*/ 281 h 336"/>
                <a:gd name="T6" fmla="*/ 2753 w 2762"/>
                <a:gd name="T7" fmla="*/ 294 h 336"/>
                <a:gd name="T8" fmla="*/ 2744 w 2762"/>
                <a:gd name="T9" fmla="*/ 307 h 336"/>
                <a:gd name="T10" fmla="*/ 2733 w 2762"/>
                <a:gd name="T11" fmla="*/ 318 h 336"/>
                <a:gd name="T12" fmla="*/ 2720 w 2762"/>
                <a:gd name="T13" fmla="*/ 327 h 336"/>
                <a:gd name="T14" fmla="*/ 2707 w 2762"/>
                <a:gd name="T15" fmla="*/ 333 h 336"/>
                <a:gd name="T16" fmla="*/ 2691 w 2762"/>
                <a:gd name="T17" fmla="*/ 336 h 336"/>
                <a:gd name="T18" fmla="*/ 81 w 2762"/>
                <a:gd name="T19" fmla="*/ 336 h 336"/>
                <a:gd name="T20" fmla="*/ 73 w 2762"/>
                <a:gd name="T21" fmla="*/ 336 h 336"/>
                <a:gd name="T22" fmla="*/ 57 w 2762"/>
                <a:gd name="T23" fmla="*/ 333 h 336"/>
                <a:gd name="T24" fmla="*/ 42 w 2762"/>
                <a:gd name="T25" fmla="*/ 327 h 336"/>
                <a:gd name="T26" fmla="*/ 29 w 2762"/>
                <a:gd name="T27" fmla="*/ 318 h 336"/>
                <a:gd name="T28" fmla="*/ 18 w 2762"/>
                <a:gd name="T29" fmla="*/ 307 h 336"/>
                <a:gd name="T30" fmla="*/ 10 w 2762"/>
                <a:gd name="T31" fmla="*/ 294 h 336"/>
                <a:gd name="T32" fmla="*/ 4 w 2762"/>
                <a:gd name="T33" fmla="*/ 281 h 336"/>
                <a:gd name="T34" fmla="*/ 0 w 2762"/>
                <a:gd name="T35" fmla="*/ 265 h 336"/>
                <a:gd name="T36" fmla="*/ 0 w 2762"/>
                <a:gd name="T37" fmla="*/ 80 h 336"/>
                <a:gd name="T38" fmla="*/ 0 w 2762"/>
                <a:gd name="T39" fmla="*/ 73 h 336"/>
                <a:gd name="T40" fmla="*/ 4 w 2762"/>
                <a:gd name="T41" fmla="*/ 57 h 336"/>
                <a:gd name="T42" fmla="*/ 10 w 2762"/>
                <a:gd name="T43" fmla="*/ 43 h 336"/>
                <a:gd name="T44" fmla="*/ 18 w 2762"/>
                <a:gd name="T45" fmla="*/ 29 h 336"/>
                <a:gd name="T46" fmla="*/ 29 w 2762"/>
                <a:gd name="T47" fmla="*/ 18 h 336"/>
                <a:gd name="T48" fmla="*/ 42 w 2762"/>
                <a:gd name="T49" fmla="*/ 10 h 336"/>
                <a:gd name="T50" fmla="*/ 57 w 2762"/>
                <a:gd name="T51" fmla="*/ 4 h 336"/>
                <a:gd name="T52" fmla="*/ 73 w 2762"/>
                <a:gd name="T53" fmla="*/ 0 h 336"/>
                <a:gd name="T54" fmla="*/ 2683 w 2762"/>
                <a:gd name="T55" fmla="*/ 0 h 336"/>
                <a:gd name="T56" fmla="*/ 2691 w 2762"/>
                <a:gd name="T57" fmla="*/ 0 h 336"/>
                <a:gd name="T58" fmla="*/ 2707 w 2762"/>
                <a:gd name="T59" fmla="*/ 4 h 336"/>
                <a:gd name="T60" fmla="*/ 2720 w 2762"/>
                <a:gd name="T61" fmla="*/ 10 h 336"/>
                <a:gd name="T62" fmla="*/ 2733 w 2762"/>
                <a:gd name="T63" fmla="*/ 18 h 336"/>
                <a:gd name="T64" fmla="*/ 2744 w 2762"/>
                <a:gd name="T65" fmla="*/ 29 h 336"/>
                <a:gd name="T66" fmla="*/ 2753 w 2762"/>
                <a:gd name="T67" fmla="*/ 43 h 336"/>
                <a:gd name="T68" fmla="*/ 2759 w 2762"/>
                <a:gd name="T69" fmla="*/ 57 h 336"/>
                <a:gd name="T70" fmla="*/ 2762 w 2762"/>
                <a:gd name="T71" fmla="*/ 73 h 336"/>
                <a:gd name="T72" fmla="*/ 2762 w 2762"/>
                <a:gd name="T73" fmla="*/ 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62" h="336">
                  <a:moveTo>
                    <a:pt x="2762" y="80"/>
                  </a:moveTo>
                  <a:lnTo>
                    <a:pt x="2762" y="257"/>
                  </a:lnTo>
                  <a:lnTo>
                    <a:pt x="2762" y="257"/>
                  </a:lnTo>
                  <a:lnTo>
                    <a:pt x="2762" y="265"/>
                  </a:lnTo>
                  <a:lnTo>
                    <a:pt x="2761" y="272"/>
                  </a:lnTo>
                  <a:lnTo>
                    <a:pt x="2759" y="281"/>
                  </a:lnTo>
                  <a:lnTo>
                    <a:pt x="2756" y="288"/>
                  </a:lnTo>
                  <a:lnTo>
                    <a:pt x="2753" y="294"/>
                  </a:lnTo>
                  <a:lnTo>
                    <a:pt x="2749" y="301"/>
                  </a:lnTo>
                  <a:lnTo>
                    <a:pt x="2744" y="307"/>
                  </a:lnTo>
                  <a:lnTo>
                    <a:pt x="2739" y="313"/>
                  </a:lnTo>
                  <a:lnTo>
                    <a:pt x="2733" y="318"/>
                  </a:lnTo>
                  <a:lnTo>
                    <a:pt x="2727" y="323"/>
                  </a:lnTo>
                  <a:lnTo>
                    <a:pt x="2720" y="327"/>
                  </a:lnTo>
                  <a:lnTo>
                    <a:pt x="2714" y="330"/>
                  </a:lnTo>
                  <a:lnTo>
                    <a:pt x="2707" y="333"/>
                  </a:lnTo>
                  <a:lnTo>
                    <a:pt x="2698" y="335"/>
                  </a:lnTo>
                  <a:lnTo>
                    <a:pt x="2691" y="336"/>
                  </a:lnTo>
                  <a:lnTo>
                    <a:pt x="2683" y="336"/>
                  </a:lnTo>
                  <a:lnTo>
                    <a:pt x="81" y="336"/>
                  </a:lnTo>
                  <a:lnTo>
                    <a:pt x="81" y="336"/>
                  </a:lnTo>
                  <a:lnTo>
                    <a:pt x="73" y="336"/>
                  </a:lnTo>
                  <a:lnTo>
                    <a:pt x="64" y="335"/>
                  </a:lnTo>
                  <a:lnTo>
                    <a:pt x="57" y="333"/>
                  </a:lnTo>
                  <a:lnTo>
                    <a:pt x="50" y="330"/>
                  </a:lnTo>
                  <a:lnTo>
                    <a:pt x="42" y="327"/>
                  </a:lnTo>
                  <a:lnTo>
                    <a:pt x="35" y="323"/>
                  </a:lnTo>
                  <a:lnTo>
                    <a:pt x="29" y="318"/>
                  </a:lnTo>
                  <a:lnTo>
                    <a:pt x="24" y="313"/>
                  </a:lnTo>
                  <a:lnTo>
                    <a:pt x="18" y="307"/>
                  </a:lnTo>
                  <a:lnTo>
                    <a:pt x="13" y="301"/>
                  </a:lnTo>
                  <a:lnTo>
                    <a:pt x="10" y="294"/>
                  </a:lnTo>
                  <a:lnTo>
                    <a:pt x="6" y="288"/>
                  </a:lnTo>
                  <a:lnTo>
                    <a:pt x="4" y="281"/>
                  </a:lnTo>
                  <a:lnTo>
                    <a:pt x="1" y="272"/>
                  </a:lnTo>
                  <a:lnTo>
                    <a:pt x="0" y="265"/>
                  </a:lnTo>
                  <a:lnTo>
                    <a:pt x="0" y="257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4" y="57"/>
                  </a:lnTo>
                  <a:lnTo>
                    <a:pt x="6" y="49"/>
                  </a:lnTo>
                  <a:lnTo>
                    <a:pt x="10" y="43"/>
                  </a:lnTo>
                  <a:lnTo>
                    <a:pt x="13" y="35"/>
                  </a:lnTo>
                  <a:lnTo>
                    <a:pt x="18" y="29"/>
                  </a:lnTo>
                  <a:lnTo>
                    <a:pt x="24" y="23"/>
                  </a:lnTo>
                  <a:lnTo>
                    <a:pt x="29" y="18"/>
                  </a:lnTo>
                  <a:lnTo>
                    <a:pt x="35" y="14"/>
                  </a:lnTo>
                  <a:lnTo>
                    <a:pt x="42" y="10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2683" y="0"/>
                  </a:lnTo>
                  <a:lnTo>
                    <a:pt x="2683" y="0"/>
                  </a:lnTo>
                  <a:lnTo>
                    <a:pt x="2691" y="0"/>
                  </a:lnTo>
                  <a:lnTo>
                    <a:pt x="2698" y="1"/>
                  </a:lnTo>
                  <a:lnTo>
                    <a:pt x="2707" y="4"/>
                  </a:lnTo>
                  <a:lnTo>
                    <a:pt x="2714" y="6"/>
                  </a:lnTo>
                  <a:lnTo>
                    <a:pt x="2720" y="10"/>
                  </a:lnTo>
                  <a:lnTo>
                    <a:pt x="2727" y="14"/>
                  </a:lnTo>
                  <a:lnTo>
                    <a:pt x="2733" y="18"/>
                  </a:lnTo>
                  <a:lnTo>
                    <a:pt x="2739" y="23"/>
                  </a:lnTo>
                  <a:lnTo>
                    <a:pt x="2744" y="29"/>
                  </a:lnTo>
                  <a:lnTo>
                    <a:pt x="2749" y="35"/>
                  </a:lnTo>
                  <a:lnTo>
                    <a:pt x="2753" y="43"/>
                  </a:lnTo>
                  <a:lnTo>
                    <a:pt x="2756" y="49"/>
                  </a:lnTo>
                  <a:lnTo>
                    <a:pt x="2759" y="57"/>
                  </a:lnTo>
                  <a:lnTo>
                    <a:pt x="2761" y="64"/>
                  </a:lnTo>
                  <a:lnTo>
                    <a:pt x="2762" y="73"/>
                  </a:lnTo>
                  <a:lnTo>
                    <a:pt x="2762" y="80"/>
                  </a:lnTo>
                  <a:lnTo>
                    <a:pt x="2762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92">
              <a:extLst>
                <a:ext uri="{FF2B5EF4-FFF2-40B4-BE49-F238E27FC236}">
                  <a16:creationId xmlns="" xmlns:a16="http://schemas.microsoft.com/office/drawing/2014/main" id="{01786181-4135-2742-BC3D-0AC416208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913" y="5051201"/>
              <a:ext cx="1882975" cy="282952"/>
            </a:xfrm>
            <a:custGeom>
              <a:avLst/>
              <a:gdLst>
                <a:gd name="T0" fmla="*/ 2236 w 2236"/>
                <a:gd name="T1" fmla="*/ 257 h 336"/>
                <a:gd name="T2" fmla="*/ 2236 w 2236"/>
                <a:gd name="T3" fmla="*/ 265 h 336"/>
                <a:gd name="T4" fmla="*/ 2233 w 2236"/>
                <a:gd name="T5" fmla="*/ 281 h 336"/>
                <a:gd name="T6" fmla="*/ 2227 w 2236"/>
                <a:gd name="T7" fmla="*/ 294 h 336"/>
                <a:gd name="T8" fmla="*/ 2218 w 2236"/>
                <a:gd name="T9" fmla="*/ 307 h 336"/>
                <a:gd name="T10" fmla="*/ 2207 w 2236"/>
                <a:gd name="T11" fmla="*/ 318 h 336"/>
                <a:gd name="T12" fmla="*/ 2194 w 2236"/>
                <a:gd name="T13" fmla="*/ 327 h 336"/>
                <a:gd name="T14" fmla="*/ 2181 w 2236"/>
                <a:gd name="T15" fmla="*/ 333 h 336"/>
                <a:gd name="T16" fmla="*/ 2165 w 2236"/>
                <a:gd name="T17" fmla="*/ 336 h 336"/>
                <a:gd name="T18" fmla="*/ 168 w 2236"/>
                <a:gd name="T19" fmla="*/ 336 h 336"/>
                <a:gd name="T20" fmla="*/ 151 w 2236"/>
                <a:gd name="T21" fmla="*/ 336 h 336"/>
                <a:gd name="T22" fmla="*/ 119 w 2236"/>
                <a:gd name="T23" fmla="*/ 329 h 336"/>
                <a:gd name="T24" fmla="*/ 89 w 2236"/>
                <a:gd name="T25" fmla="*/ 316 h 336"/>
                <a:gd name="T26" fmla="*/ 62 w 2236"/>
                <a:gd name="T27" fmla="*/ 298 h 336"/>
                <a:gd name="T28" fmla="*/ 39 w 2236"/>
                <a:gd name="T29" fmla="*/ 276 h 336"/>
                <a:gd name="T30" fmla="*/ 21 w 2236"/>
                <a:gd name="T31" fmla="*/ 248 h 336"/>
                <a:gd name="T32" fmla="*/ 9 w 2236"/>
                <a:gd name="T33" fmla="*/ 218 h 336"/>
                <a:gd name="T34" fmla="*/ 1 w 2236"/>
                <a:gd name="T35" fmla="*/ 185 h 336"/>
                <a:gd name="T36" fmla="*/ 0 w 2236"/>
                <a:gd name="T37" fmla="*/ 168 h 336"/>
                <a:gd name="T38" fmla="*/ 4 w 2236"/>
                <a:gd name="T39" fmla="*/ 134 h 336"/>
                <a:gd name="T40" fmla="*/ 14 w 2236"/>
                <a:gd name="T41" fmla="*/ 103 h 336"/>
                <a:gd name="T42" fmla="*/ 29 w 2236"/>
                <a:gd name="T43" fmla="*/ 74 h 336"/>
                <a:gd name="T44" fmla="*/ 50 w 2236"/>
                <a:gd name="T45" fmla="*/ 50 h 336"/>
                <a:gd name="T46" fmla="*/ 62 w 2236"/>
                <a:gd name="T47" fmla="*/ 39 h 336"/>
                <a:gd name="T48" fmla="*/ 89 w 2236"/>
                <a:gd name="T49" fmla="*/ 21 h 336"/>
                <a:gd name="T50" fmla="*/ 119 w 2236"/>
                <a:gd name="T51" fmla="*/ 7 h 336"/>
                <a:gd name="T52" fmla="*/ 151 w 2236"/>
                <a:gd name="T53" fmla="*/ 1 h 336"/>
                <a:gd name="T54" fmla="*/ 2157 w 2236"/>
                <a:gd name="T55" fmla="*/ 0 h 336"/>
                <a:gd name="T56" fmla="*/ 2165 w 2236"/>
                <a:gd name="T57" fmla="*/ 0 h 336"/>
                <a:gd name="T58" fmla="*/ 2181 w 2236"/>
                <a:gd name="T59" fmla="*/ 4 h 336"/>
                <a:gd name="T60" fmla="*/ 2194 w 2236"/>
                <a:gd name="T61" fmla="*/ 10 h 336"/>
                <a:gd name="T62" fmla="*/ 2207 w 2236"/>
                <a:gd name="T63" fmla="*/ 18 h 336"/>
                <a:gd name="T64" fmla="*/ 2218 w 2236"/>
                <a:gd name="T65" fmla="*/ 29 h 336"/>
                <a:gd name="T66" fmla="*/ 2227 w 2236"/>
                <a:gd name="T67" fmla="*/ 43 h 336"/>
                <a:gd name="T68" fmla="*/ 2233 w 2236"/>
                <a:gd name="T69" fmla="*/ 57 h 336"/>
                <a:gd name="T70" fmla="*/ 2236 w 2236"/>
                <a:gd name="T71" fmla="*/ 73 h 336"/>
                <a:gd name="T72" fmla="*/ 2236 w 2236"/>
                <a:gd name="T73" fmla="*/ 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36" h="336">
                  <a:moveTo>
                    <a:pt x="2236" y="80"/>
                  </a:moveTo>
                  <a:lnTo>
                    <a:pt x="2236" y="257"/>
                  </a:lnTo>
                  <a:lnTo>
                    <a:pt x="2236" y="257"/>
                  </a:lnTo>
                  <a:lnTo>
                    <a:pt x="2236" y="265"/>
                  </a:lnTo>
                  <a:lnTo>
                    <a:pt x="2235" y="272"/>
                  </a:lnTo>
                  <a:lnTo>
                    <a:pt x="2233" y="281"/>
                  </a:lnTo>
                  <a:lnTo>
                    <a:pt x="2230" y="288"/>
                  </a:lnTo>
                  <a:lnTo>
                    <a:pt x="2227" y="294"/>
                  </a:lnTo>
                  <a:lnTo>
                    <a:pt x="2223" y="301"/>
                  </a:lnTo>
                  <a:lnTo>
                    <a:pt x="2218" y="307"/>
                  </a:lnTo>
                  <a:lnTo>
                    <a:pt x="2213" y="313"/>
                  </a:lnTo>
                  <a:lnTo>
                    <a:pt x="2207" y="318"/>
                  </a:lnTo>
                  <a:lnTo>
                    <a:pt x="2201" y="323"/>
                  </a:lnTo>
                  <a:lnTo>
                    <a:pt x="2194" y="327"/>
                  </a:lnTo>
                  <a:lnTo>
                    <a:pt x="2188" y="330"/>
                  </a:lnTo>
                  <a:lnTo>
                    <a:pt x="2181" y="333"/>
                  </a:lnTo>
                  <a:lnTo>
                    <a:pt x="2172" y="335"/>
                  </a:lnTo>
                  <a:lnTo>
                    <a:pt x="2165" y="336"/>
                  </a:lnTo>
                  <a:lnTo>
                    <a:pt x="2157" y="336"/>
                  </a:lnTo>
                  <a:lnTo>
                    <a:pt x="168" y="336"/>
                  </a:lnTo>
                  <a:lnTo>
                    <a:pt x="168" y="336"/>
                  </a:lnTo>
                  <a:lnTo>
                    <a:pt x="151" y="336"/>
                  </a:lnTo>
                  <a:lnTo>
                    <a:pt x="134" y="333"/>
                  </a:lnTo>
                  <a:lnTo>
                    <a:pt x="119" y="329"/>
                  </a:lnTo>
                  <a:lnTo>
                    <a:pt x="103" y="323"/>
                  </a:lnTo>
                  <a:lnTo>
                    <a:pt x="89" y="316"/>
                  </a:lnTo>
                  <a:lnTo>
                    <a:pt x="75" y="307"/>
                  </a:lnTo>
                  <a:lnTo>
                    <a:pt x="62" y="298"/>
                  </a:lnTo>
                  <a:lnTo>
                    <a:pt x="50" y="287"/>
                  </a:lnTo>
                  <a:lnTo>
                    <a:pt x="39" y="276"/>
                  </a:lnTo>
                  <a:lnTo>
                    <a:pt x="29" y="263"/>
                  </a:lnTo>
                  <a:lnTo>
                    <a:pt x="21" y="248"/>
                  </a:lnTo>
                  <a:lnTo>
                    <a:pt x="14" y="234"/>
                  </a:lnTo>
                  <a:lnTo>
                    <a:pt x="9" y="218"/>
                  </a:lnTo>
                  <a:lnTo>
                    <a:pt x="4" y="202"/>
                  </a:lnTo>
                  <a:lnTo>
                    <a:pt x="1" y="185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" y="151"/>
                  </a:lnTo>
                  <a:lnTo>
                    <a:pt x="4" y="134"/>
                  </a:lnTo>
                  <a:lnTo>
                    <a:pt x="9" y="119"/>
                  </a:lnTo>
                  <a:lnTo>
                    <a:pt x="14" y="103"/>
                  </a:lnTo>
                  <a:lnTo>
                    <a:pt x="21" y="88"/>
                  </a:lnTo>
                  <a:lnTo>
                    <a:pt x="29" y="74"/>
                  </a:lnTo>
                  <a:lnTo>
                    <a:pt x="39" y="61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62" y="39"/>
                  </a:lnTo>
                  <a:lnTo>
                    <a:pt x="75" y="29"/>
                  </a:lnTo>
                  <a:lnTo>
                    <a:pt x="89" y="21"/>
                  </a:lnTo>
                  <a:lnTo>
                    <a:pt x="103" y="14"/>
                  </a:lnTo>
                  <a:lnTo>
                    <a:pt x="119" y="7"/>
                  </a:lnTo>
                  <a:lnTo>
                    <a:pt x="134" y="4"/>
                  </a:lnTo>
                  <a:lnTo>
                    <a:pt x="151" y="1"/>
                  </a:lnTo>
                  <a:lnTo>
                    <a:pt x="168" y="0"/>
                  </a:lnTo>
                  <a:lnTo>
                    <a:pt x="2157" y="0"/>
                  </a:lnTo>
                  <a:lnTo>
                    <a:pt x="2157" y="0"/>
                  </a:lnTo>
                  <a:lnTo>
                    <a:pt x="2165" y="0"/>
                  </a:lnTo>
                  <a:lnTo>
                    <a:pt x="2172" y="1"/>
                  </a:lnTo>
                  <a:lnTo>
                    <a:pt x="2181" y="4"/>
                  </a:lnTo>
                  <a:lnTo>
                    <a:pt x="2188" y="6"/>
                  </a:lnTo>
                  <a:lnTo>
                    <a:pt x="2194" y="10"/>
                  </a:lnTo>
                  <a:lnTo>
                    <a:pt x="2201" y="14"/>
                  </a:lnTo>
                  <a:lnTo>
                    <a:pt x="2207" y="18"/>
                  </a:lnTo>
                  <a:lnTo>
                    <a:pt x="2213" y="23"/>
                  </a:lnTo>
                  <a:lnTo>
                    <a:pt x="2218" y="29"/>
                  </a:lnTo>
                  <a:lnTo>
                    <a:pt x="2223" y="35"/>
                  </a:lnTo>
                  <a:lnTo>
                    <a:pt x="2227" y="43"/>
                  </a:lnTo>
                  <a:lnTo>
                    <a:pt x="2230" y="49"/>
                  </a:lnTo>
                  <a:lnTo>
                    <a:pt x="2233" y="57"/>
                  </a:lnTo>
                  <a:lnTo>
                    <a:pt x="2235" y="64"/>
                  </a:lnTo>
                  <a:lnTo>
                    <a:pt x="2236" y="73"/>
                  </a:lnTo>
                  <a:lnTo>
                    <a:pt x="2236" y="80"/>
                  </a:lnTo>
                  <a:lnTo>
                    <a:pt x="2236" y="8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595">
              <a:extLst>
                <a:ext uri="{FF2B5EF4-FFF2-40B4-BE49-F238E27FC236}">
                  <a16:creationId xmlns="" xmlns:a16="http://schemas.microsoft.com/office/drawing/2014/main" id="{4A2805AC-6B2E-6D41-A95A-A2809F586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487" y="5381312"/>
              <a:ext cx="2245086" cy="1903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96">
              <a:extLst>
                <a:ext uri="{FF2B5EF4-FFF2-40B4-BE49-F238E27FC236}">
                  <a16:creationId xmlns="" xmlns:a16="http://schemas.microsoft.com/office/drawing/2014/main" id="{32F1F0CF-11F6-D74E-B8B0-ABC53C155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434" y="4168662"/>
              <a:ext cx="1773500" cy="314953"/>
            </a:xfrm>
            <a:custGeom>
              <a:avLst/>
              <a:gdLst>
                <a:gd name="T0" fmla="*/ 56 w 2105"/>
                <a:gd name="T1" fmla="*/ 57 h 374"/>
                <a:gd name="T2" fmla="*/ 56 w 2105"/>
                <a:gd name="T3" fmla="*/ 317 h 374"/>
                <a:gd name="T4" fmla="*/ 2105 w 2105"/>
                <a:gd name="T5" fmla="*/ 317 h 374"/>
                <a:gd name="T6" fmla="*/ 2105 w 2105"/>
                <a:gd name="T7" fmla="*/ 374 h 374"/>
                <a:gd name="T8" fmla="*/ 29 w 2105"/>
                <a:gd name="T9" fmla="*/ 374 h 374"/>
                <a:gd name="T10" fmla="*/ 29 w 2105"/>
                <a:gd name="T11" fmla="*/ 374 h 374"/>
                <a:gd name="T12" fmla="*/ 23 w 2105"/>
                <a:gd name="T13" fmla="*/ 372 h 374"/>
                <a:gd name="T14" fmla="*/ 18 w 2105"/>
                <a:gd name="T15" fmla="*/ 371 h 374"/>
                <a:gd name="T16" fmla="*/ 13 w 2105"/>
                <a:gd name="T17" fmla="*/ 368 h 374"/>
                <a:gd name="T18" fmla="*/ 8 w 2105"/>
                <a:gd name="T19" fmla="*/ 363 h 374"/>
                <a:gd name="T20" fmla="*/ 5 w 2105"/>
                <a:gd name="T21" fmla="*/ 358 h 374"/>
                <a:gd name="T22" fmla="*/ 2 w 2105"/>
                <a:gd name="T23" fmla="*/ 351 h 374"/>
                <a:gd name="T24" fmla="*/ 1 w 2105"/>
                <a:gd name="T25" fmla="*/ 345 h 374"/>
                <a:gd name="T26" fmla="*/ 0 w 2105"/>
                <a:gd name="T27" fmla="*/ 337 h 374"/>
                <a:gd name="T28" fmla="*/ 0 w 2105"/>
                <a:gd name="T29" fmla="*/ 37 h 374"/>
                <a:gd name="T30" fmla="*/ 0 w 2105"/>
                <a:gd name="T31" fmla="*/ 37 h 374"/>
                <a:gd name="T32" fmla="*/ 1 w 2105"/>
                <a:gd name="T33" fmla="*/ 30 h 374"/>
                <a:gd name="T34" fmla="*/ 2 w 2105"/>
                <a:gd name="T35" fmla="*/ 23 h 374"/>
                <a:gd name="T36" fmla="*/ 5 w 2105"/>
                <a:gd name="T37" fmla="*/ 17 h 374"/>
                <a:gd name="T38" fmla="*/ 8 w 2105"/>
                <a:gd name="T39" fmla="*/ 11 h 374"/>
                <a:gd name="T40" fmla="*/ 13 w 2105"/>
                <a:gd name="T41" fmla="*/ 7 h 374"/>
                <a:gd name="T42" fmla="*/ 18 w 2105"/>
                <a:gd name="T43" fmla="*/ 4 h 374"/>
                <a:gd name="T44" fmla="*/ 23 w 2105"/>
                <a:gd name="T45" fmla="*/ 1 h 374"/>
                <a:gd name="T46" fmla="*/ 29 w 2105"/>
                <a:gd name="T47" fmla="*/ 0 h 374"/>
                <a:gd name="T48" fmla="*/ 2105 w 2105"/>
                <a:gd name="T49" fmla="*/ 0 h 374"/>
                <a:gd name="T50" fmla="*/ 2105 w 2105"/>
                <a:gd name="T51" fmla="*/ 57 h 374"/>
                <a:gd name="T52" fmla="*/ 56 w 2105"/>
                <a:gd name="T53" fmla="*/ 5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05" h="374">
                  <a:moveTo>
                    <a:pt x="56" y="57"/>
                  </a:moveTo>
                  <a:lnTo>
                    <a:pt x="56" y="317"/>
                  </a:lnTo>
                  <a:lnTo>
                    <a:pt x="2105" y="317"/>
                  </a:lnTo>
                  <a:lnTo>
                    <a:pt x="2105" y="374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3" y="372"/>
                  </a:lnTo>
                  <a:lnTo>
                    <a:pt x="18" y="371"/>
                  </a:lnTo>
                  <a:lnTo>
                    <a:pt x="13" y="368"/>
                  </a:lnTo>
                  <a:lnTo>
                    <a:pt x="8" y="363"/>
                  </a:lnTo>
                  <a:lnTo>
                    <a:pt x="5" y="358"/>
                  </a:lnTo>
                  <a:lnTo>
                    <a:pt x="2" y="351"/>
                  </a:lnTo>
                  <a:lnTo>
                    <a:pt x="1" y="345"/>
                  </a:lnTo>
                  <a:lnTo>
                    <a:pt x="0" y="3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2" y="23"/>
                  </a:lnTo>
                  <a:lnTo>
                    <a:pt x="5" y="17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8" y="4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2105" y="0"/>
                  </a:lnTo>
                  <a:lnTo>
                    <a:pt x="2105" y="57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597">
              <a:extLst>
                <a:ext uri="{FF2B5EF4-FFF2-40B4-BE49-F238E27FC236}">
                  <a16:creationId xmlns="" xmlns:a16="http://schemas.microsoft.com/office/drawing/2014/main" id="{97CA3BA5-88C2-BC44-8C79-9901D75F6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592" y="4215821"/>
              <a:ext cx="1694341" cy="2189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589">
              <a:extLst>
                <a:ext uri="{FF2B5EF4-FFF2-40B4-BE49-F238E27FC236}">
                  <a16:creationId xmlns="" xmlns:a16="http://schemas.microsoft.com/office/drawing/2014/main" id="{C0B25487-EDA9-E741-8241-C6B5B905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065" y="5328681"/>
              <a:ext cx="2325929" cy="50325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89">
              <a:extLst>
                <a:ext uri="{FF2B5EF4-FFF2-40B4-BE49-F238E27FC236}">
                  <a16:creationId xmlns="" xmlns:a16="http://schemas.microsoft.com/office/drawing/2014/main" id="{D380D7F5-C710-BC41-BA55-93EAEE393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065" y="5570220"/>
              <a:ext cx="2325929" cy="50325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ound Same Side Corner Rectangle 68">
              <a:extLst>
                <a:ext uri="{FF2B5EF4-FFF2-40B4-BE49-F238E27FC236}">
                  <a16:creationId xmlns="" xmlns:a16="http://schemas.microsoft.com/office/drawing/2014/main" id="{2268F03F-6E5D-4848-A048-24AE54DB2EA7}"/>
                </a:ext>
              </a:extLst>
            </p:cNvPr>
            <p:cNvSpPr/>
            <p:nvPr/>
          </p:nvSpPr>
          <p:spPr>
            <a:xfrm rot="16200000">
              <a:off x="3601437" y="5437734"/>
              <a:ext cx="290105" cy="7199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36E7CE0C-B590-8046-8FD3-4697CF8F878D}"/>
              </a:ext>
            </a:extLst>
          </p:cNvPr>
          <p:cNvGrpSpPr/>
          <p:nvPr/>
        </p:nvGrpSpPr>
        <p:grpSpPr>
          <a:xfrm>
            <a:off x="269343" y="4167459"/>
            <a:ext cx="827107" cy="2615146"/>
            <a:chOff x="4892676" y="2293938"/>
            <a:chExt cx="598488" cy="1419225"/>
          </a:xfrm>
        </p:grpSpPr>
        <p:sp>
          <p:nvSpPr>
            <p:cNvPr id="26" name="Freeform 434">
              <a:extLst>
                <a:ext uri="{FF2B5EF4-FFF2-40B4-BE49-F238E27FC236}">
                  <a16:creationId xmlns="" xmlns:a16="http://schemas.microsoft.com/office/drawing/2014/main" id="{B780F224-56B6-ED4D-BF35-E7D32060D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901" y="2351088"/>
              <a:ext cx="161925" cy="92075"/>
            </a:xfrm>
            <a:custGeom>
              <a:avLst/>
              <a:gdLst>
                <a:gd name="T0" fmla="*/ 171 w 205"/>
                <a:gd name="T1" fmla="*/ 116 h 116"/>
                <a:gd name="T2" fmla="*/ 171 w 205"/>
                <a:gd name="T3" fmla="*/ 116 h 116"/>
                <a:gd name="T4" fmla="*/ 177 w 205"/>
                <a:gd name="T5" fmla="*/ 116 h 116"/>
                <a:gd name="T6" fmla="*/ 184 w 205"/>
                <a:gd name="T7" fmla="*/ 113 h 116"/>
                <a:gd name="T8" fmla="*/ 190 w 205"/>
                <a:gd name="T9" fmla="*/ 110 h 116"/>
                <a:gd name="T10" fmla="*/ 195 w 205"/>
                <a:gd name="T11" fmla="*/ 105 h 116"/>
                <a:gd name="T12" fmla="*/ 198 w 205"/>
                <a:gd name="T13" fmla="*/ 100 h 116"/>
                <a:gd name="T14" fmla="*/ 202 w 205"/>
                <a:gd name="T15" fmla="*/ 94 h 116"/>
                <a:gd name="T16" fmla="*/ 205 w 205"/>
                <a:gd name="T17" fmla="*/ 87 h 116"/>
                <a:gd name="T18" fmla="*/ 205 w 205"/>
                <a:gd name="T19" fmla="*/ 79 h 116"/>
                <a:gd name="T20" fmla="*/ 205 w 205"/>
                <a:gd name="T21" fmla="*/ 79 h 116"/>
                <a:gd name="T22" fmla="*/ 205 w 205"/>
                <a:gd name="T23" fmla="*/ 72 h 116"/>
                <a:gd name="T24" fmla="*/ 202 w 205"/>
                <a:gd name="T25" fmla="*/ 65 h 116"/>
                <a:gd name="T26" fmla="*/ 198 w 205"/>
                <a:gd name="T27" fmla="*/ 59 h 116"/>
                <a:gd name="T28" fmla="*/ 194 w 205"/>
                <a:gd name="T29" fmla="*/ 54 h 116"/>
                <a:gd name="T30" fmla="*/ 189 w 205"/>
                <a:gd name="T31" fmla="*/ 49 h 116"/>
                <a:gd name="T32" fmla="*/ 183 w 205"/>
                <a:gd name="T33" fmla="*/ 46 h 116"/>
                <a:gd name="T34" fmla="*/ 176 w 205"/>
                <a:gd name="T35" fmla="*/ 44 h 116"/>
                <a:gd name="T36" fmla="*/ 168 w 205"/>
                <a:gd name="T37" fmla="*/ 43 h 116"/>
                <a:gd name="T38" fmla="*/ 168 w 205"/>
                <a:gd name="T39" fmla="*/ 43 h 116"/>
                <a:gd name="T40" fmla="*/ 163 w 205"/>
                <a:gd name="T41" fmla="*/ 43 h 116"/>
                <a:gd name="T42" fmla="*/ 157 w 205"/>
                <a:gd name="T43" fmla="*/ 44 h 116"/>
                <a:gd name="T44" fmla="*/ 157 w 205"/>
                <a:gd name="T45" fmla="*/ 44 h 116"/>
                <a:gd name="T46" fmla="*/ 155 w 205"/>
                <a:gd name="T47" fmla="*/ 36 h 116"/>
                <a:gd name="T48" fmla="*/ 150 w 205"/>
                <a:gd name="T49" fmla="*/ 27 h 116"/>
                <a:gd name="T50" fmla="*/ 144 w 205"/>
                <a:gd name="T51" fmla="*/ 19 h 116"/>
                <a:gd name="T52" fmla="*/ 137 w 205"/>
                <a:gd name="T53" fmla="*/ 13 h 116"/>
                <a:gd name="T54" fmla="*/ 130 w 205"/>
                <a:gd name="T55" fmla="*/ 7 h 116"/>
                <a:gd name="T56" fmla="*/ 121 w 205"/>
                <a:gd name="T57" fmla="*/ 3 h 116"/>
                <a:gd name="T58" fmla="*/ 111 w 205"/>
                <a:gd name="T59" fmla="*/ 1 h 116"/>
                <a:gd name="T60" fmla="*/ 101 w 205"/>
                <a:gd name="T61" fmla="*/ 0 h 116"/>
                <a:gd name="T62" fmla="*/ 101 w 205"/>
                <a:gd name="T63" fmla="*/ 0 h 116"/>
                <a:gd name="T64" fmla="*/ 91 w 205"/>
                <a:gd name="T65" fmla="*/ 1 h 116"/>
                <a:gd name="T66" fmla="*/ 81 w 205"/>
                <a:gd name="T67" fmla="*/ 3 h 116"/>
                <a:gd name="T68" fmla="*/ 73 w 205"/>
                <a:gd name="T69" fmla="*/ 7 h 116"/>
                <a:gd name="T70" fmla="*/ 64 w 205"/>
                <a:gd name="T71" fmla="*/ 13 h 116"/>
                <a:gd name="T72" fmla="*/ 58 w 205"/>
                <a:gd name="T73" fmla="*/ 19 h 116"/>
                <a:gd name="T74" fmla="*/ 52 w 205"/>
                <a:gd name="T75" fmla="*/ 26 h 116"/>
                <a:gd name="T76" fmla="*/ 47 w 205"/>
                <a:gd name="T77" fmla="*/ 35 h 116"/>
                <a:gd name="T78" fmla="*/ 45 w 205"/>
                <a:gd name="T79" fmla="*/ 44 h 116"/>
                <a:gd name="T80" fmla="*/ 45 w 205"/>
                <a:gd name="T81" fmla="*/ 44 h 116"/>
                <a:gd name="T82" fmla="*/ 36 w 205"/>
                <a:gd name="T83" fmla="*/ 43 h 116"/>
                <a:gd name="T84" fmla="*/ 36 w 205"/>
                <a:gd name="T85" fmla="*/ 43 h 116"/>
                <a:gd name="T86" fmla="*/ 29 w 205"/>
                <a:gd name="T87" fmla="*/ 44 h 116"/>
                <a:gd name="T88" fmla="*/ 22 w 205"/>
                <a:gd name="T89" fmla="*/ 46 h 116"/>
                <a:gd name="T90" fmla="*/ 16 w 205"/>
                <a:gd name="T91" fmla="*/ 49 h 116"/>
                <a:gd name="T92" fmla="*/ 10 w 205"/>
                <a:gd name="T93" fmla="*/ 54 h 116"/>
                <a:gd name="T94" fmla="*/ 6 w 205"/>
                <a:gd name="T95" fmla="*/ 59 h 116"/>
                <a:gd name="T96" fmla="*/ 3 w 205"/>
                <a:gd name="T97" fmla="*/ 65 h 116"/>
                <a:gd name="T98" fmla="*/ 0 w 205"/>
                <a:gd name="T99" fmla="*/ 72 h 116"/>
                <a:gd name="T100" fmla="*/ 0 w 205"/>
                <a:gd name="T101" fmla="*/ 79 h 116"/>
                <a:gd name="T102" fmla="*/ 0 w 205"/>
                <a:gd name="T103" fmla="*/ 79 h 116"/>
                <a:gd name="T104" fmla="*/ 0 w 205"/>
                <a:gd name="T105" fmla="*/ 87 h 116"/>
                <a:gd name="T106" fmla="*/ 3 w 205"/>
                <a:gd name="T107" fmla="*/ 93 h 116"/>
                <a:gd name="T108" fmla="*/ 5 w 205"/>
                <a:gd name="T109" fmla="*/ 99 h 116"/>
                <a:gd name="T110" fmla="*/ 10 w 205"/>
                <a:gd name="T111" fmla="*/ 105 h 116"/>
                <a:gd name="T112" fmla="*/ 15 w 205"/>
                <a:gd name="T113" fmla="*/ 110 h 116"/>
                <a:gd name="T114" fmla="*/ 21 w 205"/>
                <a:gd name="T115" fmla="*/ 112 h 116"/>
                <a:gd name="T116" fmla="*/ 27 w 205"/>
                <a:gd name="T117" fmla="*/ 115 h 116"/>
                <a:gd name="T118" fmla="*/ 33 w 205"/>
                <a:gd name="T119" fmla="*/ 116 h 116"/>
                <a:gd name="T120" fmla="*/ 171 w 205"/>
                <a:gd name="T12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" h="116">
                  <a:moveTo>
                    <a:pt x="171" y="116"/>
                  </a:moveTo>
                  <a:lnTo>
                    <a:pt x="171" y="116"/>
                  </a:lnTo>
                  <a:lnTo>
                    <a:pt x="177" y="116"/>
                  </a:lnTo>
                  <a:lnTo>
                    <a:pt x="184" y="113"/>
                  </a:lnTo>
                  <a:lnTo>
                    <a:pt x="190" y="110"/>
                  </a:lnTo>
                  <a:lnTo>
                    <a:pt x="195" y="105"/>
                  </a:lnTo>
                  <a:lnTo>
                    <a:pt x="198" y="100"/>
                  </a:lnTo>
                  <a:lnTo>
                    <a:pt x="202" y="94"/>
                  </a:lnTo>
                  <a:lnTo>
                    <a:pt x="205" y="87"/>
                  </a:lnTo>
                  <a:lnTo>
                    <a:pt x="205" y="79"/>
                  </a:lnTo>
                  <a:lnTo>
                    <a:pt x="205" y="79"/>
                  </a:lnTo>
                  <a:lnTo>
                    <a:pt x="205" y="72"/>
                  </a:lnTo>
                  <a:lnTo>
                    <a:pt x="202" y="65"/>
                  </a:lnTo>
                  <a:lnTo>
                    <a:pt x="198" y="59"/>
                  </a:lnTo>
                  <a:lnTo>
                    <a:pt x="194" y="54"/>
                  </a:lnTo>
                  <a:lnTo>
                    <a:pt x="189" y="49"/>
                  </a:lnTo>
                  <a:lnTo>
                    <a:pt x="183" y="46"/>
                  </a:lnTo>
                  <a:lnTo>
                    <a:pt x="176" y="44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3" y="43"/>
                  </a:lnTo>
                  <a:lnTo>
                    <a:pt x="157" y="44"/>
                  </a:lnTo>
                  <a:lnTo>
                    <a:pt x="157" y="44"/>
                  </a:lnTo>
                  <a:lnTo>
                    <a:pt x="155" y="36"/>
                  </a:lnTo>
                  <a:lnTo>
                    <a:pt x="150" y="27"/>
                  </a:lnTo>
                  <a:lnTo>
                    <a:pt x="144" y="19"/>
                  </a:lnTo>
                  <a:lnTo>
                    <a:pt x="137" y="13"/>
                  </a:lnTo>
                  <a:lnTo>
                    <a:pt x="130" y="7"/>
                  </a:lnTo>
                  <a:lnTo>
                    <a:pt x="121" y="3"/>
                  </a:lnTo>
                  <a:lnTo>
                    <a:pt x="111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1" y="1"/>
                  </a:lnTo>
                  <a:lnTo>
                    <a:pt x="81" y="3"/>
                  </a:lnTo>
                  <a:lnTo>
                    <a:pt x="73" y="7"/>
                  </a:lnTo>
                  <a:lnTo>
                    <a:pt x="64" y="13"/>
                  </a:lnTo>
                  <a:lnTo>
                    <a:pt x="58" y="19"/>
                  </a:lnTo>
                  <a:lnTo>
                    <a:pt x="52" y="26"/>
                  </a:lnTo>
                  <a:lnTo>
                    <a:pt x="47" y="35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29" y="44"/>
                  </a:lnTo>
                  <a:lnTo>
                    <a:pt x="22" y="46"/>
                  </a:lnTo>
                  <a:lnTo>
                    <a:pt x="16" y="49"/>
                  </a:lnTo>
                  <a:lnTo>
                    <a:pt x="10" y="54"/>
                  </a:lnTo>
                  <a:lnTo>
                    <a:pt x="6" y="59"/>
                  </a:lnTo>
                  <a:lnTo>
                    <a:pt x="3" y="65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3" y="93"/>
                  </a:lnTo>
                  <a:lnTo>
                    <a:pt x="5" y="99"/>
                  </a:lnTo>
                  <a:lnTo>
                    <a:pt x="10" y="105"/>
                  </a:lnTo>
                  <a:lnTo>
                    <a:pt x="15" y="110"/>
                  </a:lnTo>
                  <a:lnTo>
                    <a:pt x="21" y="112"/>
                  </a:lnTo>
                  <a:lnTo>
                    <a:pt x="27" y="115"/>
                  </a:lnTo>
                  <a:lnTo>
                    <a:pt x="33" y="116"/>
                  </a:lnTo>
                  <a:lnTo>
                    <a:pt x="17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35">
              <a:extLst>
                <a:ext uri="{FF2B5EF4-FFF2-40B4-BE49-F238E27FC236}">
                  <a16:creationId xmlns="" xmlns:a16="http://schemas.microsoft.com/office/drawing/2014/main" id="{0E27C20F-716B-F94B-AEC0-805810F8E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8901" y="2351088"/>
              <a:ext cx="161925" cy="92075"/>
            </a:xfrm>
            <a:custGeom>
              <a:avLst/>
              <a:gdLst>
                <a:gd name="T0" fmla="*/ 171 w 205"/>
                <a:gd name="T1" fmla="*/ 116 h 116"/>
                <a:gd name="T2" fmla="*/ 171 w 205"/>
                <a:gd name="T3" fmla="*/ 116 h 116"/>
                <a:gd name="T4" fmla="*/ 177 w 205"/>
                <a:gd name="T5" fmla="*/ 116 h 116"/>
                <a:gd name="T6" fmla="*/ 184 w 205"/>
                <a:gd name="T7" fmla="*/ 113 h 116"/>
                <a:gd name="T8" fmla="*/ 190 w 205"/>
                <a:gd name="T9" fmla="*/ 110 h 116"/>
                <a:gd name="T10" fmla="*/ 195 w 205"/>
                <a:gd name="T11" fmla="*/ 105 h 116"/>
                <a:gd name="T12" fmla="*/ 198 w 205"/>
                <a:gd name="T13" fmla="*/ 100 h 116"/>
                <a:gd name="T14" fmla="*/ 202 w 205"/>
                <a:gd name="T15" fmla="*/ 94 h 116"/>
                <a:gd name="T16" fmla="*/ 205 w 205"/>
                <a:gd name="T17" fmla="*/ 87 h 116"/>
                <a:gd name="T18" fmla="*/ 205 w 205"/>
                <a:gd name="T19" fmla="*/ 79 h 116"/>
                <a:gd name="T20" fmla="*/ 205 w 205"/>
                <a:gd name="T21" fmla="*/ 79 h 116"/>
                <a:gd name="T22" fmla="*/ 205 w 205"/>
                <a:gd name="T23" fmla="*/ 72 h 116"/>
                <a:gd name="T24" fmla="*/ 202 w 205"/>
                <a:gd name="T25" fmla="*/ 65 h 116"/>
                <a:gd name="T26" fmla="*/ 198 w 205"/>
                <a:gd name="T27" fmla="*/ 59 h 116"/>
                <a:gd name="T28" fmla="*/ 194 w 205"/>
                <a:gd name="T29" fmla="*/ 54 h 116"/>
                <a:gd name="T30" fmla="*/ 189 w 205"/>
                <a:gd name="T31" fmla="*/ 49 h 116"/>
                <a:gd name="T32" fmla="*/ 183 w 205"/>
                <a:gd name="T33" fmla="*/ 46 h 116"/>
                <a:gd name="T34" fmla="*/ 176 w 205"/>
                <a:gd name="T35" fmla="*/ 44 h 116"/>
                <a:gd name="T36" fmla="*/ 168 w 205"/>
                <a:gd name="T37" fmla="*/ 43 h 116"/>
                <a:gd name="T38" fmla="*/ 168 w 205"/>
                <a:gd name="T39" fmla="*/ 43 h 116"/>
                <a:gd name="T40" fmla="*/ 163 w 205"/>
                <a:gd name="T41" fmla="*/ 43 h 116"/>
                <a:gd name="T42" fmla="*/ 157 w 205"/>
                <a:gd name="T43" fmla="*/ 44 h 116"/>
                <a:gd name="T44" fmla="*/ 157 w 205"/>
                <a:gd name="T45" fmla="*/ 44 h 116"/>
                <a:gd name="T46" fmla="*/ 155 w 205"/>
                <a:gd name="T47" fmla="*/ 36 h 116"/>
                <a:gd name="T48" fmla="*/ 150 w 205"/>
                <a:gd name="T49" fmla="*/ 27 h 116"/>
                <a:gd name="T50" fmla="*/ 144 w 205"/>
                <a:gd name="T51" fmla="*/ 19 h 116"/>
                <a:gd name="T52" fmla="*/ 137 w 205"/>
                <a:gd name="T53" fmla="*/ 13 h 116"/>
                <a:gd name="T54" fmla="*/ 130 w 205"/>
                <a:gd name="T55" fmla="*/ 7 h 116"/>
                <a:gd name="T56" fmla="*/ 121 w 205"/>
                <a:gd name="T57" fmla="*/ 3 h 116"/>
                <a:gd name="T58" fmla="*/ 111 w 205"/>
                <a:gd name="T59" fmla="*/ 1 h 116"/>
                <a:gd name="T60" fmla="*/ 101 w 205"/>
                <a:gd name="T61" fmla="*/ 0 h 116"/>
                <a:gd name="T62" fmla="*/ 101 w 205"/>
                <a:gd name="T63" fmla="*/ 0 h 116"/>
                <a:gd name="T64" fmla="*/ 91 w 205"/>
                <a:gd name="T65" fmla="*/ 1 h 116"/>
                <a:gd name="T66" fmla="*/ 81 w 205"/>
                <a:gd name="T67" fmla="*/ 3 h 116"/>
                <a:gd name="T68" fmla="*/ 73 w 205"/>
                <a:gd name="T69" fmla="*/ 7 h 116"/>
                <a:gd name="T70" fmla="*/ 64 w 205"/>
                <a:gd name="T71" fmla="*/ 13 h 116"/>
                <a:gd name="T72" fmla="*/ 58 w 205"/>
                <a:gd name="T73" fmla="*/ 19 h 116"/>
                <a:gd name="T74" fmla="*/ 52 w 205"/>
                <a:gd name="T75" fmla="*/ 26 h 116"/>
                <a:gd name="T76" fmla="*/ 47 w 205"/>
                <a:gd name="T77" fmla="*/ 35 h 116"/>
                <a:gd name="T78" fmla="*/ 45 w 205"/>
                <a:gd name="T79" fmla="*/ 44 h 116"/>
                <a:gd name="T80" fmla="*/ 45 w 205"/>
                <a:gd name="T81" fmla="*/ 44 h 116"/>
                <a:gd name="T82" fmla="*/ 36 w 205"/>
                <a:gd name="T83" fmla="*/ 43 h 116"/>
                <a:gd name="T84" fmla="*/ 36 w 205"/>
                <a:gd name="T85" fmla="*/ 43 h 116"/>
                <a:gd name="T86" fmla="*/ 29 w 205"/>
                <a:gd name="T87" fmla="*/ 44 h 116"/>
                <a:gd name="T88" fmla="*/ 22 w 205"/>
                <a:gd name="T89" fmla="*/ 46 h 116"/>
                <a:gd name="T90" fmla="*/ 16 w 205"/>
                <a:gd name="T91" fmla="*/ 49 h 116"/>
                <a:gd name="T92" fmla="*/ 10 w 205"/>
                <a:gd name="T93" fmla="*/ 54 h 116"/>
                <a:gd name="T94" fmla="*/ 6 w 205"/>
                <a:gd name="T95" fmla="*/ 59 h 116"/>
                <a:gd name="T96" fmla="*/ 3 w 205"/>
                <a:gd name="T97" fmla="*/ 65 h 116"/>
                <a:gd name="T98" fmla="*/ 0 w 205"/>
                <a:gd name="T99" fmla="*/ 72 h 116"/>
                <a:gd name="T100" fmla="*/ 0 w 205"/>
                <a:gd name="T101" fmla="*/ 79 h 116"/>
                <a:gd name="T102" fmla="*/ 0 w 205"/>
                <a:gd name="T103" fmla="*/ 79 h 116"/>
                <a:gd name="T104" fmla="*/ 0 w 205"/>
                <a:gd name="T105" fmla="*/ 87 h 116"/>
                <a:gd name="T106" fmla="*/ 3 w 205"/>
                <a:gd name="T107" fmla="*/ 93 h 116"/>
                <a:gd name="T108" fmla="*/ 5 w 205"/>
                <a:gd name="T109" fmla="*/ 99 h 116"/>
                <a:gd name="T110" fmla="*/ 10 w 205"/>
                <a:gd name="T111" fmla="*/ 105 h 116"/>
                <a:gd name="T112" fmla="*/ 15 w 205"/>
                <a:gd name="T113" fmla="*/ 110 h 116"/>
                <a:gd name="T114" fmla="*/ 21 w 205"/>
                <a:gd name="T115" fmla="*/ 112 h 116"/>
                <a:gd name="T116" fmla="*/ 27 w 205"/>
                <a:gd name="T117" fmla="*/ 115 h 116"/>
                <a:gd name="T118" fmla="*/ 33 w 205"/>
                <a:gd name="T11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" h="116">
                  <a:moveTo>
                    <a:pt x="171" y="116"/>
                  </a:moveTo>
                  <a:lnTo>
                    <a:pt x="171" y="116"/>
                  </a:lnTo>
                  <a:lnTo>
                    <a:pt x="177" y="116"/>
                  </a:lnTo>
                  <a:lnTo>
                    <a:pt x="184" y="113"/>
                  </a:lnTo>
                  <a:lnTo>
                    <a:pt x="190" y="110"/>
                  </a:lnTo>
                  <a:lnTo>
                    <a:pt x="195" y="105"/>
                  </a:lnTo>
                  <a:lnTo>
                    <a:pt x="198" y="100"/>
                  </a:lnTo>
                  <a:lnTo>
                    <a:pt x="202" y="94"/>
                  </a:lnTo>
                  <a:lnTo>
                    <a:pt x="205" y="87"/>
                  </a:lnTo>
                  <a:lnTo>
                    <a:pt x="205" y="79"/>
                  </a:lnTo>
                  <a:lnTo>
                    <a:pt x="205" y="79"/>
                  </a:lnTo>
                  <a:lnTo>
                    <a:pt x="205" y="72"/>
                  </a:lnTo>
                  <a:lnTo>
                    <a:pt x="202" y="65"/>
                  </a:lnTo>
                  <a:lnTo>
                    <a:pt x="198" y="59"/>
                  </a:lnTo>
                  <a:lnTo>
                    <a:pt x="194" y="54"/>
                  </a:lnTo>
                  <a:lnTo>
                    <a:pt x="189" y="49"/>
                  </a:lnTo>
                  <a:lnTo>
                    <a:pt x="183" y="46"/>
                  </a:lnTo>
                  <a:lnTo>
                    <a:pt x="176" y="44"/>
                  </a:lnTo>
                  <a:lnTo>
                    <a:pt x="168" y="43"/>
                  </a:lnTo>
                  <a:lnTo>
                    <a:pt x="168" y="43"/>
                  </a:lnTo>
                  <a:lnTo>
                    <a:pt x="163" y="43"/>
                  </a:lnTo>
                  <a:lnTo>
                    <a:pt x="157" y="44"/>
                  </a:lnTo>
                  <a:lnTo>
                    <a:pt x="157" y="44"/>
                  </a:lnTo>
                  <a:lnTo>
                    <a:pt x="155" y="36"/>
                  </a:lnTo>
                  <a:lnTo>
                    <a:pt x="150" y="27"/>
                  </a:lnTo>
                  <a:lnTo>
                    <a:pt x="144" y="19"/>
                  </a:lnTo>
                  <a:lnTo>
                    <a:pt x="137" y="13"/>
                  </a:lnTo>
                  <a:lnTo>
                    <a:pt x="130" y="7"/>
                  </a:lnTo>
                  <a:lnTo>
                    <a:pt x="121" y="3"/>
                  </a:lnTo>
                  <a:lnTo>
                    <a:pt x="111" y="1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1" y="1"/>
                  </a:lnTo>
                  <a:lnTo>
                    <a:pt x="81" y="3"/>
                  </a:lnTo>
                  <a:lnTo>
                    <a:pt x="73" y="7"/>
                  </a:lnTo>
                  <a:lnTo>
                    <a:pt x="64" y="13"/>
                  </a:lnTo>
                  <a:lnTo>
                    <a:pt x="58" y="19"/>
                  </a:lnTo>
                  <a:lnTo>
                    <a:pt x="52" y="26"/>
                  </a:lnTo>
                  <a:lnTo>
                    <a:pt x="47" y="35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29" y="44"/>
                  </a:lnTo>
                  <a:lnTo>
                    <a:pt x="22" y="46"/>
                  </a:lnTo>
                  <a:lnTo>
                    <a:pt x="16" y="49"/>
                  </a:lnTo>
                  <a:lnTo>
                    <a:pt x="10" y="54"/>
                  </a:lnTo>
                  <a:lnTo>
                    <a:pt x="6" y="59"/>
                  </a:lnTo>
                  <a:lnTo>
                    <a:pt x="3" y="65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7"/>
                  </a:lnTo>
                  <a:lnTo>
                    <a:pt x="3" y="93"/>
                  </a:lnTo>
                  <a:lnTo>
                    <a:pt x="5" y="99"/>
                  </a:lnTo>
                  <a:lnTo>
                    <a:pt x="10" y="105"/>
                  </a:lnTo>
                  <a:lnTo>
                    <a:pt x="15" y="110"/>
                  </a:lnTo>
                  <a:lnTo>
                    <a:pt x="21" y="112"/>
                  </a:lnTo>
                  <a:lnTo>
                    <a:pt x="27" y="115"/>
                  </a:lnTo>
                  <a:lnTo>
                    <a:pt x="33" y="1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37">
              <a:extLst>
                <a:ext uri="{FF2B5EF4-FFF2-40B4-BE49-F238E27FC236}">
                  <a16:creationId xmlns="" xmlns:a16="http://schemas.microsoft.com/office/drawing/2014/main" id="{8C7EA907-E086-994C-9488-70E9A610F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263" y="2293938"/>
              <a:ext cx="304800" cy="1384300"/>
            </a:xfrm>
            <a:custGeom>
              <a:avLst/>
              <a:gdLst>
                <a:gd name="T0" fmla="*/ 232 w 385"/>
                <a:gd name="T1" fmla="*/ 1744 h 1744"/>
                <a:gd name="T2" fmla="*/ 0 w 385"/>
                <a:gd name="T3" fmla="*/ 1723 h 1744"/>
                <a:gd name="T4" fmla="*/ 153 w 385"/>
                <a:gd name="T5" fmla="*/ 0 h 1744"/>
                <a:gd name="T6" fmla="*/ 385 w 385"/>
                <a:gd name="T7" fmla="*/ 21 h 1744"/>
                <a:gd name="T8" fmla="*/ 232 w 385"/>
                <a:gd name="T9" fmla="*/ 1744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1744">
                  <a:moveTo>
                    <a:pt x="232" y="1744"/>
                  </a:moveTo>
                  <a:lnTo>
                    <a:pt x="0" y="1723"/>
                  </a:lnTo>
                  <a:lnTo>
                    <a:pt x="153" y="0"/>
                  </a:lnTo>
                  <a:lnTo>
                    <a:pt x="385" y="21"/>
                  </a:lnTo>
                  <a:lnTo>
                    <a:pt x="232" y="1744"/>
                  </a:lnTo>
                  <a:close/>
                </a:path>
              </a:pathLst>
            </a:custGeom>
            <a:solidFill>
              <a:srgbClr val="F27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38">
              <a:extLst>
                <a:ext uri="{FF2B5EF4-FFF2-40B4-BE49-F238E27FC236}">
                  <a16:creationId xmlns="" xmlns:a16="http://schemas.microsoft.com/office/drawing/2014/main" id="{5665FB28-5001-E944-9634-75CD6499D9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19701" y="2347913"/>
              <a:ext cx="82550" cy="6350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439">
              <a:extLst>
                <a:ext uri="{FF2B5EF4-FFF2-40B4-BE49-F238E27FC236}">
                  <a16:creationId xmlns="" xmlns:a16="http://schemas.microsoft.com/office/drawing/2014/main" id="{D1394B7B-327B-7D4D-B1CB-594B5D0868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53038" y="2387600"/>
              <a:ext cx="44450" cy="476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440">
              <a:extLst>
                <a:ext uri="{FF2B5EF4-FFF2-40B4-BE49-F238E27FC236}">
                  <a16:creationId xmlns="" xmlns:a16="http://schemas.microsoft.com/office/drawing/2014/main" id="{67B242B9-CF93-164E-9486-D2A93936E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49863" y="2425700"/>
              <a:ext cx="44450" cy="3175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441">
              <a:extLst>
                <a:ext uri="{FF2B5EF4-FFF2-40B4-BE49-F238E27FC236}">
                  <a16:creationId xmlns="" xmlns:a16="http://schemas.microsoft.com/office/drawing/2014/main" id="{A84167B3-9822-BB4A-ADE7-B97352F374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46688" y="2462213"/>
              <a:ext cx="44450" cy="476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442">
              <a:extLst>
                <a:ext uri="{FF2B5EF4-FFF2-40B4-BE49-F238E27FC236}">
                  <a16:creationId xmlns="" xmlns:a16="http://schemas.microsoft.com/office/drawing/2014/main" id="{1D114CCB-123F-394A-944B-52E75847A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43513" y="2498725"/>
              <a:ext cx="44450" cy="476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443">
              <a:extLst>
                <a:ext uri="{FF2B5EF4-FFF2-40B4-BE49-F238E27FC236}">
                  <a16:creationId xmlns="" xmlns:a16="http://schemas.microsoft.com/office/drawing/2014/main" id="{CA51EEC0-21F5-E946-AE2C-EBCF4E7C62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02238" y="2535238"/>
              <a:ext cx="82550" cy="6350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444">
              <a:extLst>
                <a:ext uri="{FF2B5EF4-FFF2-40B4-BE49-F238E27FC236}">
                  <a16:creationId xmlns="" xmlns:a16="http://schemas.microsoft.com/office/drawing/2014/main" id="{4C971E0E-8099-8048-ABD9-BEE4F4F62F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37163" y="2574925"/>
              <a:ext cx="44450" cy="476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445">
              <a:extLst>
                <a:ext uri="{FF2B5EF4-FFF2-40B4-BE49-F238E27FC236}">
                  <a16:creationId xmlns="" xmlns:a16="http://schemas.microsoft.com/office/drawing/2014/main" id="{2B7D8C5B-5E19-D74F-9DAC-090616A082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33988" y="2613025"/>
              <a:ext cx="44450" cy="3175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446">
              <a:extLst>
                <a:ext uri="{FF2B5EF4-FFF2-40B4-BE49-F238E27FC236}">
                  <a16:creationId xmlns="" xmlns:a16="http://schemas.microsoft.com/office/drawing/2014/main" id="{5C65CB65-87C5-4148-A5FE-B7583EE3A3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30813" y="2649538"/>
              <a:ext cx="44450" cy="476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47">
              <a:extLst>
                <a:ext uri="{FF2B5EF4-FFF2-40B4-BE49-F238E27FC236}">
                  <a16:creationId xmlns="" xmlns:a16="http://schemas.microsoft.com/office/drawing/2014/main" id="{79233407-028E-4541-A6A0-6EC70F35D7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6051" y="2686050"/>
              <a:ext cx="46038" cy="476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48">
              <a:extLst>
                <a:ext uri="{FF2B5EF4-FFF2-40B4-BE49-F238E27FC236}">
                  <a16:creationId xmlns="" xmlns:a16="http://schemas.microsoft.com/office/drawing/2014/main" id="{B5142483-D611-474C-A370-3C2844079D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86363" y="2722563"/>
              <a:ext cx="80963" cy="6350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49">
              <a:extLst>
                <a:ext uri="{FF2B5EF4-FFF2-40B4-BE49-F238E27FC236}">
                  <a16:creationId xmlns="" xmlns:a16="http://schemas.microsoft.com/office/drawing/2014/main" id="{74A0602A-7944-254B-927C-A4F2A6512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19701" y="2762250"/>
              <a:ext cx="46038" cy="476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50">
              <a:extLst>
                <a:ext uri="{FF2B5EF4-FFF2-40B4-BE49-F238E27FC236}">
                  <a16:creationId xmlns="" xmlns:a16="http://schemas.microsoft.com/office/drawing/2014/main" id="{72F14859-D87F-EA4C-843A-2C18B5B077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16526" y="2800350"/>
              <a:ext cx="44450" cy="3175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51">
              <a:extLst>
                <a:ext uri="{FF2B5EF4-FFF2-40B4-BE49-F238E27FC236}">
                  <a16:creationId xmlns="" xmlns:a16="http://schemas.microsoft.com/office/drawing/2014/main" id="{8F6A4259-79F9-E843-B010-793F86E4C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14938" y="2836863"/>
              <a:ext cx="42863" cy="476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52">
              <a:extLst>
                <a:ext uri="{FF2B5EF4-FFF2-40B4-BE49-F238E27FC236}">
                  <a16:creationId xmlns="" xmlns:a16="http://schemas.microsoft.com/office/drawing/2014/main" id="{9314A510-58A9-1E4D-B34D-1DA0868509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10176" y="2873375"/>
              <a:ext cx="44450" cy="476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53">
              <a:extLst>
                <a:ext uri="{FF2B5EF4-FFF2-40B4-BE49-F238E27FC236}">
                  <a16:creationId xmlns="" xmlns:a16="http://schemas.microsoft.com/office/drawing/2014/main" id="{19A3D7F3-8C51-D44C-AFA3-B33313AC17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70488" y="2909888"/>
              <a:ext cx="80963" cy="6350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54">
              <a:extLst>
                <a:ext uri="{FF2B5EF4-FFF2-40B4-BE49-F238E27FC236}">
                  <a16:creationId xmlns="" xmlns:a16="http://schemas.microsoft.com/office/drawing/2014/main" id="{2BB18774-330D-9946-A194-42FFF9962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03826" y="2949575"/>
              <a:ext cx="44450" cy="3175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55">
              <a:extLst>
                <a:ext uri="{FF2B5EF4-FFF2-40B4-BE49-F238E27FC236}">
                  <a16:creationId xmlns="" xmlns:a16="http://schemas.microsoft.com/office/drawing/2014/main" id="{F1D0535F-0354-F14C-9A5D-F7C8610A5E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00651" y="2987675"/>
              <a:ext cx="44450" cy="3175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56">
              <a:extLst>
                <a:ext uri="{FF2B5EF4-FFF2-40B4-BE49-F238E27FC236}">
                  <a16:creationId xmlns="" xmlns:a16="http://schemas.microsoft.com/office/drawing/2014/main" id="{CC03D953-5B8C-6D4E-8EA7-0559FEFEC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97476" y="3024188"/>
              <a:ext cx="44450" cy="476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57">
              <a:extLst>
                <a:ext uri="{FF2B5EF4-FFF2-40B4-BE49-F238E27FC236}">
                  <a16:creationId xmlns="" xmlns:a16="http://schemas.microsoft.com/office/drawing/2014/main" id="{90903396-5351-7B40-A071-1D745847E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94301" y="3060700"/>
              <a:ext cx="44450" cy="476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58">
              <a:extLst>
                <a:ext uri="{FF2B5EF4-FFF2-40B4-BE49-F238E27FC236}">
                  <a16:creationId xmlns="" xmlns:a16="http://schemas.microsoft.com/office/drawing/2014/main" id="{491A98A9-C9D5-F448-AC0D-DE822D9107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54613" y="3095625"/>
              <a:ext cx="80963" cy="7938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59">
              <a:extLst>
                <a:ext uri="{FF2B5EF4-FFF2-40B4-BE49-F238E27FC236}">
                  <a16:creationId xmlns="" xmlns:a16="http://schemas.microsoft.com/office/drawing/2014/main" id="{D7CACBF6-64D5-2647-AE83-CD57717E8F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87951" y="3136900"/>
              <a:ext cx="42863" cy="3175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60">
              <a:extLst>
                <a:ext uri="{FF2B5EF4-FFF2-40B4-BE49-F238E27FC236}">
                  <a16:creationId xmlns="" xmlns:a16="http://schemas.microsoft.com/office/drawing/2014/main" id="{EFBBA439-D514-494A-B622-92C5618EFA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84776" y="3173413"/>
              <a:ext cx="44450" cy="476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61">
              <a:extLst>
                <a:ext uri="{FF2B5EF4-FFF2-40B4-BE49-F238E27FC236}">
                  <a16:creationId xmlns="" xmlns:a16="http://schemas.microsoft.com/office/drawing/2014/main" id="{3D496FE0-B2FB-2244-AF13-1F60844562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80013" y="3211513"/>
              <a:ext cx="44450" cy="3175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62">
              <a:extLst>
                <a:ext uri="{FF2B5EF4-FFF2-40B4-BE49-F238E27FC236}">
                  <a16:creationId xmlns="" xmlns:a16="http://schemas.microsoft.com/office/drawing/2014/main" id="{5FF1FB83-08F5-3240-A8B3-E23039F157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78426" y="3249613"/>
              <a:ext cx="42863" cy="3175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5" name="Picture 463">
              <a:extLst>
                <a:ext uri="{FF2B5EF4-FFF2-40B4-BE49-F238E27FC236}">
                  <a16:creationId xmlns="" xmlns:a16="http://schemas.microsoft.com/office/drawing/2014/main" id="{8B6ADAED-7326-964D-A0ED-7755978AE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788" y="2717800"/>
              <a:ext cx="10001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464">
              <a:extLst>
                <a:ext uri="{FF2B5EF4-FFF2-40B4-BE49-F238E27FC236}">
                  <a16:creationId xmlns="" xmlns:a16="http://schemas.microsoft.com/office/drawing/2014/main" id="{79F29F7E-8284-4242-884A-6CC672091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813" y="3074988"/>
              <a:ext cx="168275" cy="374650"/>
            </a:xfrm>
            <a:custGeom>
              <a:avLst/>
              <a:gdLst>
                <a:gd name="T0" fmla="*/ 73 w 213"/>
                <a:gd name="T1" fmla="*/ 42 h 472"/>
                <a:gd name="T2" fmla="*/ 73 w 213"/>
                <a:gd name="T3" fmla="*/ 42 h 472"/>
                <a:gd name="T4" fmla="*/ 66 w 213"/>
                <a:gd name="T5" fmla="*/ 43 h 472"/>
                <a:gd name="T6" fmla="*/ 66 w 213"/>
                <a:gd name="T7" fmla="*/ 43 h 472"/>
                <a:gd name="T8" fmla="*/ 57 w 213"/>
                <a:gd name="T9" fmla="*/ 45 h 472"/>
                <a:gd name="T10" fmla="*/ 57 w 213"/>
                <a:gd name="T11" fmla="*/ 45 h 472"/>
                <a:gd name="T12" fmla="*/ 44 w 213"/>
                <a:gd name="T13" fmla="*/ 46 h 472"/>
                <a:gd name="T14" fmla="*/ 35 w 213"/>
                <a:gd name="T15" fmla="*/ 45 h 472"/>
                <a:gd name="T16" fmla="*/ 28 w 213"/>
                <a:gd name="T17" fmla="*/ 44 h 472"/>
                <a:gd name="T18" fmla="*/ 20 w 213"/>
                <a:gd name="T19" fmla="*/ 42 h 472"/>
                <a:gd name="T20" fmla="*/ 12 w 213"/>
                <a:gd name="T21" fmla="*/ 38 h 472"/>
                <a:gd name="T22" fmla="*/ 6 w 213"/>
                <a:gd name="T23" fmla="*/ 33 h 472"/>
                <a:gd name="T24" fmla="*/ 0 w 213"/>
                <a:gd name="T25" fmla="*/ 27 h 472"/>
                <a:gd name="T26" fmla="*/ 96 w 213"/>
                <a:gd name="T27" fmla="*/ 453 h 472"/>
                <a:gd name="T28" fmla="*/ 96 w 213"/>
                <a:gd name="T29" fmla="*/ 453 h 472"/>
                <a:gd name="T30" fmla="*/ 102 w 213"/>
                <a:gd name="T31" fmla="*/ 460 h 472"/>
                <a:gd name="T32" fmla="*/ 109 w 213"/>
                <a:gd name="T33" fmla="*/ 465 h 472"/>
                <a:gd name="T34" fmla="*/ 116 w 213"/>
                <a:gd name="T35" fmla="*/ 468 h 472"/>
                <a:gd name="T36" fmla="*/ 124 w 213"/>
                <a:gd name="T37" fmla="*/ 470 h 472"/>
                <a:gd name="T38" fmla="*/ 132 w 213"/>
                <a:gd name="T39" fmla="*/ 471 h 472"/>
                <a:gd name="T40" fmla="*/ 139 w 213"/>
                <a:gd name="T41" fmla="*/ 472 h 472"/>
                <a:gd name="T42" fmla="*/ 154 w 213"/>
                <a:gd name="T43" fmla="*/ 471 h 472"/>
                <a:gd name="T44" fmla="*/ 154 w 213"/>
                <a:gd name="T45" fmla="*/ 471 h 472"/>
                <a:gd name="T46" fmla="*/ 161 w 213"/>
                <a:gd name="T47" fmla="*/ 470 h 472"/>
                <a:gd name="T48" fmla="*/ 161 w 213"/>
                <a:gd name="T49" fmla="*/ 470 h 472"/>
                <a:gd name="T50" fmla="*/ 170 w 213"/>
                <a:gd name="T51" fmla="*/ 467 h 472"/>
                <a:gd name="T52" fmla="*/ 170 w 213"/>
                <a:gd name="T53" fmla="*/ 467 h 472"/>
                <a:gd name="T54" fmla="*/ 183 w 213"/>
                <a:gd name="T55" fmla="*/ 462 h 472"/>
                <a:gd name="T56" fmla="*/ 190 w 213"/>
                <a:gd name="T57" fmla="*/ 459 h 472"/>
                <a:gd name="T58" fmla="*/ 196 w 213"/>
                <a:gd name="T59" fmla="*/ 454 h 472"/>
                <a:gd name="T60" fmla="*/ 202 w 213"/>
                <a:gd name="T61" fmla="*/ 449 h 472"/>
                <a:gd name="T62" fmla="*/ 207 w 213"/>
                <a:gd name="T63" fmla="*/ 442 h 472"/>
                <a:gd name="T64" fmla="*/ 211 w 213"/>
                <a:gd name="T65" fmla="*/ 435 h 472"/>
                <a:gd name="T66" fmla="*/ 213 w 213"/>
                <a:gd name="T67" fmla="*/ 426 h 472"/>
                <a:gd name="T68" fmla="*/ 118 w 213"/>
                <a:gd name="T69" fmla="*/ 0 h 472"/>
                <a:gd name="T70" fmla="*/ 118 w 213"/>
                <a:gd name="T71" fmla="*/ 0 h 472"/>
                <a:gd name="T72" fmla="*/ 115 w 213"/>
                <a:gd name="T73" fmla="*/ 9 h 472"/>
                <a:gd name="T74" fmla="*/ 112 w 213"/>
                <a:gd name="T75" fmla="*/ 16 h 472"/>
                <a:gd name="T76" fmla="*/ 105 w 213"/>
                <a:gd name="T77" fmla="*/ 22 h 472"/>
                <a:gd name="T78" fmla="*/ 99 w 213"/>
                <a:gd name="T79" fmla="*/ 28 h 472"/>
                <a:gd name="T80" fmla="*/ 93 w 213"/>
                <a:gd name="T81" fmla="*/ 32 h 472"/>
                <a:gd name="T82" fmla="*/ 86 w 213"/>
                <a:gd name="T83" fmla="*/ 35 h 472"/>
                <a:gd name="T84" fmla="*/ 73 w 213"/>
                <a:gd name="T85" fmla="*/ 42 h 472"/>
                <a:gd name="T86" fmla="*/ 73 w 213"/>
                <a:gd name="T87" fmla="*/ 4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472">
                  <a:moveTo>
                    <a:pt x="73" y="42"/>
                  </a:moveTo>
                  <a:lnTo>
                    <a:pt x="73" y="42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44" y="46"/>
                  </a:lnTo>
                  <a:lnTo>
                    <a:pt x="35" y="45"/>
                  </a:lnTo>
                  <a:lnTo>
                    <a:pt x="28" y="44"/>
                  </a:lnTo>
                  <a:lnTo>
                    <a:pt x="20" y="42"/>
                  </a:lnTo>
                  <a:lnTo>
                    <a:pt x="12" y="38"/>
                  </a:lnTo>
                  <a:lnTo>
                    <a:pt x="6" y="33"/>
                  </a:lnTo>
                  <a:lnTo>
                    <a:pt x="0" y="27"/>
                  </a:lnTo>
                  <a:lnTo>
                    <a:pt x="96" y="453"/>
                  </a:lnTo>
                  <a:lnTo>
                    <a:pt x="96" y="453"/>
                  </a:lnTo>
                  <a:lnTo>
                    <a:pt x="102" y="460"/>
                  </a:lnTo>
                  <a:lnTo>
                    <a:pt x="109" y="465"/>
                  </a:lnTo>
                  <a:lnTo>
                    <a:pt x="116" y="468"/>
                  </a:lnTo>
                  <a:lnTo>
                    <a:pt x="124" y="470"/>
                  </a:lnTo>
                  <a:lnTo>
                    <a:pt x="132" y="471"/>
                  </a:lnTo>
                  <a:lnTo>
                    <a:pt x="139" y="472"/>
                  </a:lnTo>
                  <a:lnTo>
                    <a:pt x="154" y="471"/>
                  </a:lnTo>
                  <a:lnTo>
                    <a:pt x="154" y="471"/>
                  </a:lnTo>
                  <a:lnTo>
                    <a:pt x="161" y="470"/>
                  </a:lnTo>
                  <a:lnTo>
                    <a:pt x="161" y="470"/>
                  </a:lnTo>
                  <a:lnTo>
                    <a:pt x="170" y="467"/>
                  </a:lnTo>
                  <a:lnTo>
                    <a:pt x="170" y="467"/>
                  </a:lnTo>
                  <a:lnTo>
                    <a:pt x="183" y="462"/>
                  </a:lnTo>
                  <a:lnTo>
                    <a:pt x="190" y="459"/>
                  </a:lnTo>
                  <a:lnTo>
                    <a:pt x="196" y="454"/>
                  </a:lnTo>
                  <a:lnTo>
                    <a:pt x="202" y="449"/>
                  </a:lnTo>
                  <a:lnTo>
                    <a:pt x="207" y="442"/>
                  </a:lnTo>
                  <a:lnTo>
                    <a:pt x="211" y="435"/>
                  </a:lnTo>
                  <a:lnTo>
                    <a:pt x="213" y="426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5" y="9"/>
                  </a:lnTo>
                  <a:lnTo>
                    <a:pt x="112" y="16"/>
                  </a:lnTo>
                  <a:lnTo>
                    <a:pt x="105" y="22"/>
                  </a:lnTo>
                  <a:lnTo>
                    <a:pt x="99" y="28"/>
                  </a:lnTo>
                  <a:lnTo>
                    <a:pt x="93" y="32"/>
                  </a:lnTo>
                  <a:lnTo>
                    <a:pt x="86" y="35"/>
                  </a:lnTo>
                  <a:lnTo>
                    <a:pt x="73" y="42"/>
                  </a:lnTo>
                  <a:lnTo>
                    <a:pt x="73" y="42"/>
                  </a:lnTo>
                  <a:close/>
                </a:path>
              </a:pathLst>
            </a:custGeom>
            <a:solidFill>
              <a:srgbClr val="F27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65">
              <a:extLst>
                <a:ext uri="{FF2B5EF4-FFF2-40B4-BE49-F238E27FC236}">
                  <a16:creationId xmlns="" xmlns:a16="http://schemas.microsoft.com/office/drawing/2014/main" id="{F50236C3-2A6A-3449-BB2D-2B44F1D53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776" y="2722563"/>
              <a:ext cx="26988" cy="19050"/>
            </a:xfrm>
            <a:custGeom>
              <a:avLst/>
              <a:gdLst>
                <a:gd name="T0" fmla="*/ 9 w 33"/>
                <a:gd name="T1" fmla="*/ 23 h 25"/>
                <a:gd name="T2" fmla="*/ 9 w 33"/>
                <a:gd name="T3" fmla="*/ 23 h 25"/>
                <a:gd name="T4" fmla="*/ 17 w 33"/>
                <a:gd name="T5" fmla="*/ 22 h 25"/>
                <a:gd name="T6" fmla="*/ 17 w 33"/>
                <a:gd name="T7" fmla="*/ 22 h 25"/>
                <a:gd name="T8" fmla="*/ 26 w 33"/>
                <a:gd name="T9" fmla="*/ 20 h 25"/>
                <a:gd name="T10" fmla="*/ 26 w 33"/>
                <a:gd name="T11" fmla="*/ 20 h 25"/>
                <a:gd name="T12" fmla="*/ 33 w 33"/>
                <a:gd name="T13" fmla="*/ 17 h 25"/>
                <a:gd name="T14" fmla="*/ 13 w 33"/>
                <a:gd name="T15" fmla="*/ 0 h 25"/>
                <a:gd name="T16" fmla="*/ 0 w 33"/>
                <a:gd name="T17" fmla="*/ 25 h 25"/>
                <a:gd name="T18" fmla="*/ 0 w 33"/>
                <a:gd name="T19" fmla="*/ 25 h 25"/>
                <a:gd name="T20" fmla="*/ 9 w 33"/>
                <a:gd name="T21" fmla="*/ 23 h 25"/>
                <a:gd name="T22" fmla="*/ 9 w 33"/>
                <a:gd name="T2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5">
                  <a:moveTo>
                    <a:pt x="9" y="23"/>
                  </a:moveTo>
                  <a:lnTo>
                    <a:pt x="9" y="23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33" y="17"/>
                  </a:lnTo>
                  <a:lnTo>
                    <a:pt x="13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9" y="23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66">
              <a:extLst>
                <a:ext uri="{FF2B5EF4-FFF2-40B4-BE49-F238E27FC236}">
                  <a16:creationId xmlns="" xmlns:a16="http://schemas.microsoft.com/office/drawing/2014/main" id="{EEE02ECE-A507-6D49-B9FE-48682BC54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51" y="2786063"/>
              <a:ext cx="173038" cy="636588"/>
            </a:xfrm>
            <a:custGeom>
              <a:avLst/>
              <a:gdLst>
                <a:gd name="T0" fmla="*/ 179 w 218"/>
                <a:gd name="T1" fmla="*/ 803 h 803"/>
                <a:gd name="T2" fmla="*/ 0 w 218"/>
                <a:gd name="T3" fmla="*/ 10 h 803"/>
                <a:gd name="T4" fmla="*/ 39 w 218"/>
                <a:gd name="T5" fmla="*/ 0 h 803"/>
                <a:gd name="T6" fmla="*/ 218 w 218"/>
                <a:gd name="T7" fmla="*/ 793 h 803"/>
                <a:gd name="T8" fmla="*/ 179 w 218"/>
                <a:gd name="T9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803">
                  <a:moveTo>
                    <a:pt x="179" y="803"/>
                  </a:moveTo>
                  <a:lnTo>
                    <a:pt x="0" y="10"/>
                  </a:lnTo>
                  <a:lnTo>
                    <a:pt x="39" y="0"/>
                  </a:lnTo>
                  <a:lnTo>
                    <a:pt x="218" y="793"/>
                  </a:lnTo>
                  <a:lnTo>
                    <a:pt x="179" y="803"/>
                  </a:lnTo>
                  <a:close/>
                </a:path>
              </a:pathLst>
            </a:custGeom>
            <a:solidFill>
              <a:srgbClr val="F99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67">
              <a:extLst>
                <a:ext uri="{FF2B5EF4-FFF2-40B4-BE49-F238E27FC236}">
                  <a16:creationId xmlns="" xmlns:a16="http://schemas.microsoft.com/office/drawing/2014/main" id="{716BCDED-6132-104D-B997-C7163F798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2778125"/>
              <a:ext cx="173038" cy="636588"/>
            </a:xfrm>
            <a:custGeom>
              <a:avLst/>
              <a:gdLst>
                <a:gd name="T0" fmla="*/ 179 w 218"/>
                <a:gd name="T1" fmla="*/ 801 h 801"/>
                <a:gd name="T2" fmla="*/ 0 w 218"/>
                <a:gd name="T3" fmla="*/ 8 h 801"/>
                <a:gd name="T4" fmla="*/ 39 w 218"/>
                <a:gd name="T5" fmla="*/ 0 h 801"/>
                <a:gd name="T6" fmla="*/ 218 w 218"/>
                <a:gd name="T7" fmla="*/ 793 h 801"/>
                <a:gd name="T8" fmla="*/ 179 w 218"/>
                <a:gd name="T9" fmla="*/ 8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801">
                  <a:moveTo>
                    <a:pt x="179" y="801"/>
                  </a:moveTo>
                  <a:lnTo>
                    <a:pt x="0" y="8"/>
                  </a:lnTo>
                  <a:lnTo>
                    <a:pt x="39" y="0"/>
                  </a:lnTo>
                  <a:lnTo>
                    <a:pt x="218" y="793"/>
                  </a:lnTo>
                  <a:lnTo>
                    <a:pt x="179" y="801"/>
                  </a:lnTo>
                  <a:close/>
                </a:path>
              </a:pathLst>
            </a:custGeom>
            <a:solidFill>
              <a:srgbClr val="F99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68">
              <a:extLst>
                <a:ext uri="{FF2B5EF4-FFF2-40B4-BE49-F238E27FC236}">
                  <a16:creationId xmlns="" xmlns:a16="http://schemas.microsoft.com/office/drawing/2014/main" id="{6E0AB655-760B-054C-96EF-1A1427743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6" y="2771775"/>
              <a:ext cx="174625" cy="636588"/>
            </a:xfrm>
            <a:custGeom>
              <a:avLst/>
              <a:gdLst>
                <a:gd name="T0" fmla="*/ 179 w 219"/>
                <a:gd name="T1" fmla="*/ 802 h 802"/>
                <a:gd name="T2" fmla="*/ 0 w 219"/>
                <a:gd name="T3" fmla="*/ 9 h 802"/>
                <a:gd name="T4" fmla="*/ 40 w 219"/>
                <a:gd name="T5" fmla="*/ 0 h 802"/>
                <a:gd name="T6" fmla="*/ 219 w 219"/>
                <a:gd name="T7" fmla="*/ 794 h 802"/>
                <a:gd name="T8" fmla="*/ 179 w 219"/>
                <a:gd name="T9" fmla="*/ 80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802">
                  <a:moveTo>
                    <a:pt x="179" y="802"/>
                  </a:moveTo>
                  <a:lnTo>
                    <a:pt x="0" y="9"/>
                  </a:lnTo>
                  <a:lnTo>
                    <a:pt x="40" y="0"/>
                  </a:lnTo>
                  <a:lnTo>
                    <a:pt x="219" y="794"/>
                  </a:lnTo>
                  <a:lnTo>
                    <a:pt x="179" y="802"/>
                  </a:lnTo>
                  <a:close/>
                </a:path>
              </a:pathLst>
            </a:custGeom>
            <a:solidFill>
              <a:srgbClr val="F99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69">
              <a:extLst>
                <a:ext uri="{FF2B5EF4-FFF2-40B4-BE49-F238E27FC236}">
                  <a16:creationId xmlns="" xmlns:a16="http://schemas.microsoft.com/office/drawing/2014/main" id="{B5F4EC3D-864A-C848-B950-9F26E20DA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3402013"/>
              <a:ext cx="95250" cy="31750"/>
            </a:xfrm>
            <a:custGeom>
              <a:avLst/>
              <a:gdLst>
                <a:gd name="T0" fmla="*/ 118 w 120"/>
                <a:gd name="T1" fmla="*/ 0 h 41"/>
                <a:gd name="T2" fmla="*/ 120 w 120"/>
                <a:gd name="T3" fmla="*/ 14 h 41"/>
                <a:gd name="T4" fmla="*/ 3 w 120"/>
                <a:gd name="T5" fmla="*/ 41 h 41"/>
                <a:gd name="T6" fmla="*/ 0 w 120"/>
                <a:gd name="T7" fmla="*/ 26 h 41"/>
                <a:gd name="T8" fmla="*/ 118 w 12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1">
                  <a:moveTo>
                    <a:pt x="118" y="0"/>
                  </a:moveTo>
                  <a:lnTo>
                    <a:pt x="120" y="14"/>
                  </a:lnTo>
                  <a:lnTo>
                    <a:pt x="3" y="41"/>
                  </a:lnTo>
                  <a:lnTo>
                    <a:pt x="0" y="2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70">
              <a:extLst>
                <a:ext uri="{FF2B5EF4-FFF2-40B4-BE49-F238E27FC236}">
                  <a16:creationId xmlns="" xmlns:a16="http://schemas.microsoft.com/office/drawing/2014/main" id="{2FCC3FF4-FC33-B54B-A274-5EA067C30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13" y="3405188"/>
              <a:ext cx="28575" cy="15875"/>
            </a:xfrm>
            <a:custGeom>
              <a:avLst/>
              <a:gdLst>
                <a:gd name="T0" fmla="*/ 34 w 36"/>
                <a:gd name="T1" fmla="*/ 0 h 22"/>
                <a:gd name="T2" fmla="*/ 36 w 36"/>
                <a:gd name="T3" fmla="*/ 15 h 22"/>
                <a:gd name="T4" fmla="*/ 4 w 36"/>
                <a:gd name="T5" fmla="*/ 22 h 22"/>
                <a:gd name="T6" fmla="*/ 0 w 36"/>
                <a:gd name="T7" fmla="*/ 7 h 22"/>
                <a:gd name="T8" fmla="*/ 34 w 3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0"/>
                  </a:moveTo>
                  <a:lnTo>
                    <a:pt x="36" y="15"/>
                  </a:lnTo>
                  <a:lnTo>
                    <a:pt x="4" y="22"/>
                  </a:lnTo>
                  <a:lnTo>
                    <a:pt x="0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71">
              <a:extLst>
                <a:ext uri="{FF2B5EF4-FFF2-40B4-BE49-F238E27FC236}">
                  <a16:creationId xmlns="" xmlns:a16="http://schemas.microsoft.com/office/drawing/2014/main" id="{3511D83F-AB9E-9446-9E9C-57A80B68F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3405188"/>
              <a:ext cx="6350" cy="12700"/>
            </a:xfrm>
            <a:custGeom>
              <a:avLst/>
              <a:gdLst>
                <a:gd name="T0" fmla="*/ 5 w 9"/>
                <a:gd name="T1" fmla="*/ 0 h 16"/>
                <a:gd name="T2" fmla="*/ 9 w 9"/>
                <a:gd name="T3" fmla="*/ 15 h 16"/>
                <a:gd name="T4" fmla="*/ 4 w 9"/>
                <a:gd name="T5" fmla="*/ 16 h 16"/>
                <a:gd name="T6" fmla="*/ 0 w 9"/>
                <a:gd name="T7" fmla="*/ 2 h 16"/>
                <a:gd name="T8" fmla="*/ 5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5" y="0"/>
                  </a:moveTo>
                  <a:lnTo>
                    <a:pt x="9" y="15"/>
                  </a:lnTo>
                  <a:lnTo>
                    <a:pt x="4" y="16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72">
              <a:extLst>
                <a:ext uri="{FF2B5EF4-FFF2-40B4-BE49-F238E27FC236}">
                  <a16:creationId xmlns="" xmlns:a16="http://schemas.microsoft.com/office/drawing/2014/main" id="{C88641F8-CEAB-AC4F-96DA-5A08E7EEF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976" y="3402013"/>
              <a:ext cx="6350" cy="12700"/>
            </a:xfrm>
            <a:custGeom>
              <a:avLst/>
              <a:gdLst>
                <a:gd name="T0" fmla="*/ 6 w 8"/>
                <a:gd name="T1" fmla="*/ 0 h 15"/>
                <a:gd name="T2" fmla="*/ 8 w 8"/>
                <a:gd name="T3" fmla="*/ 14 h 15"/>
                <a:gd name="T4" fmla="*/ 2 w 8"/>
                <a:gd name="T5" fmla="*/ 15 h 15"/>
                <a:gd name="T6" fmla="*/ 0 w 8"/>
                <a:gd name="T7" fmla="*/ 1 h 15"/>
                <a:gd name="T8" fmla="*/ 6 w 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0"/>
                  </a:moveTo>
                  <a:lnTo>
                    <a:pt x="8" y="14"/>
                  </a:lnTo>
                  <a:lnTo>
                    <a:pt x="2" y="15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B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5" name="Picture 473">
              <a:extLst>
                <a:ext uri="{FF2B5EF4-FFF2-40B4-BE49-F238E27FC236}">
                  <a16:creationId xmlns="" xmlns:a16="http://schemas.microsoft.com/office/drawing/2014/main" id="{26E669F9-9823-4844-BBF8-4D9F7EE06C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788" y="2767013"/>
              <a:ext cx="100013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74">
              <a:extLst>
                <a:ext uri="{FF2B5EF4-FFF2-40B4-BE49-F238E27FC236}">
                  <a16:creationId xmlns="" xmlns:a16="http://schemas.microsoft.com/office/drawing/2014/main" id="{6C2041D3-D733-3945-95C5-978C4C61B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6" y="3152775"/>
              <a:ext cx="598488" cy="560388"/>
            </a:xfrm>
            <a:custGeom>
              <a:avLst/>
              <a:gdLst>
                <a:gd name="T0" fmla="*/ 648 w 754"/>
                <a:gd name="T1" fmla="*/ 705 h 705"/>
                <a:gd name="T2" fmla="*/ 106 w 754"/>
                <a:gd name="T3" fmla="*/ 705 h 705"/>
                <a:gd name="T4" fmla="*/ 0 w 754"/>
                <a:gd name="T5" fmla="*/ 0 h 705"/>
                <a:gd name="T6" fmla="*/ 754 w 754"/>
                <a:gd name="T7" fmla="*/ 0 h 705"/>
                <a:gd name="T8" fmla="*/ 648 w 754"/>
                <a:gd name="T9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4" h="705">
                  <a:moveTo>
                    <a:pt x="648" y="705"/>
                  </a:moveTo>
                  <a:lnTo>
                    <a:pt x="106" y="705"/>
                  </a:lnTo>
                  <a:lnTo>
                    <a:pt x="0" y="0"/>
                  </a:lnTo>
                  <a:lnTo>
                    <a:pt x="754" y="0"/>
                  </a:lnTo>
                  <a:lnTo>
                    <a:pt x="648" y="7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75957" y="63981"/>
            <a:ext cx="546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1454" y="0"/>
            <a:ext cx="64553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>
                    <a:lumMod val="50000"/>
                  </a:schemeClr>
                </a:solidFill>
              </a:rPr>
              <a:t>iPusnas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647" y="1211735"/>
            <a:ext cx="7798013" cy="3477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/>
              <a:t>perpustakaan</a:t>
            </a:r>
            <a:r>
              <a:rPr lang="en-US" sz="2000" dirty="0"/>
              <a:t> digital </a:t>
            </a:r>
            <a:r>
              <a:rPr lang="en-US" sz="2000" dirty="0" smtClean="0"/>
              <a:t>(</a:t>
            </a:r>
            <a:r>
              <a:rPr lang="en-US" sz="2000" dirty="0" err="1" smtClean="0"/>
              <a:t>ePustaka</a:t>
            </a:r>
            <a:r>
              <a:rPr lang="en-US" sz="2000" dirty="0" smtClean="0"/>
              <a:t>)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/>
              <a:t>yang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dikenal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iPusnas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berbasis</a:t>
            </a:r>
            <a:r>
              <a:rPr lang="en-US" sz="2000" dirty="0"/>
              <a:t> android yang </a:t>
            </a:r>
            <a:r>
              <a:rPr lang="en-US" sz="2000" dirty="0" err="1"/>
              <a:t>disediakan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Perpustakaan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Republik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Indonesia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melayani</a:t>
            </a:r>
            <a:r>
              <a:rPr lang="en-US" sz="2000" dirty="0"/>
              <a:t> </a:t>
            </a:r>
            <a:r>
              <a:rPr lang="en-US" sz="2000" dirty="0" err="1"/>
              <a:t>pemustaka</a:t>
            </a:r>
            <a:r>
              <a:rPr lang="en-US" sz="2000" dirty="0"/>
              <a:t>. </a:t>
            </a:r>
            <a:r>
              <a:rPr lang="en-US" sz="2000" dirty="0" err="1"/>
              <a:t>Perpustakaan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Republik</a:t>
            </a:r>
            <a:r>
              <a:rPr lang="en-US" sz="2000" dirty="0"/>
              <a:t> Indonesia </a:t>
            </a:r>
            <a:r>
              <a:rPr lang="en-US" sz="2000" dirty="0" err="1"/>
              <a:t>telah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menerapkan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iPusnas</a:t>
            </a:r>
            <a:r>
              <a:rPr lang="en-US" sz="2000" dirty="0"/>
              <a:t> </a:t>
            </a:r>
            <a:r>
              <a:rPr lang="en-US" sz="2000" dirty="0" err="1"/>
              <a:t>sejak</a:t>
            </a:r>
            <a:r>
              <a:rPr lang="en-US" sz="2000" dirty="0"/>
              <a:t> 16 </a:t>
            </a:r>
            <a:r>
              <a:rPr lang="en-US" sz="2000" dirty="0" err="1"/>
              <a:t>Agustus</a:t>
            </a:r>
            <a:r>
              <a:rPr lang="en-US" sz="2000" dirty="0"/>
              <a:t> 2016.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iPusnas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yang </a:t>
            </a:r>
            <a:r>
              <a:rPr lang="en-US" sz="2000" dirty="0" err="1"/>
              <a:t>berbasis</a:t>
            </a:r>
            <a:r>
              <a:rPr lang="en-US" sz="2000" dirty="0"/>
              <a:t> media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cocok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siapa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4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F4F798C-D510-4D58-A427-20C0C7B86A1F}"/>
              </a:ext>
            </a:extLst>
          </p:cNvPr>
          <p:cNvGrpSpPr/>
          <p:nvPr/>
        </p:nvGrpSpPr>
        <p:grpSpPr>
          <a:xfrm flipH="1">
            <a:off x="0" y="0"/>
            <a:ext cx="4443413" cy="6545504"/>
            <a:chOff x="3594101" y="676275"/>
            <a:chExt cx="4983163" cy="5505450"/>
          </a:xfrm>
          <a:gradFill flip="none" rotWithShape="1">
            <a:gsLst>
              <a:gs pos="0">
                <a:schemeClr val="bg1"/>
              </a:gs>
              <a:gs pos="53000">
                <a:srgbClr val="C2EFFF">
                  <a:alpha val="60000"/>
                </a:srgbClr>
              </a:gs>
              <a:gs pos="100000">
                <a:srgbClr val="A7E8FF">
                  <a:alpha val="29000"/>
                </a:srgbClr>
              </a:gs>
            </a:gsLst>
            <a:lin ang="8100000" scaled="1"/>
            <a:tileRect/>
          </a:gra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0858CC57-6418-499E-8162-C68EAD6C6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600200"/>
              <a:ext cx="963613" cy="827088"/>
            </a:xfrm>
            <a:custGeom>
              <a:avLst/>
              <a:gdLst>
                <a:gd name="T0" fmla="*/ 166 w 323"/>
                <a:gd name="T1" fmla="*/ 0 h 277"/>
                <a:gd name="T2" fmla="*/ 146 w 323"/>
                <a:gd name="T3" fmla="*/ 1 h 277"/>
                <a:gd name="T4" fmla="*/ 9 w 323"/>
                <a:gd name="T5" fmla="*/ 156 h 277"/>
                <a:gd name="T6" fmla="*/ 158 w 323"/>
                <a:gd name="T7" fmla="*/ 277 h 277"/>
                <a:gd name="T8" fmla="*/ 177 w 323"/>
                <a:gd name="T9" fmla="*/ 276 h 277"/>
                <a:gd name="T10" fmla="*/ 315 w 323"/>
                <a:gd name="T11" fmla="*/ 121 h 277"/>
                <a:gd name="T12" fmla="*/ 166 w 323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277">
                  <a:moveTo>
                    <a:pt x="166" y="0"/>
                  </a:moveTo>
                  <a:cubicBezTo>
                    <a:pt x="159" y="0"/>
                    <a:pt x="153" y="0"/>
                    <a:pt x="146" y="1"/>
                  </a:cubicBezTo>
                  <a:cubicBezTo>
                    <a:pt x="62" y="10"/>
                    <a:pt x="0" y="80"/>
                    <a:pt x="9" y="156"/>
                  </a:cubicBezTo>
                  <a:cubicBezTo>
                    <a:pt x="16" y="226"/>
                    <a:pt x="81" y="277"/>
                    <a:pt x="158" y="277"/>
                  </a:cubicBezTo>
                  <a:cubicBezTo>
                    <a:pt x="164" y="277"/>
                    <a:pt x="171" y="277"/>
                    <a:pt x="177" y="276"/>
                  </a:cubicBezTo>
                  <a:cubicBezTo>
                    <a:pt x="262" y="266"/>
                    <a:pt x="323" y="197"/>
                    <a:pt x="315" y="121"/>
                  </a:cubicBezTo>
                  <a:cubicBezTo>
                    <a:pt x="307" y="51"/>
                    <a:pt x="242" y="0"/>
                    <a:pt x="16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04C5634-591F-44AA-865C-B675C69B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1" y="5489575"/>
              <a:ext cx="390525" cy="334963"/>
            </a:xfrm>
            <a:custGeom>
              <a:avLst/>
              <a:gdLst>
                <a:gd name="T0" fmla="*/ 67 w 131"/>
                <a:gd name="T1" fmla="*/ 0 h 112"/>
                <a:gd name="T2" fmla="*/ 59 w 131"/>
                <a:gd name="T3" fmla="*/ 0 h 112"/>
                <a:gd name="T4" fmla="*/ 3 w 131"/>
                <a:gd name="T5" fmla="*/ 63 h 112"/>
                <a:gd name="T6" fmla="*/ 64 w 131"/>
                <a:gd name="T7" fmla="*/ 112 h 112"/>
                <a:gd name="T8" fmla="*/ 72 w 131"/>
                <a:gd name="T9" fmla="*/ 111 h 112"/>
                <a:gd name="T10" fmla="*/ 128 w 131"/>
                <a:gd name="T11" fmla="*/ 49 h 112"/>
                <a:gd name="T12" fmla="*/ 67 w 131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12">
                  <a:moveTo>
                    <a:pt x="67" y="0"/>
                  </a:moveTo>
                  <a:cubicBezTo>
                    <a:pt x="64" y="0"/>
                    <a:pt x="62" y="0"/>
                    <a:pt x="59" y="0"/>
                  </a:cubicBezTo>
                  <a:cubicBezTo>
                    <a:pt x="25" y="4"/>
                    <a:pt x="0" y="32"/>
                    <a:pt x="3" y="63"/>
                  </a:cubicBezTo>
                  <a:cubicBezTo>
                    <a:pt x="7" y="91"/>
                    <a:pt x="33" y="112"/>
                    <a:pt x="64" y="112"/>
                  </a:cubicBezTo>
                  <a:cubicBezTo>
                    <a:pt x="67" y="112"/>
                    <a:pt x="69" y="112"/>
                    <a:pt x="72" y="111"/>
                  </a:cubicBezTo>
                  <a:cubicBezTo>
                    <a:pt x="106" y="108"/>
                    <a:pt x="131" y="80"/>
                    <a:pt x="128" y="49"/>
                  </a:cubicBezTo>
                  <a:cubicBezTo>
                    <a:pt x="124" y="20"/>
                    <a:pt x="98" y="0"/>
                    <a:pt x="6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93DE8A82-D96D-4FAC-A00F-D3A40086E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1" y="676275"/>
              <a:ext cx="4678363" cy="5505450"/>
            </a:xfrm>
            <a:custGeom>
              <a:avLst/>
              <a:gdLst>
                <a:gd name="T0" fmla="*/ 1567 w 1567"/>
                <a:gd name="T1" fmla="*/ 0 h 1846"/>
                <a:gd name="T2" fmla="*/ 856 w 1567"/>
                <a:gd name="T3" fmla="*/ 0 h 1846"/>
                <a:gd name="T4" fmla="*/ 611 w 1567"/>
                <a:gd name="T5" fmla="*/ 352 h 1846"/>
                <a:gd name="T6" fmla="*/ 250 w 1567"/>
                <a:gd name="T7" fmla="*/ 551 h 1846"/>
                <a:gd name="T8" fmla="*/ 19 w 1567"/>
                <a:gd name="T9" fmla="*/ 1151 h 1846"/>
                <a:gd name="T10" fmla="*/ 749 w 1567"/>
                <a:gd name="T11" fmla="*/ 1846 h 1846"/>
                <a:gd name="T12" fmla="*/ 815 w 1567"/>
                <a:gd name="T13" fmla="*/ 1844 h 1846"/>
                <a:gd name="T14" fmla="*/ 1238 w 1567"/>
                <a:gd name="T15" fmla="*/ 1670 h 1846"/>
                <a:gd name="T16" fmla="*/ 1473 w 1567"/>
                <a:gd name="T17" fmla="*/ 1576 h 1846"/>
                <a:gd name="T18" fmla="*/ 1567 w 1567"/>
                <a:gd name="T19" fmla="*/ 1635 h 1846"/>
                <a:gd name="T20" fmla="*/ 1567 w 1567"/>
                <a:gd name="T21" fmla="*/ 0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7" h="1846">
                  <a:moveTo>
                    <a:pt x="1567" y="0"/>
                  </a:moveTo>
                  <a:cubicBezTo>
                    <a:pt x="856" y="0"/>
                    <a:pt x="856" y="0"/>
                    <a:pt x="856" y="0"/>
                  </a:cubicBezTo>
                  <a:cubicBezTo>
                    <a:pt x="856" y="0"/>
                    <a:pt x="968" y="204"/>
                    <a:pt x="611" y="352"/>
                  </a:cubicBezTo>
                  <a:cubicBezTo>
                    <a:pt x="494" y="401"/>
                    <a:pt x="361" y="458"/>
                    <a:pt x="250" y="551"/>
                  </a:cubicBezTo>
                  <a:cubicBezTo>
                    <a:pt x="106" y="672"/>
                    <a:pt x="0" y="852"/>
                    <a:pt x="19" y="1151"/>
                  </a:cubicBezTo>
                  <a:cubicBezTo>
                    <a:pt x="52" y="1650"/>
                    <a:pt x="377" y="1846"/>
                    <a:pt x="749" y="1846"/>
                  </a:cubicBezTo>
                  <a:cubicBezTo>
                    <a:pt x="771" y="1846"/>
                    <a:pt x="793" y="1845"/>
                    <a:pt x="815" y="1844"/>
                  </a:cubicBezTo>
                  <a:cubicBezTo>
                    <a:pt x="1018" y="1832"/>
                    <a:pt x="1115" y="1748"/>
                    <a:pt x="1238" y="1670"/>
                  </a:cubicBezTo>
                  <a:cubicBezTo>
                    <a:pt x="1312" y="1622"/>
                    <a:pt x="1403" y="1576"/>
                    <a:pt x="1473" y="1576"/>
                  </a:cubicBezTo>
                  <a:cubicBezTo>
                    <a:pt x="1514" y="1576"/>
                    <a:pt x="1548" y="1592"/>
                    <a:pt x="1567" y="1635"/>
                  </a:cubicBezTo>
                  <a:cubicBezTo>
                    <a:pt x="1567" y="0"/>
                    <a:pt x="1567" y="0"/>
                    <a:pt x="156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AutoShape 9">
            <a:extLst>
              <a:ext uri="{FF2B5EF4-FFF2-40B4-BE49-F238E27FC236}">
                <a16:creationId xmlns:a16="http://schemas.microsoft.com/office/drawing/2014/main" xmlns="" id="{7154D92E-7C1E-4AD9-AF69-C8B944550E1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84423" y="726734"/>
            <a:ext cx="3823097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xmlns="" id="{DA0113E6-18D9-4291-81C3-81ACA61F8622}"/>
              </a:ext>
            </a:extLst>
          </p:cNvPr>
          <p:cNvSpPr>
            <a:spLocks/>
          </p:cNvSpPr>
          <p:nvPr/>
        </p:nvSpPr>
        <p:spPr bwMode="auto">
          <a:xfrm>
            <a:off x="3169282" y="3996985"/>
            <a:ext cx="1138238" cy="1331913"/>
          </a:xfrm>
          <a:custGeom>
            <a:avLst/>
            <a:gdLst>
              <a:gd name="T0" fmla="*/ 0 w 327"/>
              <a:gd name="T1" fmla="*/ 287 h 287"/>
              <a:gd name="T2" fmla="*/ 327 w 327"/>
              <a:gd name="T3" fmla="*/ 9 h 287"/>
              <a:gd name="T4" fmla="*/ 0 w 327"/>
              <a:gd name="T5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7" h="287">
                <a:moveTo>
                  <a:pt x="0" y="287"/>
                </a:moveTo>
                <a:cubicBezTo>
                  <a:pt x="0" y="287"/>
                  <a:pt x="306" y="257"/>
                  <a:pt x="327" y="9"/>
                </a:cubicBezTo>
                <a:cubicBezTo>
                  <a:pt x="327" y="9"/>
                  <a:pt x="18" y="0"/>
                  <a:pt x="0" y="287"/>
                </a:cubicBezTo>
                <a:close/>
              </a:path>
            </a:pathLst>
          </a:custGeom>
          <a:solidFill>
            <a:srgbClr val="AFE2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xmlns="" id="{0592D391-76B1-40C0-89A3-2FA5708101F6}"/>
              </a:ext>
            </a:extLst>
          </p:cNvPr>
          <p:cNvSpPr>
            <a:spLocks/>
          </p:cNvSpPr>
          <p:nvPr/>
        </p:nvSpPr>
        <p:spPr bwMode="auto">
          <a:xfrm>
            <a:off x="3241911" y="4238284"/>
            <a:ext cx="866775" cy="914400"/>
          </a:xfrm>
          <a:custGeom>
            <a:avLst/>
            <a:gdLst>
              <a:gd name="T0" fmla="*/ 0 w 249"/>
              <a:gd name="T1" fmla="*/ 197 h 197"/>
              <a:gd name="T2" fmla="*/ 249 w 249"/>
              <a:gd name="T3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9" h="197">
                <a:moveTo>
                  <a:pt x="0" y="197"/>
                </a:moveTo>
                <a:cubicBezTo>
                  <a:pt x="0" y="197"/>
                  <a:pt x="103" y="82"/>
                  <a:pt x="249" y="0"/>
                </a:cubicBezTo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xmlns="" id="{2A158B52-8054-4AFC-85F2-854249893AD4}"/>
              </a:ext>
            </a:extLst>
          </p:cNvPr>
          <p:cNvSpPr>
            <a:spLocks/>
          </p:cNvSpPr>
          <p:nvPr/>
        </p:nvSpPr>
        <p:spPr bwMode="auto">
          <a:xfrm>
            <a:off x="3091893" y="3963648"/>
            <a:ext cx="602456" cy="868363"/>
          </a:xfrm>
          <a:custGeom>
            <a:avLst/>
            <a:gdLst>
              <a:gd name="T0" fmla="*/ 31 w 173"/>
              <a:gd name="T1" fmla="*/ 187 h 187"/>
              <a:gd name="T2" fmla="*/ 173 w 173"/>
              <a:gd name="T3" fmla="*/ 8 h 187"/>
              <a:gd name="T4" fmla="*/ 31 w 173"/>
              <a:gd name="T5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" h="187">
                <a:moveTo>
                  <a:pt x="31" y="187"/>
                </a:moveTo>
                <a:cubicBezTo>
                  <a:pt x="31" y="187"/>
                  <a:pt x="162" y="175"/>
                  <a:pt x="173" y="8"/>
                </a:cubicBezTo>
                <a:cubicBezTo>
                  <a:pt x="173" y="8"/>
                  <a:pt x="0" y="0"/>
                  <a:pt x="31" y="187"/>
                </a:cubicBezTo>
                <a:close/>
              </a:path>
            </a:pathLst>
          </a:custGeom>
          <a:solidFill>
            <a:srgbClr val="5ACF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xmlns="" id="{F11310DA-46D8-4F37-837B-CD2B1C375ED9}"/>
              </a:ext>
            </a:extLst>
          </p:cNvPr>
          <p:cNvSpPr>
            <a:spLocks/>
          </p:cNvSpPr>
          <p:nvPr/>
        </p:nvSpPr>
        <p:spPr bwMode="auto">
          <a:xfrm>
            <a:off x="3057364" y="4243047"/>
            <a:ext cx="428625" cy="598488"/>
          </a:xfrm>
          <a:custGeom>
            <a:avLst/>
            <a:gdLst>
              <a:gd name="T0" fmla="*/ 123 w 123"/>
              <a:gd name="T1" fmla="*/ 0 h 129"/>
              <a:gd name="T2" fmla="*/ 0 w 123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3" h="129">
                <a:moveTo>
                  <a:pt x="123" y="0"/>
                </a:moveTo>
                <a:cubicBezTo>
                  <a:pt x="123" y="0"/>
                  <a:pt x="44" y="79"/>
                  <a:pt x="0" y="129"/>
                </a:cubicBezTo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xmlns="" id="{F2BF487E-1424-40B3-B172-3C7350A4576B}"/>
              </a:ext>
            </a:extLst>
          </p:cNvPr>
          <p:cNvSpPr>
            <a:spLocks/>
          </p:cNvSpPr>
          <p:nvPr/>
        </p:nvSpPr>
        <p:spPr bwMode="auto">
          <a:xfrm>
            <a:off x="1048780" y="963272"/>
            <a:ext cx="953690" cy="1155700"/>
          </a:xfrm>
          <a:custGeom>
            <a:avLst/>
            <a:gdLst>
              <a:gd name="T0" fmla="*/ 214 w 274"/>
              <a:gd name="T1" fmla="*/ 249 h 249"/>
              <a:gd name="T2" fmla="*/ 104 w 274"/>
              <a:gd name="T3" fmla="*/ 0 h 249"/>
              <a:gd name="T4" fmla="*/ 214 w 274"/>
              <a:gd name="T5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" h="249">
                <a:moveTo>
                  <a:pt x="214" y="249"/>
                </a:moveTo>
                <a:cubicBezTo>
                  <a:pt x="214" y="249"/>
                  <a:pt x="274" y="104"/>
                  <a:pt x="104" y="0"/>
                </a:cubicBezTo>
                <a:cubicBezTo>
                  <a:pt x="104" y="0"/>
                  <a:pt x="0" y="177"/>
                  <a:pt x="214" y="249"/>
                </a:cubicBezTo>
                <a:close/>
              </a:path>
            </a:pathLst>
          </a:custGeom>
          <a:solidFill>
            <a:srgbClr val="5ACF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xmlns="" id="{F9A9D279-6F55-4D59-A2D5-ABE1FE60AAB5}"/>
              </a:ext>
            </a:extLst>
          </p:cNvPr>
          <p:cNvSpPr>
            <a:spLocks/>
          </p:cNvSpPr>
          <p:nvPr/>
        </p:nvSpPr>
        <p:spPr bwMode="auto">
          <a:xfrm>
            <a:off x="1519077" y="1361734"/>
            <a:ext cx="235744" cy="928688"/>
          </a:xfrm>
          <a:custGeom>
            <a:avLst/>
            <a:gdLst>
              <a:gd name="T0" fmla="*/ 0 w 68"/>
              <a:gd name="T1" fmla="*/ 0 h 200"/>
              <a:gd name="T2" fmla="*/ 68 w 68"/>
              <a:gd name="T3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" h="200">
                <a:moveTo>
                  <a:pt x="0" y="0"/>
                </a:moveTo>
                <a:cubicBezTo>
                  <a:pt x="0" y="0"/>
                  <a:pt x="39" y="126"/>
                  <a:pt x="68" y="200"/>
                </a:cubicBezTo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xmlns="" id="{0B7663F4-F71D-4CC9-A6CE-747E645AEE87}"/>
              </a:ext>
            </a:extLst>
          </p:cNvPr>
          <p:cNvSpPr>
            <a:spLocks/>
          </p:cNvSpPr>
          <p:nvPr/>
        </p:nvSpPr>
        <p:spPr bwMode="auto">
          <a:xfrm>
            <a:off x="3225243" y="2206285"/>
            <a:ext cx="320278" cy="677863"/>
          </a:xfrm>
          <a:custGeom>
            <a:avLst/>
            <a:gdLst>
              <a:gd name="T0" fmla="*/ 0 w 92"/>
              <a:gd name="T1" fmla="*/ 146 h 146"/>
              <a:gd name="T2" fmla="*/ 92 w 92"/>
              <a:gd name="T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2" h="146">
                <a:moveTo>
                  <a:pt x="0" y="146"/>
                </a:moveTo>
                <a:cubicBezTo>
                  <a:pt x="0" y="146"/>
                  <a:pt x="69" y="68"/>
                  <a:pt x="92" y="0"/>
                </a:cubicBezTo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xmlns="" id="{7A49C241-F566-4255-8B7F-707916A01FDC}"/>
              </a:ext>
            </a:extLst>
          </p:cNvPr>
          <p:cNvSpPr>
            <a:spLocks/>
          </p:cNvSpPr>
          <p:nvPr/>
        </p:nvSpPr>
        <p:spPr bwMode="auto">
          <a:xfrm>
            <a:off x="2577543" y="642597"/>
            <a:ext cx="1444228" cy="3368675"/>
          </a:xfrm>
          <a:custGeom>
            <a:avLst/>
            <a:gdLst>
              <a:gd name="T0" fmla="*/ 115 w 415"/>
              <a:gd name="T1" fmla="*/ 577 h 726"/>
              <a:gd name="T2" fmla="*/ 11 w 415"/>
              <a:gd name="T3" fmla="*/ 336 h 726"/>
              <a:gd name="T4" fmla="*/ 67 w 415"/>
              <a:gd name="T5" fmla="*/ 293 h 726"/>
              <a:gd name="T6" fmla="*/ 104 w 415"/>
              <a:gd name="T7" fmla="*/ 282 h 726"/>
              <a:gd name="T8" fmla="*/ 119 w 415"/>
              <a:gd name="T9" fmla="*/ 147 h 726"/>
              <a:gd name="T10" fmla="*/ 176 w 415"/>
              <a:gd name="T11" fmla="*/ 167 h 726"/>
              <a:gd name="T12" fmla="*/ 241 w 415"/>
              <a:gd name="T13" fmla="*/ 21 h 726"/>
              <a:gd name="T14" fmla="*/ 263 w 415"/>
              <a:gd name="T15" fmla="*/ 240 h 726"/>
              <a:gd name="T16" fmla="*/ 327 w 415"/>
              <a:gd name="T17" fmla="*/ 252 h 726"/>
              <a:gd name="T18" fmla="*/ 115 w 415"/>
              <a:gd name="T19" fmla="*/ 577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5" h="726">
                <a:moveTo>
                  <a:pt x="115" y="577"/>
                </a:moveTo>
                <a:cubicBezTo>
                  <a:pt x="115" y="577"/>
                  <a:pt x="0" y="478"/>
                  <a:pt x="11" y="336"/>
                </a:cubicBezTo>
                <a:cubicBezTo>
                  <a:pt x="13" y="300"/>
                  <a:pt x="42" y="279"/>
                  <a:pt x="67" y="293"/>
                </a:cubicBezTo>
                <a:cubicBezTo>
                  <a:pt x="102" y="313"/>
                  <a:pt x="112" y="311"/>
                  <a:pt x="104" y="282"/>
                </a:cubicBezTo>
                <a:cubicBezTo>
                  <a:pt x="87" y="227"/>
                  <a:pt x="78" y="158"/>
                  <a:pt x="119" y="147"/>
                </a:cubicBezTo>
                <a:cubicBezTo>
                  <a:pt x="165" y="135"/>
                  <a:pt x="170" y="218"/>
                  <a:pt x="176" y="167"/>
                </a:cubicBezTo>
                <a:cubicBezTo>
                  <a:pt x="182" y="116"/>
                  <a:pt x="196" y="0"/>
                  <a:pt x="241" y="21"/>
                </a:cubicBezTo>
                <a:cubicBezTo>
                  <a:pt x="287" y="43"/>
                  <a:pt x="267" y="193"/>
                  <a:pt x="263" y="240"/>
                </a:cubicBezTo>
                <a:cubicBezTo>
                  <a:pt x="258" y="294"/>
                  <a:pt x="286" y="240"/>
                  <a:pt x="327" y="252"/>
                </a:cubicBezTo>
                <a:cubicBezTo>
                  <a:pt x="415" y="277"/>
                  <a:pt x="262" y="726"/>
                  <a:pt x="115" y="577"/>
                </a:cubicBezTo>
                <a:close/>
              </a:path>
            </a:pathLst>
          </a:custGeom>
          <a:solidFill>
            <a:srgbClr val="AFE2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xmlns="" id="{60518FCE-0E84-4E2E-9922-BD5776A52C6D}"/>
              </a:ext>
            </a:extLst>
          </p:cNvPr>
          <p:cNvSpPr>
            <a:spLocks/>
          </p:cNvSpPr>
          <p:nvPr/>
        </p:nvSpPr>
        <p:spPr bwMode="auto">
          <a:xfrm>
            <a:off x="3134755" y="1052172"/>
            <a:ext cx="246459" cy="1487488"/>
          </a:xfrm>
          <a:custGeom>
            <a:avLst/>
            <a:gdLst>
              <a:gd name="T0" fmla="*/ 70 w 71"/>
              <a:gd name="T1" fmla="*/ 0 h 321"/>
              <a:gd name="T2" fmla="*/ 0 w 71"/>
              <a:gd name="T3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1" h="321">
                <a:moveTo>
                  <a:pt x="70" y="0"/>
                </a:moveTo>
                <a:cubicBezTo>
                  <a:pt x="70" y="0"/>
                  <a:pt x="71" y="211"/>
                  <a:pt x="0" y="321"/>
                </a:cubicBezTo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xmlns="" id="{4CA318BF-B636-45B9-91AF-94D21205C296}"/>
              </a:ext>
            </a:extLst>
          </p:cNvPr>
          <p:cNvSpPr>
            <a:spLocks/>
          </p:cNvSpPr>
          <p:nvPr/>
        </p:nvSpPr>
        <p:spPr bwMode="auto">
          <a:xfrm>
            <a:off x="2816858" y="1603035"/>
            <a:ext cx="1212056" cy="1674813"/>
          </a:xfrm>
          <a:custGeom>
            <a:avLst/>
            <a:gdLst>
              <a:gd name="T0" fmla="*/ 138 w 348"/>
              <a:gd name="T1" fmla="*/ 361 h 361"/>
              <a:gd name="T2" fmla="*/ 286 w 348"/>
              <a:gd name="T3" fmla="*/ 0 h 361"/>
              <a:gd name="T4" fmla="*/ 138 w 348"/>
              <a:gd name="T5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361">
                <a:moveTo>
                  <a:pt x="138" y="361"/>
                </a:moveTo>
                <a:cubicBezTo>
                  <a:pt x="138" y="361"/>
                  <a:pt x="348" y="278"/>
                  <a:pt x="286" y="0"/>
                </a:cubicBezTo>
                <a:cubicBezTo>
                  <a:pt x="286" y="0"/>
                  <a:pt x="0" y="68"/>
                  <a:pt x="138" y="361"/>
                </a:cubicBezTo>
                <a:close/>
              </a:path>
            </a:pathLst>
          </a:custGeom>
          <a:solidFill>
            <a:srgbClr val="5ACF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xmlns="" id="{D353F8D9-EF55-41F5-8AD5-5B68520156D6}"/>
              </a:ext>
            </a:extLst>
          </p:cNvPr>
          <p:cNvSpPr>
            <a:spLocks/>
          </p:cNvSpPr>
          <p:nvPr/>
        </p:nvSpPr>
        <p:spPr bwMode="auto">
          <a:xfrm>
            <a:off x="3221670" y="1904659"/>
            <a:ext cx="463153" cy="1117600"/>
          </a:xfrm>
          <a:custGeom>
            <a:avLst/>
            <a:gdLst>
              <a:gd name="T0" fmla="*/ 133 w 133"/>
              <a:gd name="T1" fmla="*/ 0 h 241"/>
              <a:gd name="T2" fmla="*/ 0 w 133"/>
              <a:gd name="T3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3" h="241">
                <a:moveTo>
                  <a:pt x="133" y="0"/>
                </a:moveTo>
                <a:cubicBezTo>
                  <a:pt x="133" y="0"/>
                  <a:pt x="36" y="120"/>
                  <a:pt x="0" y="241"/>
                </a:cubicBezTo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xmlns="" id="{95CD41D4-E2C6-4DE5-8272-0FD43051A4FC}"/>
              </a:ext>
            </a:extLst>
          </p:cNvPr>
          <p:cNvSpPr>
            <a:spLocks/>
          </p:cNvSpPr>
          <p:nvPr/>
        </p:nvSpPr>
        <p:spPr bwMode="auto">
          <a:xfrm>
            <a:off x="613011" y="2131673"/>
            <a:ext cx="1528763" cy="2816225"/>
          </a:xfrm>
          <a:custGeom>
            <a:avLst/>
            <a:gdLst>
              <a:gd name="T0" fmla="*/ 239 w 439"/>
              <a:gd name="T1" fmla="*/ 550 h 607"/>
              <a:gd name="T2" fmla="*/ 29 w 439"/>
              <a:gd name="T3" fmla="*/ 391 h 607"/>
              <a:gd name="T4" fmla="*/ 57 w 439"/>
              <a:gd name="T5" fmla="*/ 325 h 607"/>
              <a:gd name="T6" fmla="*/ 84 w 439"/>
              <a:gd name="T7" fmla="*/ 298 h 607"/>
              <a:gd name="T8" fmla="*/ 31 w 439"/>
              <a:gd name="T9" fmla="*/ 173 h 607"/>
              <a:gd name="T10" fmla="*/ 91 w 439"/>
              <a:gd name="T11" fmla="*/ 162 h 607"/>
              <a:gd name="T12" fmla="*/ 76 w 439"/>
              <a:gd name="T13" fmla="*/ 3 h 607"/>
              <a:gd name="T14" fmla="*/ 202 w 439"/>
              <a:gd name="T15" fmla="*/ 183 h 607"/>
              <a:gd name="T16" fmla="*/ 264 w 439"/>
              <a:gd name="T17" fmla="*/ 162 h 607"/>
              <a:gd name="T18" fmla="*/ 239 w 439"/>
              <a:gd name="T19" fmla="*/ 550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" h="607">
                <a:moveTo>
                  <a:pt x="239" y="550"/>
                </a:moveTo>
                <a:cubicBezTo>
                  <a:pt x="239" y="550"/>
                  <a:pt x="89" y="520"/>
                  <a:pt x="29" y="391"/>
                </a:cubicBezTo>
                <a:cubicBezTo>
                  <a:pt x="14" y="358"/>
                  <a:pt x="28" y="325"/>
                  <a:pt x="57" y="325"/>
                </a:cubicBezTo>
                <a:cubicBezTo>
                  <a:pt x="97" y="325"/>
                  <a:pt x="105" y="319"/>
                  <a:pt x="84" y="298"/>
                </a:cubicBezTo>
                <a:cubicBezTo>
                  <a:pt x="42" y="259"/>
                  <a:pt x="0" y="203"/>
                  <a:pt x="31" y="173"/>
                </a:cubicBezTo>
                <a:cubicBezTo>
                  <a:pt x="65" y="140"/>
                  <a:pt x="111" y="210"/>
                  <a:pt x="91" y="162"/>
                </a:cubicBezTo>
                <a:cubicBezTo>
                  <a:pt x="71" y="115"/>
                  <a:pt x="26" y="7"/>
                  <a:pt x="76" y="3"/>
                </a:cubicBezTo>
                <a:cubicBezTo>
                  <a:pt x="126" y="0"/>
                  <a:pt x="182" y="140"/>
                  <a:pt x="202" y="183"/>
                </a:cubicBezTo>
                <a:cubicBezTo>
                  <a:pt x="224" y="233"/>
                  <a:pt x="222" y="172"/>
                  <a:pt x="264" y="162"/>
                </a:cubicBezTo>
                <a:cubicBezTo>
                  <a:pt x="353" y="141"/>
                  <a:pt x="439" y="607"/>
                  <a:pt x="239" y="550"/>
                </a:cubicBezTo>
                <a:close/>
              </a:path>
            </a:pathLst>
          </a:custGeom>
          <a:solidFill>
            <a:srgbClr val="AFE2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xmlns="" id="{6BE3C8B0-B613-4FB2-BCD0-DE6FE5F08E73}"/>
              </a:ext>
            </a:extLst>
          </p:cNvPr>
          <p:cNvSpPr>
            <a:spLocks/>
          </p:cNvSpPr>
          <p:nvPr/>
        </p:nvSpPr>
        <p:spPr bwMode="auto">
          <a:xfrm>
            <a:off x="1065449" y="2884147"/>
            <a:ext cx="320278" cy="890588"/>
          </a:xfrm>
          <a:custGeom>
            <a:avLst/>
            <a:gdLst>
              <a:gd name="T0" fmla="*/ 0 w 92"/>
              <a:gd name="T1" fmla="*/ 0 h 192"/>
              <a:gd name="T2" fmla="*/ 92 w 92"/>
              <a:gd name="T3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2" h="192">
                <a:moveTo>
                  <a:pt x="0" y="0"/>
                </a:moveTo>
                <a:cubicBezTo>
                  <a:pt x="0" y="0"/>
                  <a:pt x="34" y="49"/>
                  <a:pt x="92" y="192"/>
                </a:cubicBezTo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xmlns="" id="{E620CF74-E8D9-477E-87C5-871D0627CDDD}"/>
              </a:ext>
            </a:extLst>
          </p:cNvPr>
          <p:cNvSpPr>
            <a:spLocks/>
          </p:cNvSpPr>
          <p:nvPr/>
        </p:nvSpPr>
        <p:spPr bwMode="auto">
          <a:xfrm>
            <a:off x="487995" y="3876334"/>
            <a:ext cx="1518047" cy="1544638"/>
          </a:xfrm>
          <a:custGeom>
            <a:avLst/>
            <a:gdLst>
              <a:gd name="T0" fmla="*/ 436 w 436"/>
              <a:gd name="T1" fmla="*/ 299 h 333"/>
              <a:gd name="T2" fmla="*/ 0 w 436"/>
              <a:gd name="T3" fmla="*/ 0 h 333"/>
              <a:gd name="T4" fmla="*/ 436 w 436"/>
              <a:gd name="T5" fmla="*/ 29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6" h="333">
                <a:moveTo>
                  <a:pt x="436" y="299"/>
                </a:moveTo>
                <a:cubicBezTo>
                  <a:pt x="436" y="299"/>
                  <a:pt x="238" y="10"/>
                  <a:pt x="0" y="0"/>
                </a:cubicBezTo>
                <a:cubicBezTo>
                  <a:pt x="0" y="0"/>
                  <a:pt x="49" y="333"/>
                  <a:pt x="436" y="299"/>
                </a:cubicBezTo>
                <a:close/>
              </a:path>
            </a:pathLst>
          </a:custGeom>
          <a:solidFill>
            <a:srgbClr val="5ACF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xmlns="" id="{C057610A-8400-4852-82DF-1D2CF364B6A8}"/>
              </a:ext>
            </a:extLst>
          </p:cNvPr>
          <p:cNvSpPr>
            <a:spLocks/>
          </p:cNvSpPr>
          <p:nvPr/>
        </p:nvSpPr>
        <p:spPr bwMode="auto">
          <a:xfrm>
            <a:off x="773745" y="4197010"/>
            <a:ext cx="967978" cy="936625"/>
          </a:xfrm>
          <a:custGeom>
            <a:avLst/>
            <a:gdLst>
              <a:gd name="T0" fmla="*/ 0 w 278"/>
              <a:gd name="T1" fmla="*/ 0 h 202"/>
              <a:gd name="T2" fmla="*/ 278 w 278"/>
              <a:gd name="T3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8" h="202">
                <a:moveTo>
                  <a:pt x="0" y="0"/>
                </a:moveTo>
                <a:cubicBezTo>
                  <a:pt x="0" y="0"/>
                  <a:pt x="143" y="89"/>
                  <a:pt x="278" y="202"/>
                </a:cubicBezTo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xmlns="" id="{A3FF6583-87E6-4AF4-BCC3-CB41808C4364}"/>
              </a:ext>
            </a:extLst>
          </p:cNvPr>
          <p:cNvSpPr>
            <a:spLocks/>
          </p:cNvSpPr>
          <p:nvPr/>
        </p:nvSpPr>
        <p:spPr bwMode="auto">
          <a:xfrm>
            <a:off x="1675049" y="1641134"/>
            <a:ext cx="1591865" cy="4081463"/>
          </a:xfrm>
          <a:custGeom>
            <a:avLst/>
            <a:gdLst>
              <a:gd name="T0" fmla="*/ 44 w 457"/>
              <a:gd name="T1" fmla="*/ 880 h 880"/>
              <a:gd name="T2" fmla="*/ 0 w 457"/>
              <a:gd name="T3" fmla="*/ 836 h 880"/>
              <a:gd name="T4" fmla="*/ 0 w 457"/>
              <a:gd name="T5" fmla="*/ 43 h 880"/>
              <a:gd name="T6" fmla="*/ 44 w 457"/>
              <a:gd name="T7" fmla="*/ 0 h 880"/>
              <a:gd name="T8" fmla="*/ 413 w 457"/>
              <a:gd name="T9" fmla="*/ 0 h 880"/>
              <a:gd name="T10" fmla="*/ 457 w 457"/>
              <a:gd name="T11" fmla="*/ 43 h 880"/>
              <a:gd name="T12" fmla="*/ 457 w 457"/>
              <a:gd name="T13" fmla="*/ 836 h 880"/>
              <a:gd name="T14" fmla="*/ 413 w 457"/>
              <a:gd name="T15" fmla="*/ 880 h 880"/>
              <a:gd name="T16" fmla="*/ 44 w 457"/>
              <a:gd name="T17" fmla="*/ 880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7" h="880">
                <a:moveTo>
                  <a:pt x="44" y="880"/>
                </a:moveTo>
                <a:cubicBezTo>
                  <a:pt x="20" y="880"/>
                  <a:pt x="0" y="860"/>
                  <a:pt x="0" y="836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20" y="0"/>
                  <a:pt x="44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437" y="0"/>
                  <a:pt x="457" y="19"/>
                  <a:pt x="457" y="43"/>
                </a:cubicBezTo>
                <a:cubicBezTo>
                  <a:pt x="457" y="836"/>
                  <a:pt x="457" y="836"/>
                  <a:pt x="457" y="836"/>
                </a:cubicBezTo>
                <a:cubicBezTo>
                  <a:pt x="457" y="860"/>
                  <a:pt x="437" y="880"/>
                  <a:pt x="413" y="880"/>
                </a:cubicBezTo>
                <a:lnTo>
                  <a:pt x="44" y="880"/>
                </a:lnTo>
                <a:close/>
              </a:path>
            </a:pathLst>
          </a:custGeom>
          <a:solidFill>
            <a:srgbClr val="006C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xmlns="" id="{EF5ABB8F-96F7-47A6-ADEE-B769FCAF70F2}"/>
              </a:ext>
            </a:extLst>
          </p:cNvPr>
          <p:cNvSpPr>
            <a:spLocks/>
          </p:cNvSpPr>
          <p:nvPr/>
        </p:nvSpPr>
        <p:spPr bwMode="auto">
          <a:xfrm>
            <a:off x="1734580" y="1714160"/>
            <a:ext cx="1472803" cy="3363913"/>
          </a:xfrm>
          <a:custGeom>
            <a:avLst/>
            <a:gdLst>
              <a:gd name="T0" fmla="*/ 396 w 423"/>
              <a:gd name="T1" fmla="*/ 725 h 725"/>
              <a:gd name="T2" fmla="*/ 27 w 423"/>
              <a:gd name="T3" fmla="*/ 725 h 725"/>
              <a:gd name="T4" fmla="*/ 0 w 423"/>
              <a:gd name="T5" fmla="*/ 698 h 725"/>
              <a:gd name="T6" fmla="*/ 0 w 423"/>
              <a:gd name="T7" fmla="*/ 27 h 725"/>
              <a:gd name="T8" fmla="*/ 27 w 423"/>
              <a:gd name="T9" fmla="*/ 0 h 725"/>
              <a:gd name="T10" fmla="*/ 396 w 423"/>
              <a:gd name="T11" fmla="*/ 0 h 725"/>
              <a:gd name="T12" fmla="*/ 423 w 423"/>
              <a:gd name="T13" fmla="*/ 27 h 725"/>
              <a:gd name="T14" fmla="*/ 423 w 423"/>
              <a:gd name="T15" fmla="*/ 698 h 725"/>
              <a:gd name="T16" fmla="*/ 396 w 423"/>
              <a:gd name="T17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3" h="725">
                <a:moveTo>
                  <a:pt x="396" y="725"/>
                </a:moveTo>
                <a:cubicBezTo>
                  <a:pt x="27" y="725"/>
                  <a:pt x="27" y="725"/>
                  <a:pt x="27" y="725"/>
                </a:cubicBezTo>
                <a:cubicBezTo>
                  <a:pt x="12" y="725"/>
                  <a:pt x="0" y="713"/>
                  <a:pt x="0" y="69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3"/>
                  <a:pt x="12" y="0"/>
                  <a:pt x="27" y="0"/>
                </a:cubicBezTo>
                <a:cubicBezTo>
                  <a:pt x="396" y="0"/>
                  <a:pt x="396" y="0"/>
                  <a:pt x="396" y="0"/>
                </a:cubicBezTo>
                <a:cubicBezTo>
                  <a:pt x="411" y="0"/>
                  <a:pt x="423" y="13"/>
                  <a:pt x="423" y="27"/>
                </a:cubicBezTo>
                <a:cubicBezTo>
                  <a:pt x="423" y="698"/>
                  <a:pt x="423" y="698"/>
                  <a:pt x="423" y="698"/>
                </a:cubicBezTo>
                <a:cubicBezTo>
                  <a:pt x="423" y="713"/>
                  <a:pt x="411" y="725"/>
                  <a:pt x="396" y="725"/>
                </a:cubicBezTo>
                <a:close/>
              </a:path>
            </a:pathLst>
          </a:custGeom>
          <a:solidFill>
            <a:srgbClr val="009E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8">
            <a:extLst>
              <a:ext uri="{FF2B5EF4-FFF2-40B4-BE49-F238E27FC236}">
                <a16:creationId xmlns:a16="http://schemas.microsoft.com/office/drawing/2014/main" xmlns="" id="{8A37D686-2EE7-4778-A958-6F7315185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7751" y="5230472"/>
            <a:ext cx="246459" cy="330200"/>
          </a:xfrm>
          <a:prstGeom prst="ellipse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xmlns="" id="{6D01A5C2-3044-4850-BB1A-51262DA89D0E}"/>
              </a:ext>
            </a:extLst>
          </p:cNvPr>
          <p:cNvSpPr>
            <a:spLocks/>
          </p:cNvSpPr>
          <p:nvPr/>
        </p:nvSpPr>
        <p:spPr bwMode="auto">
          <a:xfrm>
            <a:off x="1839355" y="2299948"/>
            <a:ext cx="1092994" cy="55563"/>
          </a:xfrm>
          <a:custGeom>
            <a:avLst/>
            <a:gdLst>
              <a:gd name="T0" fmla="*/ 308 w 314"/>
              <a:gd name="T1" fmla="*/ 12 h 12"/>
              <a:gd name="T2" fmla="*/ 6 w 314"/>
              <a:gd name="T3" fmla="*/ 12 h 12"/>
              <a:gd name="T4" fmla="*/ 0 w 314"/>
              <a:gd name="T5" fmla="*/ 6 h 12"/>
              <a:gd name="T6" fmla="*/ 0 w 314"/>
              <a:gd name="T7" fmla="*/ 6 h 12"/>
              <a:gd name="T8" fmla="*/ 6 w 314"/>
              <a:gd name="T9" fmla="*/ 0 h 12"/>
              <a:gd name="T10" fmla="*/ 308 w 314"/>
              <a:gd name="T11" fmla="*/ 0 h 12"/>
              <a:gd name="T12" fmla="*/ 314 w 314"/>
              <a:gd name="T13" fmla="*/ 6 h 12"/>
              <a:gd name="T14" fmla="*/ 314 w 314"/>
              <a:gd name="T15" fmla="*/ 6 h 12"/>
              <a:gd name="T16" fmla="*/ 308 w 314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" h="12">
                <a:moveTo>
                  <a:pt x="30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11" y="0"/>
                  <a:pt x="314" y="3"/>
                  <a:pt x="314" y="6"/>
                </a:cubicBezTo>
                <a:cubicBezTo>
                  <a:pt x="314" y="6"/>
                  <a:pt x="314" y="6"/>
                  <a:pt x="314" y="6"/>
                </a:cubicBezTo>
                <a:cubicBezTo>
                  <a:pt x="314" y="9"/>
                  <a:pt x="311" y="12"/>
                  <a:pt x="308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xmlns="" id="{693442FC-C089-4BF8-94A1-AAE0857358C6}"/>
              </a:ext>
            </a:extLst>
          </p:cNvPr>
          <p:cNvSpPr>
            <a:spLocks/>
          </p:cNvSpPr>
          <p:nvPr/>
        </p:nvSpPr>
        <p:spPr bwMode="auto">
          <a:xfrm>
            <a:off x="1839355" y="2406309"/>
            <a:ext cx="1092994" cy="50800"/>
          </a:xfrm>
          <a:custGeom>
            <a:avLst/>
            <a:gdLst>
              <a:gd name="T0" fmla="*/ 308 w 314"/>
              <a:gd name="T1" fmla="*/ 11 h 11"/>
              <a:gd name="T2" fmla="*/ 6 w 314"/>
              <a:gd name="T3" fmla="*/ 11 h 11"/>
              <a:gd name="T4" fmla="*/ 0 w 314"/>
              <a:gd name="T5" fmla="*/ 5 h 11"/>
              <a:gd name="T6" fmla="*/ 0 w 314"/>
              <a:gd name="T7" fmla="*/ 5 h 11"/>
              <a:gd name="T8" fmla="*/ 6 w 314"/>
              <a:gd name="T9" fmla="*/ 0 h 11"/>
              <a:gd name="T10" fmla="*/ 308 w 314"/>
              <a:gd name="T11" fmla="*/ 0 h 11"/>
              <a:gd name="T12" fmla="*/ 314 w 314"/>
              <a:gd name="T13" fmla="*/ 5 h 11"/>
              <a:gd name="T14" fmla="*/ 314 w 314"/>
              <a:gd name="T15" fmla="*/ 5 h 11"/>
              <a:gd name="T16" fmla="*/ 308 w 314"/>
              <a:gd name="T1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" h="11">
                <a:moveTo>
                  <a:pt x="308" y="11"/>
                </a:moveTo>
                <a:cubicBezTo>
                  <a:pt x="6" y="11"/>
                  <a:pt x="6" y="11"/>
                  <a:pt x="6" y="11"/>
                </a:cubicBezTo>
                <a:cubicBezTo>
                  <a:pt x="3" y="11"/>
                  <a:pt x="0" y="9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11" y="0"/>
                  <a:pt x="314" y="2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4" y="9"/>
                  <a:pt x="311" y="11"/>
                  <a:pt x="30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xmlns="" id="{D293F9D9-D98A-45BE-BB3A-1469F1603237}"/>
              </a:ext>
            </a:extLst>
          </p:cNvPr>
          <p:cNvSpPr>
            <a:spLocks/>
          </p:cNvSpPr>
          <p:nvPr/>
        </p:nvSpPr>
        <p:spPr bwMode="auto">
          <a:xfrm>
            <a:off x="1839355" y="2507910"/>
            <a:ext cx="744140" cy="55563"/>
          </a:xfrm>
          <a:custGeom>
            <a:avLst/>
            <a:gdLst>
              <a:gd name="T0" fmla="*/ 208 w 214"/>
              <a:gd name="T1" fmla="*/ 12 h 12"/>
              <a:gd name="T2" fmla="*/ 6 w 214"/>
              <a:gd name="T3" fmla="*/ 12 h 12"/>
              <a:gd name="T4" fmla="*/ 0 w 214"/>
              <a:gd name="T5" fmla="*/ 6 h 12"/>
              <a:gd name="T6" fmla="*/ 0 w 214"/>
              <a:gd name="T7" fmla="*/ 6 h 12"/>
              <a:gd name="T8" fmla="*/ 6 w 214"/>
              <a:gd name="T9" fmla="*/ 0 h 12"/>
              <a:gd name="T10" fmla="*/ 208 w 214"/>
              <a:gd name="T11" fmla="*/ 0 h 12"/>
              <a:gd name="T12" fmla="*/ 214 w 214"/>
              <a:gd name="T13" fmla="*/ 6 h 12"/>
              <a:gd name="T14" fmla="*/ 214 w 214"/>
              <a:gd name="T15" fmla="*/ 6 h 12"/>
              <a:gd name="T16" fmla="*/ 208 w 214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" h="12">
                <a:moveTo>
                  <a:pt x="20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11" y="0"/>
                  <a:pt x="214" y="3"/>
                  <a:pt x="214" y="6"/>
                </a:cubicBezTo>
                <a:cubicBezTo>
                  <a:pt x="214" y="6"/>
                  <a:pt x="214" y="6"/>
                  <a:pt x="214" y="6"/>
                </a:cubicBezTo>
                <a:cubicBezTo>
                  <a:pt x="214" y="9"/>
                  <a:pt x="211" y="12"/>
                  <a:pt x="208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xmlns="" id="{80DEDCDF-4B2F-4F75-9D97-2E94C881B86A}"/>
              </a:ext>
            </a:extLst>
          </p:cNvPr>
          <p:cNvSpPr>
            <a:spLocks/>
          </p:cNvSpPr>
          <p:nvPr/>
        </p:nvSpPr>
        <p:spPr bwMode="auto">
          <a:xfrm>
            <a:off x="1839355" y="2058647"/>
            <a:ext cx="128588" cy="166688"/>
          </a:xfrm>
          <a:custGeom>
            <a:avLst/>
            <a:gdLst>
              <a:gd name="T0" fmla="*/ 19 w 37"/>
              <a:gd name="T1" fmla="*/ 29 h 36"/>
              <a:gd name="T2" fmla="*/ 28 w 37"/>
              <a:gd name="T3" fmla="*/ 35 h 36"/>
              <a:gd name="T4" fmla="*/ 30 w 37"/>
              <a:gd name="T5" fmla="*/ 34 h 36"/>
              <a:gd name="T6" fmla="*/ 27 w 37"/>
              <a:gd name="T7" fmla="*/ 23 h 36"/>
              <a:gd name="T8" fmla="*/ 27 w 37"/>
              <a:gd name="T9" fmla="*/ 22 h 36"/>
              <a:gd name="T10" fmla="*/ 36 w 37"/>
              <a:gd name="T11" fmla="*/ 15 h 36"/>
              <a:gd name="T12" fmla="*/ 36 w 37"/>
              <a:gd name="T13" fmla="*/ 13 h 36"/>
              <a:gd name="T14" fmla="*/ 24 w 37"/>
              <a:gd name="T15" fmla="*/ 13 h 36"/>
              <a:gd name="T16" fmla="*/ 23 w 37"/>
              <a:gd name="T17" fmla="*/ 12 h 36"/>
              <a:gd name="T18" fmla="*/ 19 w 37"/>
              <a:gd name="T19" fmla="*/ 1 h 36"/>
              <a:gd name="T20" fmla="*/ 17 w 37"/>
              <a:gd name="T21" fmla="*/ 1 h 36"/>
              <a:gd name="T22" fmla="*/ 14 w 37"/>
              <a:gd name="T23" fmla="*/ 12 h 36"/>
              <a:gd name="T24" fmla="*/ 12 w 37"/>
              <a:gd name="T25" fmla="*/ 13 h 36"/>
              <a:gd name="T26" fmla="*/ 1 w 37"/>
              <a:gd name="T27" fmla="*/ 13 h 36"/>
              <a:gd name="T28" fmla="*/ 0 w 37"/>
              <a:gd name="T29" fmla="*/ 15 h 36"/>
              <a:gd name="T30" fmla="*/ 9 w 37"/>
              <a:gd name="T31" fmla="*/ 22 h 36"/>
              <a:gd name="T32" fmla="*/ 10 w 37"/>
              <a:gd name="T33" fmla="*/ 23 h 36"/>
              <a:gd name="T34" fmla="*/ 7 w 37"/>
              <a:gd name="T35" fmla="*/ 34 h 36"/>
              <a:gd name="T36" fmla="*/ 8 w 37"/>
              <a:gd name="T37" fmla="*/ 35 h 36"/>
              <a:gd name="T38" fmla="*/ 18 w 37"/>
              <a:gd name="T39" fmla="*/ 29 h 36"/>
              <a:gd name="T40" fmla="*/ 19 w 37"/>
              <a:gd name="T41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36">
                <a:moveTo>
                  <a:pt x="19" y="29"/>
                </a:moveTo>
                <a:cubicBezTo>
                  <a:pt x="28" y="35"/>
                  <a:pt x="28" y="35"/>
                  <a:pt x="28" y="35"/>
                </a:cubicBezTo>
                <a:cubicBezTo>
                  <a:pt x="29" y="36"/>
                  <a:pt x="30" y="35"/>
                  <a:pt x="30" y="34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2"/>
                  <a:pt x="27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7" y="15"/>
                  <a:pt x="37" y="13"/>
                  <a:pt x="3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3" y="12"/>
                  <a:pt x="23" y="1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7" y="1"/>
                </a:cubicBezTo>
                <a:cubicBezTo>
                  <a:pt x="14" y="12"/>
                  <a:pt x="14" y="12"/>
                  <a:pt x="14" y="12"/>
                </a:cubicBezTo>
                <a:cubicBezTo>
                  <a:pt x="13" y="12"/>
                  <a:pt x="13" y="13"/>
                  <a:pt x="12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5"/>
                  <a:pt x="0" y="15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2"/>
                  <a:pt x="10" y="23"/>
                  <a:pt x="10" y="23"/>
                </a:cubicBezTo>
                <a:cubicBezTo>
                  <a:pt x="7" y="34"/>
                  <a:pt x="7" y="34"/>
                  <a:pt x="7" y="34"/>
                </a:cubicBezTo>
                <a:cubicBezTo>
                  <a:pt x="6" y="35"/>
                  <a:pt x="8" y="36"/>
                  <a:pt x="8" y="35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9" y="29"/>
                  <a:pt x="19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xmlns="" id="{5C07F5B4-BA43-4C8A-9332-5E817A505CAE}"/>
              </a:ext>
            </a:extLst>
          </p:cNvPr>
          <p:cNvSpPr>
            <a:spLocks/>
          </p:cNvSpPr>
          <p:nvPr/>
        </p:nvSpPr>
        <p:spPr bwMode="auto">
          <a:xfrm>
            <a:off x="2036998" y="2058647"/>
            <a:ext cx="128588" cy="166688"/>
          </a:xfrm>
          <a:custGeom>
            <a:avLst/>
            <a:gdLst>
              <a:gd name="T0" fmla="*/ 19 w 37"/>
              <a:gd name="T1" fmla="*/ 29 h 36"/>
              <a:gd name="T2" fmla="*/ 28 w 37"/>
              <a:gd name="T3" fmla="*/ 35 h 36"/>
              <a:gd name="T4" fmla="*/ 30 w 37"/>
              <a:gd name="T5" fmla="*/ 34 h 36"/>
              <a:gd name="T6" fmla="*/ 27 w 37"/>
              <a:gd name="T7" fmla="*/ 23 h 36"/>
              <a:gd name="T8" fmla="*/ 27 w 37"/>
              <a:gd name="T9" fmla="*/ 22 h 36"/>
              <a:gd name="T10" fmla="*/ 36 w 37"/>
              <a:gd name="T11" fmla="*/ 15 h 36"/>
              <a:gd name="T12" fmla="*/ 35 w 37"/>
              <a:gd name="T13" fmla="*/ 13 h 36"/>
              <a:gd name="T14" fmla="*/ 24 w 37"/>
              <a:gd name="T15" fmla="*/ 13 h 36"/>
              <a:gd name="T16" fmla="*/ 23 w 37"/>
              <a:gd name="T17" fmla="*/ 12 h 36"/>
              <a:gd name="T18" fmla="*/ 19 w 37"/>
              <a:gd name="T19" fmla="*/ 1 h 36"/>
              <a:gd name="T20" fmla="*/ 17 w 37"/>
              <a:gd name="T21" fmla="*/ 1 h 36"/>
              <a:gd name="T22" fmla="*/ 13 w 37"/>
              <a:gd name="T23" fmla="*/ 12 h 36"/>
              <a:gd name="T24" fmla="*/ 12 w 37"/>
              <a:gd name="T25" fmla="*/ 13 h 36"/>
              <a:gd name="T26" fmla="*/ 1 w 37"/>
              <a:gd name="T27" fmla="*/ 13 h 36"/>
              <a:gd name="T28" fmla="*/ 0 w 37"/>
              <a:gd name="T29" fmla="*/ 15 h 36"/>
              <a:gd name="T30" fmla="*/ 9 w 37"/>
              <a:gd name="T31" fmla="*/ 22 h 36"/>
              <a:gd name="T32" fmla="*/ 10 w 37"/>
              <a:gd name="T33" fmla="*/ 23 h 36"/>
              <a:gd name="T34" fmla="*/ 7 w 37"/>
              <a:gd name="T35" fmla="*/ 34 h 36"/>
              <a:gd name="T36" fmla="*/ 8 w 37"/>
              <a:gd name="T37" fmla="*/ 35 h 36"/>
              <a:gd name="T38" fmla="*/ 18 w 37"/>
              <a:gd name="T39" fmla="*/ 29 h 36"/>
              <a:gd name="T40" fmla="*/ 19 w 37"/>
              <a:gd name="T41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36">
                <a:moveTo>
                  <a:pt x="19" y="29"/>
                </a:moveTo>
                <a:cubicBezTo>
                  <a:pt x="28" y="35"/>
                  <a:pt x="28" y="35"/>
                  <a:pt x="28" y="35"/>
                </a:cubicBezTo>
                <a:cubicBezTo>
                  <a:pt x="29" y="36"/>
                  <a:pt x="30" y="35"/>
                  <a:pt x="30" y="34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2"/>
                  <a:pt x="27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7" y="15"/>
                  <a:pt x="37" y="13"/>
                  <a:pt x="3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3" y="12"/>
                  <a:pt x="23" y="1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7" y="1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3"/>
                  <a:pt x="12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5"/>
                  <a:pt x="0" y="15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2"/>
                  <a:pt x="10" y="23"/>
                  <a:pt x="10" y="23"/>
                </a:cubicBezTo>
                <a:cubicBezTo>
                  <a:pt x="7" y="34"/>
                  <a:pt x="7" y="34"/>
                  <a:pt x="7" y="34"/>
                </a:cubicBezTo>
                <a:cubicBezTo>
                  <a:pt x="6" y="35"/>
                  <a:pt x="7" y="36"/>
                  <a:pt x="8" y="35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9" y="29"/>
                  <a:pt x="19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5">
            <a:extLst>
              <a:ext uri="{FF2B5EF4-FFF2-40B4-BE49-F238E27FC236}">
                <a16:creationId xmlns:a16="http://schemas.microsoft.com/office/drawing/2014/main" xmlns="" id="{F1628381-06BA-4888-AD8E-C695B3208E0B}"/>
              </a:ext>
            </a:extLst>
          </p:cNvPr>
          <p:cNvSpPr>
            <a:spLocks/>
          </p:cNvSpPr>
          <p:nvPr/>
        </p:nvSpPr>
        <p:spPr bwMode="auto">
          <a:xfrm>
            <a:off x="2232261" y="2058647"/>
            <a:ext cx="132159" cy="166688"/>
          </a:xfrm>
          <a:custGeom>
            <a:avLst/>
            <a:gdLst>
              <a:gd name="T0" fmla="*/ 20 w 38"/>
              <a:gd name="T1" fmla="*/ 29 h 36"/>
              <a:gd name="T2" fmla="*/ 29 w 38"/>
              <a:gd name="T3" fmla="*/ 35 h 36"/>
              <a:gd name="T4" fmla="*/ 31 w 38"/>
              <a:gd name="T5" fmla="*/ 34 h 36"/>
              <a:gd name="T6" fmla="*/ 28 w 38"/>
              <a:gd name="T7" fmla="*/ 23 h 36"/>
              <a:gd name="T8" fmla="*/ 28 w 38"/>
              <a:gd name="T9" fmla="*/ 22 h 36"/>
              <a:gd name="T10" fmla="*/ 37 w 38"/>
              <a:gd name="T11" fmla="*/ 15 h 36"/>
              <a:gd name="T12" fmla="*/ 36 w 38"/>
              <a:gd name="T13" fmla="*/ 13 h 36"/>
              <a:gd name="T14" fmla="*/ 25 w 38"/>
              <a:gd name="T15" fmla="*/ 13 h 36"/>
              <a:gd name="T16" fmla="*/ 24 w 38"/>
              <a:gd name="T17" fmla="*/ 12 h 36"/>
              <a:gd name="T18" fmla="*/ 20 w 38"/>
              <a:gd name="T19" fmla="*/ 1 h 36"/>
              <a:gd name="T20" fmla="*/ 18 w 38"/>
              <a:gd name="T21" fmla="*/ 1 h 36"/>
              <a:gd name="T22" fmla="*/ 14 w 38"/>
              <a:gd name="T23" fmla="*/ 12 h 36"/>
              <a:gd name="T24" fmla="*/ 13 w 38"/>
              <a:gd name="T25" fmla="*/ 13 h 36"/>
              <a:gd name="T26" fmla="*/ 2 w 38"/>
              <a:gd name="T27" fmla="*/ 13 h 36"/>
              <a:gd name="T28" fmla="*/ 1 w 38"/>
              <a:gd name="T29" fmla="*/ 15 h 36"/>
              <a:gd name="T30" fmla="*/ 10 w 38"/>
              <a:gd name="T31" fmla="*/ 22 h 36"/>
              <a:gd name="T32" fmla="*/ 11 w 38"/>
              <a:gd name="T33" fmla="*/ 23 h 36"/>
              <a:gd name="T34" fmla="*/ 8 w 38"/>
              <a:gd name="T35" fmla="*/ 34 h 36"/>
              <a:gd name="T36" fmla="*/ 9 w 38"/>
              <a:gd name="T37" fmla="*/ 35 h 36"/>
              <a:gd name="T38" fmla="*/ 19 w 38"/>
              <a:gd name="T39" fmla="*/ 29 h 36"/>
              <a:gd name="T40" fmla="*/ 20 w 38"/>
              <a:gd name="T41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" h="36">
                <a:moveTo>
                  <a:pt x="20" y="29"/>
                </a:moveTo>
                <a:cubicBezTo>
                  <a:pt x="29" y="35"/>
                  <a:pt x="29" y="35"/>
                  <a:pt x="29" y="35"/>
                </a:cubicBezTo>
                <a:cubicBezTo>
                  <a:pt x="30" y="36"/>
                  <a:pt x="31" y="35"/>
                  <a:pt x="31" y="34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2"/>
                  <a:pt x="28" y="22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5"/>
                  <a:pt x="38" y="13"/>
                  <a:pt x="36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4" y="12"/>
                  <a:pt x="24" y="1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0"/>
                  <a:pt x="18" y="0"/>
                  <a:pt x="18" y="1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3"/>
                  <a:pt x="1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5"/>
                  <a:pt x="1" y="15"/>
                </a:cubicBezTo>
                <a:cubicBezTo>
                  <a:pt x="10" y="22"/>
                  <a:pt x="10" y="22"/>
                  <a:pt x="10" y="22"/>
                </a:cubicBezTo>
                <a:cubicBezTo>
                  <a:pt x="11" y="22"/>
                  <a:pt x="11" y="23"/>
                  <a:pt x="11" y="23"/>
                </a:cubicBezTo>
                <a:cubicBezTo>
                  <a:pt x="8" y="34"/>
                  <a:pt x="8" y="34"/>
                  <a:pt x="8" y="34"/>
                </a:cubicBezTo>
                <a:cubicBezTo>
                  <a:pt x="7" y="35"/>
                  <a:pt x="8" y="36"/>
                  <a:pt x="9" y="35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20" y="29"/>
                  <a:pt x="20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6">
            <a:extLst>
              <a:ext uri="{FF2B5EF4-FFF2-40B4-BE49-F238E27FC236}">
                <a16:creationId xmlns:a16="http://schemas.microsoft.com/office/drawing/2014/main" xmlns="" id="{1E779CF3-F0D2-4918-A763-967DFE126421}"/>
              </a:ext>
            </a:extLst>
          </p:cNvPr>
          <p:cNvSpPr>
            <a:spLocks/>
          </p:cNvSpPr>
          <p:nvPr/>
        </p:nvSpPr>
        <p:spPr bwMode="auto">
          <a:xfrm>
            <a:off x="2431095" y="2058647"/>
            <a:ext cx="132159" cy="166688"/>
          </a:xfrm>
          <a:custGeom>
            <a:avLst/>
            <a:gdLst>
              <a:gd name="T0" fmla="*/ 20 w 38"/>
              <a:gd name="T1" fmla="*/ 29 h 36"/>
              <a:gd name="T2" fmla="*/ 29 w 38"/>
              <a:gd name="T3" fmla="*/ 35 h 36"/>
              <a:gd name="T4" fmla="*/ 31 w 38"/>
              <a:gd name="T5" fmla="*/ 34 h 36"/>
              <a:gd name="T6" fmla="*/ 28 w 38"/>
              <a:gd name="T7" fmla="*/ 23 h 36"/>
              <a:gd name="T8" fmla="*/ 28 w 38"/>
              <a:gd name="T9" fmla="*/ 22 h 36"/>
              <a:gd name="T10" fmla="*/ 37 w 38"/>
              <a:gd name="T11" fmla="*/ 15 h 36"/>
              <a:gd name="T12" fmla="*/ 36 w 38"/>
              <a:gd name="T13" fmla="*/ 13 h 36"/>
              <a:gd name="T14" fmla="*/ 25 w 38"/>
              <a:gd name="T15" fmla="*/ 13 h 36"/>
              <a:gd name="T16" fmla="*/ 24 w 38"/>
              <a:gd name="T17" fmla="*/ 12 h 36"/>
              <a:gd name="T18" fmla="*/ 20 w 38"/>
              <a:gd name="T19" fmla="*/ 1 h 36"/>
              <a:gd name="T20" fmla="*/ 18 w 38"/>
              <a:gd name="T21" fmla="*/ 1 h 36"/>
              <a:gd name="T22" fmla="*/ 14 w 38"/>
              <a:gd name="T23" fmla="*/ 12 h 36"/>
              <a:gd name="T24" fmla="*/ 13 w 38"/>
              <a:gd name="T25" fmla="*/ 13 h 36"/>
              <a:gd name="T26" fmla="*/ 2 w 38"/>
              <a:gd name="T27" fmla="*/ 13 h 36"/>
              <a:gd name="T28" fmla="*/ 1 w 38"/>
              <a:gd name="T29" fmla="*/ 15 h 36"/>
              <a:gd name="T30" fmla="*/ 10 w 38"/>
              <a:gd name="T31" fmla="*/ 22 h 36"/>
              <a:gd name="T32" fmla="*/ 11 w 38"/>
              <a:gd name="T33" fmla="*/ 23 h 36"/>
              <a:gd name="T34" fmla="*/ 7 w 38"/>
              <a:gd name="T35" fmla="*/ 34 h 36"/>
              <a:gd name="T36" fmla="*/ 9 w 38"/>
              <a:gd name="T37" fmla="*/ 35 h 36"/>
              <a:gd name="T38" fmla="*/ 19 w 38"/>
              <a:gd name="T39" fmla="*/ 29 h 36"/>
              <a:gd name="T40" fmla="*/ 20 w 38"/>
              <a:gd name="T41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" h="36">
                <a:moveTo>
                  <a:pt x="20" y="29"/>
                </a:moveTo>
                <a:cubicBezTo>
                  <a:pt x="29" y="35"/>
                  <a:pt x="29" y="35"/>
                  <a:pt x="29" y="35"/>
                </a:cubicBezTo>
                <a:cubicBezTo>
                  <a:pt x="30" y="36"/>
                  <a:pt x="31" y="35"/>
                  <a:pt x="31" y="34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2"/>
                  <a:pt x="28" y="22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5"/>
                  <a:pt x="38" y="13"/>
                  <a:pt x="36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4" y="12"/>
                  <a:pt x="24" y="1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0"/>
                  <a:pt x="18" y="0"/>
                  <a:pt x="18" y="1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3"/>
                  <a:pt x="1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5"/>
                  <a:pt x="1" y="15"/>
                </a:cubicBezTo>
                <a:cubicBezTo>
                  <a:pt x="10" y="22"/>
                  <a:pt x="10" y="22"/>
                  <a:pt x="10" y="22"/>
                </a:cubicBezTo>
                <a:cubicBezTo>
                  <a:pt x="11" y="22"/>
                  <a:pt x="11" y="23"/>
                  <a:pt x="11" y="23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8" y="36"/>
                  <a:pt x="9" y="35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20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xmlns="" id="{2B0A82EF-3AF1-4F60-923A-4ACF0C30C895}"/>
              </a:ext>
            </a:extLst>
          </p:cNvPr>
          <p:cNvSpPr>
            <a:spLocks/>
          </p:cNvSpPr>
          <p:nvPr/>
        </p:nvSpPr>
        <p:spPr bwMode="auto">
          <a:xfrm>
            <a:off x="2628739" y="2058647"/>
            <a:ext cx="133350" cy="166688"/>
          </a:xfrm>
          <a:custGeom>
            <a:avLst/>
            <a:gdLst>
              <a:gd name="T0" fmla="*/ 20 w 38"/>
              <a:gd name="T1" fmla="*/ 29 h 36"/>
              <a:gd name="T2" fmla="*/ 29 w 38"/>
              <a:gd name="T3" fmla="*/ 35 h 36"/>
              <a:gd name="T4" fmla="*/ 31 w 38"/>
              <a:gd name="T5" fmla="*/ 34 h 36"/>
              <a:gd name="T6" fmla="*/ 28 w 38"/>
              <a:gd name="T7" fmla="*/ 23 h 36"/>
              <a:gd name="T8" fmla="*/ 28 w 38"/>
              <a:gd name="T9" fmla="*/ 22 h 36"/>
              <a:gd name="T10" fmla="*/ 37 w 38"/>
              <a:gd name="T11" fmla="*/ 15 h 36"/>
              <a:gd name="T12" fmla="*/ 36 w 38"/>
              <a:gd name="T13" fmla="*/ 13 h 36"/>
              <a:gd name="T14" fmla="*/ 25 w 38"/>
              <a:gd name="T15" fmla="*/ 13 h 36"/>
              <a:gd name="T16" fmla="*/ 24 w 38"/>
              <a:gd name="T17" fmla="*/ 12 h 36"/>
              <a:gd name="T18" fmla="*/ 20 w 38"/>
              <a:gd name="T19" fmla="*/ 1 h 36"/>
              <a:gd name="T20" fmla="*/ 18 w 38"/>
              <a:gd name="T21" fmla="*/ 1 h 36"/>
              <a:gd name="T22" fmla="*/ 14 w 38"/>
              <a:gd name="T23" fmla="*/ 12 h 36"/>
              <a:gd name="T24" fmla="*/ 13 w 38"/>
              <a:gd name="T25" fmla="*/ 13 h 36"/>
              <a:gd name="T26" fmla="*/ 2 w 38"/>
              <a:gd name="T27" fmla="*/ 13 h 36"/>
              <a:gd name="T28" fmla="*/ 1 w 38"/>
              <a:gd name="T29" fmla="*/ 15 h 36"/>
              <a:gd name="T30" fmla="*/ 10 w 38"/>
              <a:gd name="T31" fmla="*/ 22 h 36"/>
              <a:gd name="T32" fmla="*/ 11 w 38"/>
              <a:gd name="T33" fmla="*/ 23 h 36"/>
              <a:gd name="T34" fmla="*/ 7 w 38"/>
              <a:gd name="T35" fmla="*/ 34 h 36"/>
              <a:gd name="T36" fmla="*/ 9 w 38"/>
              <a:gd name="T37" fmla="*/ 35 h 36"/>
              <a:gd name="T38" fmla="*/ 18 w 38"/>
              <a:gd name="T39" fmla="*/ 29 h 36"/>
              <a:gd name="T40" fmla="*/ 20 w 38"/>
              <a:gd name="T41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" h="36">
                <a:moveTo>
                  <a:pt x="20" y="29"/>
                </a:moveTo>
                <a:cubicBezTo>
                  <a:pt x="29" y="35"/>
                  <a:pt x="29" y="35"/>
                  <a:pt x="29" y="35"/>
                </a:cubicBezTo>
                <a:cubicBezTo>
                  <a:pt x="30" y="36"/>
                  <a:pt x="31" y="35"/>
                  <a:pt x="31" y="34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2"/>
                  <a:pt x="28" y="22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5"/>
                  <a:pt x="37" y="13"/>
                  <a:pt x="36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4" y="12"/>
                  <a:pt x="24" y="1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0"/>
                  <a:pt x="18" y="0"/>
                  <a:pt x="18" y="1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3"/>
                  <a:pt x="1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5"/>
                  <a:pt x="1" y="15"/>
                </a:cubicBezTo>
                <a:cubicBezTo>
                  <a:pt x="10" y="22"/>
                  <a:pt x="10" y="22"/>
                  <a:pt x="10" y="22"/>
                </a:cubicBezTo>
                <a:cubicBezTo>
                  <a:pt x="11" y="22"/>
                  <a:pt x="11" y="23"/>
                  <a:pt x="11" y="23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8" y="36"/>
                  <a:pt x="9" y="35"/>
                </a:cubicBezTo>
                <a:cubicBezTo>
                  <a:pt x="18" y="29"/>
                  <a:pt x="18" y="29"/>
                  <a:pt x="18" y="29"/>
                </a:cubicBezTo>
                <a:cubicBezTo>
                  <a:pt x="19" y="29"/>
                  <a:pt x="19" y="29"/>
                  <a:pt x="20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">
            <a:extLst>
              <a:ext uri="{FF2B5EF4-FFF2-40B4-BE49-F238E27FC236}">
                <a16:creationId xmlns:a16="http://schemas.microsoft.com/office/drawing/2014/main" xmlns="" id="{D3835566-2C97-43B4-BAAB-1664D68088F6}"/>
              </a:ext>
            </a:extLst>
          </p:cNvPr>
          <p:cNvSpPr>
            <a:spLocks/>
          </p:cNvSpPr>
          <p:nvPr/>
        </p:nvSpPr>
        <p:spPr bwMode="auto">
          <a:xfrm>
            <a:off x="1839355" y="4414498"/>
            <a:ext cx="1092994" cy="55563"/>
          </a:xfrm>
          <a:custGeom>
            <a:avLst/>
            <a:gdLst>
              <a:gd name="T0" fmla="*/ 308 w 314"/>
              <a:gd name="T1" fmla="*/ 12 h 12"/>
              <a:gd name="T2" fmla="*/ 6 w 314"/>
              <a:gd name="T3" fmla="*/ 12 h 12"/>
              <a:gd name="T4" fmla="*/ 0 w 314"/>
              <a:gd name="T5" fmla="*/ 6 h 12"/>
              <a:gd name="T6" fmla="*/ 0 w 314"/>
              <a:gd name="T7" fmla="*/ 6 h 12"/>
              <a:gd name="T8" fmla="*/ 6 w 314"/>
              <a:gd name="T9" fmla="*/ 0 h 12"/>
              <a:gd name="T10" fmla="*/ 308 w 314"/>
              <a:gd name="T11" fmla="*/ 0 h 12"/>
              <a:gd name="T12" fmla="*/ 314 w 314"/>
              <a:gd name="T13" fmla="*/ 6 h 12"/>
              <a:gd name="T14" fmla="*/ 314 w 314"/>
              <a:gd name="T15" fmla="*/ 6 h 12"/>
              <a:gd name="T16" fmla="*/ 308 w 314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" h="12">
                <a:moveTo>
                  <a:pt x="30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11" y="0"/>
                  <a:pt x="314" y="2"/>
                  <a:pt x="314" y="6"/>
                </a:cubicBezTo>
                <a:cubicBezTo>
                  <a:pt x="314" y="6"/>
                  <a:pt x="314" y="6"/>
                  <a:pt x="314" y="6"/>
                </a:cubicBezTo>
                <a:cubicBezTo>
                  <a:pt x="314" y="9"/>
                  <a:pt x="311" y="12"/>
                  <a:pt x="308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xmlns="" id="{CDDCD21C-C2AB-4AAC-9DDC-4CA668E01367}"/>
              </a:ext>
            </a:extLst>
          </p:cNvPr>
          <p:cNvSpPr>
            <a:spLocks/>
          </p:cNvSpPr>
          <p:nvPr/>
        </p:nvSpPr>
        <p:spPr bwMode="auto">
          <a:xfrm>
            <a:off x="1839355" y="4516098"/>
            <a:ext cx="1092994" cy="55563"/>
          </a:xfrm>
          <a:custGeom>
            <a:avLst/>
            <a:gdLst>
              <a:gd name="T0" fmla="*/ 308 w 314"/>
              <a:gd name="T1" fmla="*/ 12 h 12"/>
              <a:gd name="T2" fmla="*/ 6 w 314"/>
              <a:gd name="T3" fmla="*/ 12 h 12"/>
              <a:gd name="T4" fmla="*/ 0 w 314"/>
              <a:gd name="T5" fmla="*/ 6 h 12"/>
              <a:gd name="T6" fmla="*/ 0 w 314"/>
              <a:gd name="T7" fmla="*/ 6 h 12"/>
              <a:gd name="T8" fmla="*/ 6 w 314"/>
              <a:gd name="T9" fmla="*/ 0 h 12"/>
              <a:gd name="T10" fmla="*/ 308 w 314"/>
              <a:gd name="T11" fmla="*/ 0 h 12"/>
              <a:gd name="T12" fmla="*/ 314 w 314"/>
              <a:gd name="T13" fmla="*/ 6 h 12"/>
              <a:gd name="T14" fmla="*/ 314 w 314"/>
              <a:gd name="T15" fmla="*/ 6 h 12"/>
              <a:gd name="T16" fmla="*/ 308 w 314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" h="12">
                <a:moveTo>
                  <a:pt x="30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10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11" y="0"/>
                  <a:pt x="314" y="3"/>
                  <a:pt x="314" y="6"/>
                </a:cubicBezTo>
                <a:cubicBezTo>
                  <a:pt x="314" y="6"/>
                  <a:pt x="314" y="6"/>
                  <a:pt x="314" y="6"/>
                </a:cubicBezTo>
                <a:cubicBezTo>
                  <a:pt x="314" y="10"/>
                  <a:pt x="311" y="12"/>
                  <a:pt x="308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xmlns="" id="{C142A176-061B-403D-BB82-70F1AFA8B190}"/>
              </a:ext>
            </a:extLst>
          </p:cNvPr>
          <p:cNvSpPr>
            <a:spLocks/>
          </p:cNvSpPr>
          <p:nvPr/>
        </p:nvSpPr>
        <p:spPr bwMode="auto">
          <a:xfrm>
            <a:off x="1839355" y="4622460"/>
            <a:ext cx="744140" cy="55563"/>
          </a:xfrm>
          <a:custGeom>
            <a:avLst/>
            <a:gdLst>
              <a:gd name="T0" fmla="*/ 208 w 214"/>
              <a:gd name="T1" fmla="*/ 12 h 12"/>
              <a:gd name="T2" fmla="*/ 6 w 214"/>
              <a:gd name="T3" fmla="*/ 12 h 12"/>
              <a:gd name="T4" fmla="*/ 0 w 214"/>
              <a:gd name="T5" fmla="*/ 6 h 12"/>
              <a:gd name="T6" fmla="*/ 0 w 214"/>
              <a:gd name="T7" fmla="*/ 6 h 12"/>
              <a:gd name="T8" fmla="*/ 6 w 214"/>
              <a:gd name="T9" fmla="*/ 0 h 12"/>
              <a:gd name="T10" fmla="*/ 208 w 214"/>
              <a:gd name="T11" fmla="*/ 0 h 12"/>
              <a:gd name="T12" fmla="*/ 214 w 214"/>
              <a:gd name="T13" fmla="*/ 6 h 12"/>
              <a:gd name="T14" fmla="*/ 214 w 214"/>
              <a:gd name="T15" fmla="*/ 6 h 12"/>
              <a:gd name="T16" fmla="*/ 208 w 214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" h="12">
                <a:moveTo>
                  <a:pt x="208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11" y="0"/>
                  <a:pt x="214" y="3"/>
                  <a:pt x="214" y="6"/>
                </a:cubicBezTo>
                <a:cubicBezTo>
                  <a:pt x="214" y="6"/>
                  <a:pt x="214" y="6"/>
                  <a:pt x="214" y="6"/>
                </a:cubicBezTo>
                <a:cubicBezTo>
                  <a:pt x="214" y="9"/>
                  <a:pt x="211" y="12"/>
                  <a:pt x="208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xmlns="" id="{C6B5A098-7A1D-484A-92DD-38492C89C4B3}"/>
              </a:ext>
            </a:extLst>
          </p:cNvPr>
          <p:cNvSpPr>
            <a:spLocks/>
          </p:cNvSpPr>
          <p:nvPr/>
        </p:nvSpPr>
        <p:spPr bwMode="auto">
          <a:xfrm>
            <a:off x="1839355" y="4173197"/>
            <a:ext cx="128588" cy="166688"/>
          </a:xfrm>
          <a:custGeom>
            <a:avLst/>
            <a:gdLst>
              <a:gd name="T0" fmla="*/ 19 w 37"/>
              <a:gd name="T1" fmla="*/ 29 h 36"/>
              <a:gd name="T2" fmla="*/ 28 w 37"/>
              <a:gd name="T3" fmla="*/ 35 h 36"/>
              <a:gd name="T4" fmla="*/ 30 w 37"/>
              <a:gd name="T5" fmla="*/ 34 h 36"/>
              <a:gd name="T6" fmla="*/ 27 w 37"/>
              <a:gd name="T7" fmla="*/ 23 h 36"/>
              <a:gd name="T8" fmla="*/ 27 w 37"/>
              <a:gd name="T9" fmla="*/ 22 h 36"/>
              <a:gd name="T10" fmla="*/ 36 w 37"/>
              <a:gd name="T11" fmla="*/ 15 h 36"/>
              <a:gd name="T12" fmla="*/ 36 w 37"/>
              <a:gd name="T13" fmla="*/ 13 h 36"/>
              <a:gd name="T14" fmla="*/ 24 w 37"/>
              <a:gd name="T15" fmla="*/ 13 h 36"/>
              <a:gd name="T16" fmla="*/ 23 w 37"/>
              <a:gd name="T17" fmla="*/ 12 h 36"/>
              <a:gd name="T18" fmla="*/ 19 w 37"/>
              <a:gd name="T19" fmla="*/ 1 h 36"/>
              <a:gd name="T20" fmla="*/ 17 w 37"/>
              <a:gd name="T21" fmla="*/ 1 h 36"/>
              <a:gd name="T22" fmla="*/ 14 w 37"/>
              <a:gd name="T23" fmla="*/ 12 h 36"/>
              <a:gd name="T24" fmla="*/ 12 w 37"/>
              <a:gd name="T25" fmla="*/ 13 h 36"/>
              <a:gd name="T26" fmla="*/ 1 w 37"/>
              <a:gd name="T27" fmla="*/ 13 h 36"/>
              <a:gd name="T28" fmla="*/ 0 w 37"/>
              <a:gd name="T29" fmla="*/ 15 h 36"/>
              <a:gd name="T30" fmla="*/ 9 w 37"/>
              <a:gd name="T31" fmla="*/ 22 h 36"/>
              <a:gd name="T32" fmla="*/ 10 w 37"/>
              <a:gd name="T33" fmla="*/ 23 h 36"/>
              <a:gd name="T34" fmla="*/ 7 w 37"/>
              <a:gd name="T35" fmla="*/ 34 h 36"/>
              <a:gd name="T36" fmla="*/ 8 w 37"/>
              <a:gd name="T37" fmla="*/ 35 h 36"/>
              <a:gd name="T38" fmla="*/ 18 w 37"/>
              <a:gd name="T39" fmla="*/ 29 h 36"/>
              <a:gd name="T40" fmla="*/ 19 w 37"/>
              <a:gd name="T41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36">
                <a:moveTo>
                  <a:pt x="19" y="29"/>
                </a:moveTo>
                <a:cubicBezTo>
                  <a:pt x="28" y="35"/>
                  <a:pt x="28" y="35"/>
                  <a:pt x="28" y="35"/>
                </a:cubicBezTo>
                <a:cubicBezTo>
                  <a:pt x="29" y="36"/>
                  <a:pt x="30" y="35"/>
                  <a:pt x="30" y="34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2"/>
                  <a:pt x="27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7" y="14"/>
                  <a:pt x="37" y="13"/>
                  <a:pt x="3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3" y="12"/>
                  <a:pt x="23" y="1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7" y="1"/>
                </a:cubicBezTo>
                <a:cubicBezTo>
                  <a:pt x="14" y="12"/>
                  <a:pt x="14" y="12"/>
                  <a:pt x="14" y="12"/>
                </a:cubicBezTo>
                <a:cubicBezTo>
                  <a:pt x="13" y="12"/>
                  <a:pt x="13" y="13"/>
                  <a:pt x="12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4"/>
                  <a:pt x="0" y="15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2"/>
                  <a:pt x="10" y="23"/>
                  <a:pt x="10" y="23"/>
                </a:cubicBezTo>
                <a:cubicBezTo>
                  <a:pt x="7" y="34"/>
                  <a:pt x="7" y="34"/>
                  <a:pt x="7" y="34"/>
                </a:cubicBezTo>
                <a:cubicBezTo>
                  <a:pt x="6" y="35"/>
                  <a:pt x="8" y="36"/>
                  <a:pt x="8" y="35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9" y="29"/>
                  <a:pt x="19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xmlns="" id="{3A106D49-1D93-4281-B488-C70F692D96AD}"/>
              </a:ext>
            </a:extLst>
          </p:cNvPr>
          <p:cNvSpPr>
            <a:spLocks/>
          </p:cNvSpPr>
          <p:nvPr/>
        </p:nvSpPr>
        <p:spPr bwMode="auto">
          <a:xfrm>
            <a:off x="2036998" y="4173197"/>
            <a:ext cx="128588" cy="166688"/>
          </a:xfrm>
          <a:custGeom>
            <a:avLst/>
            <a:gdLst>
              <a:gd name="T0" fmla="*/ 19 w 37"/>
              <a:gd name="T1" fmla="*/ 29 h 36"/>
              <a:gd name="T2" fmla="*/ 28 w 37"/>
              <a:gd name="T3" fmla="*/ 35 h 36"/>
              <a:gd name="T4" fmla="*/ 30 w 37"/>
              <a:gd name="T5" fmla="*/ 34 h 36"/>
              <a:gd name="T6" fmla="*/ 27 w 37"/>
              <a:gd name="T7" fmla="*/ 23 h 36"/>
              <a:gd name="T8" fmla="*/ 27 w 37"/>
              <a:gd name="T9" fmla="*/ 22 h 36"/>
              <a:gd name="T10" fmla="*/ 36 w 37"/>
              <a:gd name="T11" fmla="*/ 15 h 36"/>
              <a:gd name="T12" fmla="*/ 35 w 37"/>
              <a:gd name="T13" fmla="*/ 13 h 36"/>
              <a:gd name="T14" fmla="*/ 24 w 37"/>
              <a:gd name="T15" fmla="*/ 13 h 36"/>
              <a:gd name="T16" fmla="*/ 23 w 37"/>
              <a:gd name="T17" fmla="*/ 12 h 36"/>
              <a:gd name="T18" fmla="*/ 19 w 37"/>
              <a:gd name="T19" fmla="*/ 1 h 36"/>
              <a:gd name="T20" fmla="*/ 17 w 37"/>
              <a:gd name="T21" fmla="*/ 1 h 36"/>
              <a:gd name="T22" fmla="*/ 13 w 37"/>
              <a:gd name="T23" fmla="*/ 12 h 36"/>
              <a:gd name="T24" fmla="*/ 12 w 37"/>
              <a:gd name="T25" fmla="*/ 13 h 36"/>
              <a:gd name="T26" fmla="*/ 1 w 37"/>
              <a:gd name="T27" fmla="*/ 13 h 36"/>
              <a:gd name="T28" fmla="*/ 0 w 37"/>
              <a:gd name="T29" fmla="*/ 15 h 36"/>
              <a:gd name="T30" fmla="*/ 9 w 37"/>
              <a:gd name="T31" fmla="*/ 22 h 36"/>
              <a:gd name="T32" fmla="*/ 10 w 37"/>
              <a:gd name="T33" fmla="*/ 23 h 36"/>
              <a:gd name="T34" fmla="*/ 7 w 37"/>
              <a:gd name="T35" fmla="*/ 34 h 36"/>
              <a:gd name="T36" fmla="*/ 8 w 37"/>
              <a:gd name="T37" fmla="*/ 35 h 36"/>
              <a:gd name="T38" fmla="*/ 18 w 37"/>
              <a:gd name="T39" fmla="*/ 29 h 36"/>
              <a:gd name="T40" fmla="*/ 19 w 37"/>
              <a:gd name="T41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36">
                <a:moveTo>
                  <a:pt x="19" y="29"/>
                </a:moveTo>
                <a:cubicBezTo>
                  <a:pt x="28" y="35"/>
                  <a:pt x="28" y="35"/>
                  <a:pt x="28" y="35"/>
                </a:cubicBezTo>
                <a:cubicBezTo>
                  <a:pt x="29" y="36"/>
                  <a:pt x="30" y="35"/>
                  <a:pt x="30" y="34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2"/>
                  <a:pt x="27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7" y="14"/>
                  <a:pt x="37" y="13"/>
                  <a:pt x="3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3" y="12"/>
                  <a:pt x="23" y="1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7" y="1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3"/>
                  <a:pt x="12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4"/>
                  <a:pt x="0" y="15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2"/>
                  <a:pt x="10" y="23"/>
                  <a:pt x="10" y="23"/>
                </a:cubicBezTo>
                <a:cubicBezTo>
                  <a:pt x="7" y="34"/>
                  <a:pt x="7" y="34"/>
                  <a:pt x="7" y="34"/>
                </a:cubicBezTo>
                <a:cubicBezTo>
                  <a:pt x="6" y="35"/>
                  <a:pt x="7" y="36"/>
                  <a:pt x="8" y="35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9" y="29"/>
                  <a:pt x="19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xmlns="" id="{EEC26544-4295-4E01-8E61-0AD59C78FF0D}"/>
              </a:ext>
            </a:extLst>
          </p:cNvPr>
          <p:cNvSpPr>
            <a:spLocks/>
          </p:cNvSpPr>
          <p:nvPr/>
        </p:nvSpPr>
        <p:spPr bwMode="auto">
          <a:xfrm>
            <a:off x="2232261" y="4173197"/>
            <a:ext cx="132159" cy="166688"/>
          </a:xfrm>
          <a:custGeom>
            <a:avLst/>
            <a:gdLst>
              <a:gd name="T0" fmla="*/ 20 w 38"/>
              <a:gd name="T1" fmla="*/ 29 h 36"/>
              <a:gd name="T2" fmla="*/ 29 w 38"/>
              <a:gd name="T3" fmla="*/ 35 h 36"/>
              <a:gd name="T4" fmla="*/ 31 w 38"/>
              <a:gd name="T5" fmla="*/ 34 h 36"/>
              <a:gd name="T6" fmla="*/ 28 w 38"/>
              <a:gd name="T7" fmla="*/ 23 h 36"/>
              <a:gd name="T8" fmla="*/ 28 w 38"/>
              <a:gd name="T9" fmla="*/ 22 h 36"/>
              <a:gd name="T10" fmla="*/ 37 w 38"/>
              <a:gd name="T11" fmla="*/ 15 h 36"/>
              <a:gd name="T12" fmla="*/ 36 w 38"/>
              <a:gd name="T13" fmla="*/ 13 h 36"/>
              <a:gd name="T14" fmla="*/ 25 w 38"/>
              <a:gd name="T15" fmla="*/ 13 h 36"/>
              <a:gd name="T16" fmla="*/ 24 w 38"/>
              <a:gd name="T17" fmla="*/ 12 h 36"/>
              <a:gd name="T18" fmla="*/ 20 w 38"/>
              <a:gd name="T19" fmla="*/ 1 h 36"/>
              <a:gd name="T20" fmla="*/ 18 w 38"/>
              <a:gd name="T21" fmla="*/ 1 h 36"/>
              <a:gd name="T22" fmla="*/ 14 w 38"/>
              <a:gd name="T23" fmla="*/ 12 h 36"/>
              <a:gd name="T24" fmla="*/ 13 w 38"/>
              <a:gd name="T25" fmla="*/ 13 h 36"/>
              <a:gd name="T26" fmla="*/ 2 w 38"/>
              <a:gd name="T27" fmla="*/ 13 h 36"/>
              <a:gd name="T28" fmla="*/ 1 w 38"/>
              <a:gd name="T29" fmla="*/ 15 h 36"/>
              <a:gd name="T30" fmla="*/ 10 w 38"/>
              <a:gd name="T31" fmla="*/ 22 h 36"/>
              <a:gd name="T32" fmla="*/ 11 w 38"/>
              <a:gd name="T33" fmla="*/ 23 h 36"/>
              <a:gd name="T34" fmla="*/ 8 w 38"/>
              <a:gd name="T35" fmla="*/ 34 h 36"/>
              <a:gd name="T36" fmla="*/ 9 w 38"/>
              <a:gd name="T37" fmla="*/ 35 h 36"/>
              <a:gd name="T38" fmla="*/ 19 w 38"/>
              <a:gd name="T39" fmla="*/ 29 h 36"/>
              <a:gd name="T40" fmla="*/ 20 w 38"/>
              <a:gd name="T41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" h="36">
                <a:moveTo>
                  <a:pt x="20" y="29"/>
                </a:moveTo>
                <a:cubicBezTo>
                  <a:pt x="29" y="35"/>
                  <a:pt x="29" y="35"/>
                  <a:pt x="29" y="35"/>
                </a:cubicBezTo>
                <a:cubicBezTo>
                  <a:pt x="30" y="36"/>
                  <a:pt x="31" y="35"/>
                  <a:pt x="31" y="34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2"/>
                  <a:pt x="28" y="22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4"/>
                  <a:pt x="38" y="13"/>
                  <a:pt x="36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4" y="12"/>
                  <a:pt x="24" y="1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0"/>
                  <a:pt x="18" y="0"/>
                  <a:pt x="18" y="1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3"/>
                  <a:pt x="1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4"/>
                  <a:pt x="1" y="15"/>
                </a:cubicBezTo>
                <a:cubicBezTo>
                  <a:pt x="10" y="22"/>
                  <a:pt x="10" y="22"/>
                  <a:pt x="10" y="22"/>
                </a:cubicBezTo>
                <a:cubicBezTo>
                  <a:pt x="11" y="22"/>
                  <a:pt x="11" y="23"/>
                  <a:pt x="11" y="23"/>
                </a:cubicBezTo>
                <a:cubicBezTo>
                  <a:pt x="8" y="34"/>
                  <a:pt x="8" y="34"/>
                  <a:pt x="8" y="34"/>
                </a:cubicBezTo>
                <a:cubicBezTo>
                  <a:pt x="7" y="35"/>
                  <a:pt x="8" y="36"/>
                  <a:pt x="9" y="35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20" y="29"/>
                  <a:pt x="20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xmlns="" id="{14E55DD6-0472-45A0-B9C5-F48694D35575}"/>
              </a:ext>
            </a:extLst>
          </p:cNvPr>
          <p:cNvSpPr>
            <a:spLocks/>
          </p:cNvSpPr>
          <p:nvPr/>
        </p:nvSpPr>
        <p:spPr bwMode="auto">
          <a:xfrm>
            <a:off x="2431095" y="4173197"/>
            <a:ext cx="132159" cy="166688"/>
          </a:xfrm>
          <a:custGeom>
            <a:avLst/>
            <a:gdLst>
              <a:gd name="T0" fmla="*/ 20 w 38"/>
              <a:gd name="T1" fmla="*/ 29 h 36"/>
              <a:gd name="T2" fmla="*/ 29 w 38"/>
              <a:gd name="T3" fmla="*/ 35 h 36"/>
              <a:gd name="T4" fmla="*/ 31 w 38"/>
              <a:gd name="T5" fmla="*/ 34 h 36"/>
              <a:gd name="T6" fmla="*/ 28 w 38"/>
              <a:gd name="T7" fmla="*/ 23 h 36"/>
              <a:gd name="T8" fmla="*/ 28 w 38"/>
              <a:gd name="T9" fmla="*/ 22 h 36"/>
              <a:gd name="T10" fmla="*/ 37 w 38"/>
              <a:gd name="T11" fmla="*/ 15 h 36"/>
              <a:gd name="T12" fmla="*/ 36 w 38"/>
              <a:gd name="T13" fmla="*/ 13 h 36"/>
              <a:gd name="T14" fmla="*/ 25 w 38"/>
              <a:gd name="T15" fmla="*/ 13 h 36"/>
              <a:gd name="T16" fmla="*/ 24 w 38"/>
              <a:gd name="T17" fmla="*/ 12 h 36"/>
              <a:gd name="T18" fmla="*/ 20 w 38"/>
              <a:gd name="T19" fmla="*/ 1 h 36"/>
              <a:gd name="T20" fmla="*/ 18 w 38"/>
              <a:gd name="T21" fmla="*/ 1 h 36"/>
              <a:gd name="T22" fmla="*/ 14 w 38"/>
              <a:gd name="T23" fmla="*/ 12 h 36"/>
              <a:gd name="T24" fmla="*/ 13 w 38"/>
              <a:gd name="T25" fmla="*/ 13 h 36"/>
              <a:gd name="T26" fmla="*/ 2 w 38"/>
              <a:gd name="T27" fmla="*/ 13 h 36"/>
              <a:gd name="T28" fmla="*/ 1 w 38"/>
              <a:gd name="T29" fmla="*/ 15 h 36"/>
              <a:gd name="T30" fmla="*/ 10 w 38"/>
              <a:gd name="T31" fmla="*/ 22 h 36"/>
              <a:gd name="T32" fmla="*/ 11 w 38"/>
              <a:gd name="T33" fmla="*/ 23 h 36"/>
              <a:gd name="T34" fmla="*/ 7 w 38"/>
              <a:gd name="T35" fmla="*/ 34 h 36"/>
              <a:gd name="T36" fmla="*/ 9 w 38"/>
              <a:gd name="T37" fmla="*/ 35 h 36"/>
              <a:gd name="T38" fmla="*/ 19 w 38"/>
              <a:gd name="T39" fmla="*/ 29 h 36"/>
              <a:gd name="T40" fmla="*/ 20 w 38"/>
              <a:gd name="T41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" h="36">
                <a:moveTo>
                  <a:pt x="20" y="29"/>
                </a:moveTo>
                <a:cubicBezTo>
                  <a:pt x="29" y="35"/>
                  <a:pt x="29" y="35"/>
                  <a:pt x="29" y="35"/>
                </a:cubicBezTo>
                <a:cubicBezTo>
                  <a:pt x="30" y="36"/>
                  <a:pt x="31" y="35"/>
                  <a:pt x="31" y="34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2"/>
                  <a:pt x="28" y="22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4"/>
                  <a:pt x="38" y="13"/>
                  <a:pt x="36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4" y="12"/>
                  <a:pt x="24" y="1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0"/>
                  <a:pt x="18" y="0"/>
                  <a:pt x="18" y="1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3"/>
                  <a:pt x="1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4"/>
                  <a:pt x="1" y="15"/>
                </a:cubicBezTo>
                <a:cubicBezTo>
                  <a:pt x="10" y="22"/>
                  <a:pt x="10" y="22"/>
                  <a:pt x="10" y="22"/>
                </a:cubicBezTo>
                <a:cubicBezTo>
                  <a:pt x="11" y="22"/>
                  <a:pt x="11" y="23"/>
                  <a:pt x="11" y="23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8" y="36"/>
                  <a:pt x="9" y="35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20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xmlns="" id="{2B5A26B5-8BE9-41F0-8CCC-DF5E5CC636FC}"/>
              </a:ext>
            </a:extLst>
          </p:cNvPr>
          <p:cNvSpPr>
            <a:spLocks/>
          </p:cNvSpPr>
          <p:nvPr/>
        </p:nvSpPr>
        <p:spPr bwMode="auto">
          <a:xfrm>
            <a:off x="2628739" y="4173197"/>
            <a:ext cx="133350" cy="166688"/>
          </a:xfrm>
          <a:custGeom>
            <a:avLst/>
            <a:gdLst>
              <a:gd name="T0" fmla="*/ 20 w 38"/>
              <a:gd name="T1" fmla="*/ 29 h 36"/>
              <a:gd name="T2" fmla="*/ 29 w 38"/>
              <a:gd name="T3" fmla="*/ 35 h 36"/>
              <a:gd name="T4" fmla="*/ 31 w 38"/>
              <a:gd name="T5" fmla="*/ 34 h 36"/>
              <a:gd name="T6" fmla="*/ 28 w 38"/>
              <a:gd name="T7" fmla="*/ 23 h 36"/>
              <a:gd name="T8" fmla="*/ 28 w 38"/>
              <a:gd name="T9" fmla="*/ 22 h 36"/>
              <a:gd name="T10" fmla="*/ 37 w 38"/>
              <a:gd name="T11" fmla="*/ 15 h 36"/>
              <a:gd name="T12" fmla="*/ 36 w 38"/>
              <a:gd name="T13" fmla="*/ 13 h 36"/>
              <a:gd name="T14" fmla="*/ 25 w 38"/>
              <a:gd name="T15" fmla="*/ 13 h 36"/>
              <a:gd name="T16" fmla="*/ 24 w 38"/>
              <a:gd name="T17" fmla="*/ 12 h 36"/>
              <a:gd name="T18" fmla="*/ 20 w 38"/>
              <a:gd name="T19" fmla="*/ 1 h 36"/>
              <a:gd name="T20" fmla="*/ 18 w 38"/>
              <a:gd name="T21" fmla="*/ 1 h 36"/>
              <a:gd name="T22" fmla="*/ 14 w 38"/>
              <a:gd name="T23" fmla="*/ 12 h 36"/>
              <a:gd name="T24" fmla="*/ 13 w 38"/>
              <a:gd name="T25" fmla="*/ 13 h 36"/>
              <a:gd name="T26" fmla="*/ 2 w 38"/>
              <a:gd name="T27" fmla="*/ 13 h 36"/>
              <a:gd name="T28" fmla="*/ 1 w 38"/>
              <a:gd name="T29" fmla="*/ 15 h 36"/>
              <a:gd name="T30" fmla="*/ 10 w 38"/>
              <a:gd name="T31" fmla="*/ 22 h 36"/>
              <a:gd name="T32" fmla="*/ 11 w 38"/>
              <a:gd name="T33" fmla="*/ 23 h 36"/>
              <a:gd name="T34" fmla="*/ 7 w 38"/>
              <a:gd name="T35" fmla="*/ 34 h 36"/>
              <a:gd name="T36" fmla="*/ 9 w 38"/>
              <a:gd name="T37" fmla="*/ 35 h 36"/>
              <a:gd name="T38" fmla="*/ 18 w 38"/>
              <a:gd name="T39" fmla="*/ 29 h 36"/>
              <a:gd name="T40" fmla="*/ 20 w 38"/>
              <a:gd name="T41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" h="36">
                <a:moveTo>
                  <a:pt x="20" y="29"/>
                </a:moveTo>
                <a:cubicBezTo>
                  <a:pt x="29" y="35"/>
                  <a:pt x="29" y="35"/>
                  <a:pt x="29" y="35"/>
                </a:cubicBezTo>
                <a:cubicBezTo>
                  <a:pt x="30" y="36"/>
                  <a:pt x="31" y="35"/>
                  <a:pt x="31" y="34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2"/>
                  <a:pt x="28" y="22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4"/>
                  <a:pt x="37" y="13"/>
                  <a:pt x="36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3"/>
                  <a:pt x="24" y="12"/>
                  <a:pt x="24" y="1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0"/>
                  <a:pt x="18" y="0"/>
                  <a:pt x="18" y="1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3"/>
                  <a:pt x="1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4"/>
                  <a:pt x="1" y="15"/>
                </a:cubicBezTo>
                <a:cubicBezTo>
                  <a:pt x="10" y="22"/>
                  <a:pt x="10" y="22"/>
                  <a:pt x="10" y="22"/>
                </a:cubicBezTo>
                <a:cubicBezTo>
                  <a:pt x="11" y="22"/>
                  <a:pt x="11" y="23"/>
                  <a:pt x="11" y="23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8" y="36"/>
                  <a:pt x="9" y="35"/>
                </a:cubicBezTo>
                <a:cubicBezTo>
                  <a:pt x="18" y="29"/>
                  <a:pt x="18" y="29"/>
                  <a:pt x="18" y="29"/>
                </a:cubicBezTo>
                <a:cubicBezTo>
                  <a:pt x="19" y="29"/>
                  <a:pt x="19" y="29"/>
                  <a:pt x="20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8">
            <a:extLst>
              <a:ext uri="{FF2B5EF4-FFF2-40B4-BE49-F238E27FC236}">
                <a16:creationId xmlns:a16="http://schemas.microsoft.com/office/drawing/2014/main" xmlns="" id="{4DB406F4-F6A3-4A3A-93E6-F26BE1779013}"/>
              </a:ext>
            </a:extLst>
          </p:cNvPr>
          <p:cNvSpPr>
            <a:spLocks/>
          </p:cNvSpPr>
          <p:nvPr/>
        </p:nvSpPr>
        <p:spPr bwMode="auto">
          <a:xfrm>
            <a:off x="2033426" y="3393735"/>
            <a:ext cx="1094184" cy="55563"/>
          </a:xfrm>
          <a:custGeom>
            <a:avLst/>
            <a:gdLst>
              <a:gd name="T0" fmla="*/ 308 w 314"/>
              <a:gd name="T1" fmla="*/ 12 h 12"/>
              <a:gd name="T2" fmla="*/ 6 w 314"/>
              <a:gd name="T3" fmla="*/ 12 h 12"/>
              <a:gd name="T4" fmla="*/ 0 w 314"/>
              <a:gd name="T5" fmla="*/ 6 h 12"/>
              <a:gd name="T6" fmla="*/ 0 w 314"/>
              <a:gd name="T7" fmla="*/ 6 h 12"/>
              <a:gd name="T8" fmla="*/ 6 w 314"/>
              <a:gd name="T9" fmla="*/ 0 h 12"/>
              <a:gd name="T10" fmla="*/ 308 w 314"/>
              <a:gd name="T11" fmla="*/ 0 h 12"/>
              <a:gd name="T12" fmla="*/ 314 w 314"/>
              <a:gd name="T13" fmla="*/ 6 h 12"/>
              <a:gd name="T14" fmla="*/ 314 w 314"/>
              <a:gd name="T15" fmla="*/ 6 h 12"/>
              <a:gd name="T16" fmla="*/ 308 w 314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" h="12">
                <a:moveTo>
                  <a:pt x="308" y="12"/>
                </a:moveTo>
                <a:cubicBezTo>
                  <a:pt x="6" y="12"/>
                  <a:pt x="6" y="12"/>
                  <a:pt x="6" y="12"/>
                </a:cubicBezTo>
                <a:cubicBezTo>
                  <a:pt x="2" y="12"/>
                  <a:pt x="0" y="9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11" y="0"/>
                  <a:pt x="314" y="3"/>
                  <a:pt x="314" y="6"/>
                </a:cubicBezTo>
                <a:cubicBezTo>
                  <a:pt x="314" y="6"/>
                  <a:pt x="314" y="6"/>
                  <a:pt x="314" y="6"/>
                </a:cubicBezTo>
                <a:cubicBezTo>
                  <a:pt x="314" y="9"/>
                  <a:pt x="311" y="12"/>
                  <a:pt x="308" y="12"/>
                </a:cubicBezTo>
                <a:close/>
              </a:path>
            </a:pathLst>
          </a:custGeom>
          <a:solidFill>
            <a:srgbClr val="006C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xmlns="" id="{74309DC0-94BA-428D-9970-F0053089FCBE}"/>
              </a:ext>
            </a:extLst>
          </p:cNvPr>
          <p:cNvSpPr>
            <a:spLocks/>
          </p:cNvSpPr>
          <p:nvPr/>
        </p:nvSpPr>
        <p:spPr bwMode="auto">
          <a:xfrm>
            <a:off x="2033426" y="3500097"/>
            <a:ext cx="1094184" cy="50800"/>
          </a:xfrm>
          <a:custGeom>
            <a:avLst/>
            <a:gdLst>
              <a:gd name="T0" fmla="*/ 308 w 314"/>
              <a:gd name="T1" fmla="*/ 11 h 11"/>
              <a:gd name="T2" fmla="*/ 6 w 314"/>
              <a:gd name="T3" fmla="*/ 11 h 11"/>
              <a:gd name="T4" fmla="*/ 0 w 314"/>
              <a:gd name="T5" fmla="*/ 5 h 11"/>
              <a:gd name="T6" fmla="*/ 0 w 314"/>
              <a:gd name="T7" fmla="*/ 5 h 11"/>
              <a:gd name="T8" fmla="*/ 6 w 314"/>
              <a:gd name="T9" fmla="*/ 0 h 11"/>
              <a:gd name="T10" fmla="*/ 308 w 314"/>
              <a:gd name="T11" fmla="*/ 0 h 11"/>
              <a:gd name="T12" fmla="*/ 314 w 314"/>
              <a:gd name="T13" fmla="*/ 5 h 11"/>
              <a:gd name="T14" fmla="*/ 314 w 314"/>
              <a:gd name="T15" fmla="*/ 5 h 11"/>
              <a:gd name="T16" fmla="*/ 308 w 314"/>
              <a:gd name="T1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" h="11">
                <a:moveTo>
                  <a:pt x="308" y="11"/>
                </a:moveTo>
                <a:cubicBezTo>
                  <a:pt x="6" y="11"/>
                  <a:pt x="6" y="11"/>
                  <a:pt x="6" y="11"/>
                </a:cubicBezTo>
                <a:cubicBezTo>
                  <a:pt x="2" y="11"/>
                  <a:pt x="0" y="9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11" y="0"/>
                  <a:pt x="314" y="2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4" y="9"/>
                  <a:pt x="311" y="11"/>
                  <a:pt x="308" y="11"/>
                </a:cubicBezTo>
                <a:close/>
              </a:path>
            </a:pathLst>
          </a:custGeom>
          <a:solidFill>
            <a:srgbClr val="006C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0">
            <a:extLst>
              <a:ext uri="{FF2B5EF4-FFF2-40B4-BE49-F238E27FC236}">
                <a16:creationId xmlns:a16="http://schemas.microsoft.com/office/drawing/2014/main" xmlns="" id="{2CC24DD2-9078-4E85-9836-062ED3F55318}"/>
              </a:ext>
            </a:extLst>
          </p:cNvPr>
          <p:cNvSpPr>
            <a:spLocks/>
          </p:cNvSpPr>
          <p:nvPr/>
        </p:nvSpPr>
        <p:spPr bwMode="auto">
          <a:xfrm>
            <a:off x="2033427" y="3603284"/>
            <a:ext cx="745331" cy="55563"/>
          </a:xfrm>
          <a:custGeom>
            <a:avLst/>
            <a:gdLst>
              <a:gd name="T0" fmla="*/ 208 w 214"/>
              <a:gd name="T1" fmla="*/ 12 h 12"/>
              <a:gd name="T2" fmla="*/ 6 w 214"/>
              <a:gd name="T3" fmla="*/ 12 h 12"/>
              <a:gd name="T4" fmla="*/ 0 w 214"/>
              <a:gd name="T5" fmla="*/ 6 h 12"/>
              <a:gd name="T6" fmla="*/ 0 w 214"/>
              <a:gd name="T7" fmla="*/ 6 h 12"/>
              <a:gd name="T8" fmla="*/ 6 w 214"/>
              <a:gd name="T9" fmla="*/ 0 h 12"/>
              <a:gd name="T10" fmla="*/ 208 w 214"/>
              <a:gd name="T11" fmla="*/ 0 h 12"/>
              <a:gd name="T12" fmla="*/ 214 w 214"/>
              <a:gd name="T13" fmla="*/ 6 h 12"/>
              <a:gd name="T14" fmla="*/ 214 w 214"/>
              <a:gd name="T15" fmla="*/ 6 h 12"/>
              <a:gd name="T16" fmla="*/ 208 w 214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4" h="12">
                <a:moveTo>
                  <a:pt x="208" y="12"/>
                </a:moveTo>
                <a:cubicBezTo>
                  <a:pt x="6" y="12"/>
                  <a:pt x="6" y="12"/>
                  <a:pt x="6" y="12"/>
                </a:cubicBezTo>
                <a:cubicBezTo>
                  <a:pt x="2" y="12"/>
                  <a:pt x="0" y="9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11" y="0"/>
                  <a:pt x="214" y="3"/>
                  <a:pt x="214" y="6"/>
                </a:cubicBezTo>
                <a:cubicBezTo>
                  <a:pt x="214" y="6"/>
                  <a:pt x="214" y="6"/>
                  <a:pt x="214" y="6"/>
                </a:cubicBezTo>
                <a:cubicBezTo>
                  <a:pt x="214" y="9"/>
                  <a:pt x="211" y="12"/>
                  <a:pt x="208" y="12"/>
                </a:cubicBezTo>
                <a:close/>
              </a:path>
            </a:pathLst>
          </a:custGeom>
          <a:solidFill>
            <a:srgbClr val="006C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1">
            <a:extLst>
              <a:ext uri="{FF2B5EF4-FFF2-40B4-BE49-F238E27FC236}">
                <a16:creationId xmlns:a16="http://schemas.microsoft.com/office/drawing/2014/main" xmlns="" id="{FB185B22-A881-4A68-891B-0D9A98D8D7B0}"/>
              </a:ext>
            </a:extLst>
          </p:cNvPr>
          <p:cNvSpPr>
            <a:spLocks/>
          </p:cNvSpPr>
          <p:nvPr/>
        </p:nvSpPr>
        <p:spPr bwMode="auto">
          <a:xfrm>
            <a:off x="2054857" y="3120684"/>
            <a:ext cx="128588" cy="166688"/>
          </a:xfrm>
          <a:custGeom>
            <a:avLst/>
            <a:gdLst>
              <a:gd name="T0" fmla="*/ 19 w 37"/>
              <a:gd name="T1" fmla="*/ 29 h 36"/>
              <a:gd name="T2" fmla="*/ 28 w 37"/>
              <a:gd name="T3" fmla="*/ 35 h 36"/>
              <a:gd name="T4" fmla="*/ 30 w 37"/>
              <a:gd name="T5" fmla="*/ 34 h 36"/>
              <a:gd name="T6" fmla="*/ 27 w 37"/>
              <a:gd name="T7" fmla="*/ 23 h 36"/>
              <a:gd name="T8" fmla="*/ 27 w 37"/>
              <a:gd name="T9" fmla="*/ 22 h 36"/>
              <a:gd name="T10" fmla="*/ 36 w 37"/>
              <a:gd name="T11" fmla="*/ 15 h 36"/>
              <a:gd name="T12" fmla="*/ 36 w 37"/>
              <a:gd name="T13" fmla="*/ 13 h 36"/>
              <a:gd name="T14" fmla="*/ 24 w 37"/>
              <a:gd name="T15" fmla="*/ 12 h 36"/>
              <a:gd name="T16" fmla="*/ 23 w 37"/>
              <a:gd name="T17" fmla="*/ 12 h 36"/>
              <a:gd name="T18" fmla="*/ 19 w 37"/>
              <a:gd name="T19" fmla="*/ 1 h 36"/>
              <a:gd name="T20" fmla="*/ 17 w 37"/>
              <a:gd name="T21" fmla="*/ 1 h 36"/>
              <a:gd name="T22" fmla="*/ 14 w 37"/>
              <a:gd name="T23" fmla="*/ 12 h 36"/>
              <a:gd name="T24" fmla="*/ 12 w 37"/>
              <a:gd name="T25" fmla="*/ 12 h 36"/>
              <a:gd name="T26" fmla="*/ 1 w 37"/>
              <a:gd name="T27" fmla="*/ 13 h 36"/>
              <a:gd name="T28" fmla="*/ 0 w 37"/>
              <a:gd name="T29" fmla="*/ 15 h 36"/>
              <a:gd name="T30" fmla="*/ 9 w 37"/>
              <a:gd name="T31" fmla="*/ 22 h 36"/>
              <a:gd name="T32" fmla="*/ 10 w 37"/>
              <a:gd name="T33" fmla="*/ 23 h 36"/>
              <a:gd name="T34" fmla="*/ 7 w 37"/>
              <a:gd name="T35" fmla="*/ 34 h 36"/>
              <a:gd name="T36" fmla="*/ 8 w 37"/>
              <a:gd name="T37" fmla="*/ 35 h 36"/>
              <a:gd name="T38" fmla="*/ 18 w 37"/>
              <a:gd name="T39" fmla="*/ 29 h 36"/>
              <a:gd name="T40" fmla="*/ 19 w 37"/>
              <a:gd name="T41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36">
                <a:moveTo>
                  <a:pt x="19" y="29"/>
                </a:moveTo>
                <a:cubicBezTo>
                  <a:pt x="28" y="35"/>
                  <a:pt x="28" y="35"/>
                  <a:pt x="28" y="35"/>
                </a:cubicBezTo>
                <a:cubicBezTo>
                  <a:pt x="29" y="36"/>
                  <a:pt x="30" y="35"/>
                  <a:pt x="30" y="34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2"/>
                  <a:pt x="27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7" y="14"/>
                  <a:pt x="37" y="13"/>
                  <a:pt x="36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3" y="12"/>
                  <a:pt x="23" y="1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7" y="1"/>
                </a:cubicBezTo>
                <a:cubicBezTo>
                  <a:pt x="14" y="12"/>
                  <a:pt x="14" y="12"/>
                  <a:pt x="14" y="12"/>
                </a:cubicBezTo>
                <a:cubicBezTo>
                  <a:pt x="13" y="12"/>
                  <a:pt x="13" y="12"/>
                  <a:pt x="12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4"/>
                  <a:pt x="0" y="15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2"/>
                  <a:pt x="10" y="23"/>
                  <a:pt x="10" y="23"/>
                </a:cubicBezTo>
                <a:cubicBezTo>
                  <a:pt x="7" y="34"/>
                  <a:pt x="7" y="34"/>
                  <a:pt x="7" y="34"/>
                </a:cubicBezTo>
                <a:cubicBezTo>
                  <a:pt x="6" y="35"/>
                  <a:pt x="8" y="36"/>
                  <a:pt x="8" y="35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8"/>
                  <a:pt x="19" y="28"/>
                  <a:pt x="19" y="29"/>
                </a:cubicBezTo>
                <a:close/>
              </a:path>
            </a:pathLst>
          </a:custGeom>
          <a:solidFill>
            <a:srgbClr val="006C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2">
            <a:extLst>
              <a:ext uri="{FF2B5EF4-FFF2-40B4-BE49-F238E27FC236}">
                <a16:creationId xmlns:a16="http://schemas.microsoft.com/office/drawing/2014/main" xmlns="" id="{BF82B263-D369-4E39-83B7-A5997CE5D53E}"/>
              </a:ext>
            </a:extLst>
          </p:cNvPr>
          <p:cNvSpPr>
            <a:spLocks/>
          </p:cNvSpPr>
          <p:nvPr/>
        </p:nvSpPr>
        <p:spPr bwMode="auto">
          <a:xfrm>
            <a:off x="2253692" y="3120684"/>
            <a:ext cx="128588" cy="166688"/>
          </a:xfrm>
          <a:custGeom>
            <a:avLst/>
            <a:gdLst>
              <a:gd name="T0" fmla="*/ 19 w 37"/>
              <a:gd name="T1" fmla="*/ 29 h 36"/>
              <a:gd name="T2" fmla="*/ 28 w 37"/>
              <a:gd name="T3" fmla="*/ 35 h 36"/>
              <a:gd name="T4" fmla="*/ 30 w 37"/>
              <a:gd name="T5" fmla="*/ 34 h 36"/>
              <a:gd name="T6" fmla="*/ 27 w 37"/>
              <a:gd name="T7" fmla="*/ 23 h 36"/>
              <a:gd name="T8" fmla="*/ 27 w 37"/>
              <a:gd name="T9" fmla="*/ 22 h 36"/>
              <a:gd name="T10" fmla="*/ 36 w 37"/>
              <a:gd name="T11" fmla="*/ 15 h 36"/>
              <a:gd name="T12" fmla="*/ 35 w 37"/>
              <a:gd name="T13" fmla="*/ 13 h 36"/>
              <a:gd name="T14" fmla="*/ 24 w 37"/>
              <a:gd name="T15" fmla="*/ 12 h 36"/>
              <a:gd name="T16" fmla="*/ 23 w 37"/>
              <a:gd name="T17" fmla="*/ 12 h 36"/>
              <a:gd name="T18" fmla="*/ 19 w 37"/>
              <a:gd name="T19" fmla="*/ 1 h 36"/>
              <a:gd name="T20" fmla="*/ 17 w 37"/>
              <a:gd name="T21" fmla="*/ 1 h 36"/>
              <a:gd name="T22" fmla="*/ 13 w 37"/>
              <a:gd name="T23" fmla="*/ 12 h 36"/>
              <a:gd name="T24" fmla="*/ 12 w 37"/>
              <a:gd name="T25" fmla="*/ 12 h 36"/>
              <a:gd name="T26" fmla="*/ 1 w 37"/>
              <a:gd name="T27" fmla="*/ 13 h 36"/>
              <a:gd name="T28" fmla="*/ 0 w 37"/>
              <a:gd name="T29" fmla="*/ 15 h 36"/>
              <a:gd name="T30" fmla="*/ 9 w 37"/>
              <a:gd name="T31" fmla="*/ 22 h 36"/>
              <a:gd name="T32" fmla="*/ 10 w 37"/>
              <a:gd name="T33" fmla="*/ 23 h 36"/>
              <a:gd name="T34" fmla="*/ 7 w 37"/>
              <a:gd name="T35" fmla="*/ 34 h 36"/>
              <a:gd name="T36" fmla="*/ 8 w 37"/>
              <a:gd name="T37" fmla="*/ 35 h 36"/>
              <a:gd name="T38" fmla="*/ 18 w 37"/>
              <a:gd name="T39" fmla="*/ 29 h 36"/>
              <a:gd name="T40" fmla="*/ 19 w 37"/>
              <a:gd name="T41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36">
                <a:moveTo>
                  <a:pt x="19" y="29"/>
                </a:moveTo>
                <a:cubicBezTo>
                  <a:pt x="28" y="35"/>
                  <a:pt x="28" y="35"/>
                  <a:pt x="28" y="35"/>
                </a:cubicBezTo>
                <a:cubicBezTo>
                  <a:pt x="29" y="36"/>
                  <a:pt x="30" y="35"/>
                  <a:pt x="30" y="34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2"/>
                  <a:pt x="27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7" y="14"/>
                  <a:pt x="37" y="13"/>
                  <a:pt x="35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3" y="12"/>
                  <a:pt x="23" y="1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7" y="1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2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4"/>
                  <a:pt x="0" y="15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2"/>
                  <a:pt x="10" y="23"/>
                  <a:pt x="10" y="23"/>
                </a:cubicBezTo>
                <a:cubicBezTo>
                  <a:pt x="7" y="34"/>
                  <a:pt x="7" y="34"/>
                  <a:pt x="7" y="34"/>
                </a:cubicBezTo>
                <a:cubicBezTo>
                  <a:pt x="6" y="35"/>
                  <a:pt x="7" y="36"/>
                  <a:pt x="8" y="35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8"/>
                  <a:pt x="19" y="28"/>
                  <a:pt x="19" y="29"/>
                </a:cubicBezTo>
                <a:close/>
              </a:path>
            </a:pathLst>
          </a:custGeom>
          <a:solidFill>
            <a:srgbClr val="006C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3">
            <a:extLst>
              <a:ext uri="{FF2B5EF4-FFF2-40B4-BE49-F238E27FC236}">
                <a16:creationId xmlns:a16="http://schemas.microsoft.com/office/drawing/2014/main" xmlns="" id="{AFBDC552-91BE-49D1-90FA-C377FB84ACC9}"/>
              </a:ext>
            </a:extLst>
          </p:cNvPr>
          <p:cNvSpPr>
            <a:spLocks/>
          </p:cNvSpPr>
          <p:nvPr/>
        </p:nvSpPr>
        <p:spPr bwMode="auto">
          <a:xfrm>
            <a:off x="2447764" y="3120684"/>
            <a:ext cx="133350" cy="166688"/>
          </a:xfrm>
          <a:custGeom>
            <a:avLst/>
            <a:gdLst>
              <a:gd name="T0" fmla="*/ 20 w 38"/>
              <a:gd name="T1" fmla="*/ 29 h 36"/>
              <a:gd name="T2" fmla="*/ 29 w 38"/>
              <a:gd name="T3" fmla="*/ 35 h 36"/>
              <a:gd name="T4" fmla="*/ 31 w 38"/>
              <a:gd name="T5" fmla="*/ 34 h 36"/>
              <a:gd name="T6" fmla="*/ 28 w 38"/>
              <a:gd name="T7" fmla="*/ 23 h 36"/>
              <a:gd name="T8" fmla="*/ 28 w 38"/>
              <a:gd name="T9" fmla="*/ 22 h 36"/>
              <a:gd name="T10" fmla="*/ 37 w 38"/>
              <a:gd name="T11" fmla="*/ 15 h 36"/>
              <a:gd name="T12" fmla="*/ 36 w 38"/>
              <a:gd name="T13" fmla="*/ 13 h 36"/>
              <a:gd name="T14" fmla="*/ 25 w 38"/>
              <a:gd name="T15" fmla="*/ 12 h 36"/>
              <a:gd name="T16" fmla="*/ 24 w 38"/>
              <a:gd name="T17" fmla="*/ 12 h 36"/>
              <a:gd name="T18" fmla="*/ 20 w 38"/>
              <a:gd name="T19" fmla="*/ 1 h 36"/>
              <a:gd name="T20" fmla="*/ 18 w 38"/>
              <a:gd name="T21" fmla="*/ 1 h 36"/>
              <a:gd name="T22" fmla="*/ 14 w 38"/>
              <a:gd name="T23" fmla="*/ 12 h 36"/>
              <a:gd name="T24" fmla="*/ 13 w 38"/>
              <a:gd name="T25" fmla="*/ 12 h 36"/>
              <a:gd name="T26" fmla="*/ 2 w 38"/>
              <a:gd name="T27" fmla="*/ 13 h 36"/>
              <a:gd name="T28" fmla="*/ 1 w 38"/>
              <a:gd name="T29" fmla="*/ 15 h 36"/>
              <a:gd name="T30" fmla="*/ 10 w 38"/>
              <a:gd name="T31" fmla="*/ 22 h 36"/>
              <a:gd name="T32" fmla="*/ 11 w 38"/>
              <a:gd name="T33" fmla="*/ 23 h 36"/>
              <a:gd name="T34" fmla="*/ 8 w 38"/>
              <a:gd name="T35" fmla="*/ 34 h 36"/>
              <a:gd name="T36" fmla="*/ 9 w 38"/>
              <a:gd name="T37" fmla="*/ 35 h 36"/>
              <a:gd name="T38" fmla="*/ 19 w 38"/>
              <a:gd name="T39" fmla="*/ 29 h 36"/>
              <a:gd name="T40" fmla="*/ 20 w 38"/>
              <a:gd name="T41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" h="36">
                <a:moveTo>
                  <a:pt x="20" y="29"/>
                </a:moveTo>
                <a:cubicBezTo>
                  <a:pt x="29" y="35"/>
                  <a:pt x="29" y="35"/>
                  <a:pt x="29" y="35"/>
                </a:cubicBezTo>
                <a:cubicBezTo>
                  <a:pt x="30" y="36"/>
                  <a:pt x="31" y="35"/>
                  <a:pt x="31" y="34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2"/>
                  <a:pt x="28" y="22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4"/>
                  <a:pt x="38" y="13"/>
                  <a:pt x="36" y="13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4" y="12"/>
                  <a:pt x="24" y="1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0"/>
                  <a:pt x="18" y="0"/>
                  <a:pt x="18" y="1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4"/>
                  <a:pt x="1" y="15"/>
                </a:cubicBezTo>
                <a:cubicBezTo>
                  <a:pt x="10" y="22"/>
                  <a:pt x="10" y="22"/>
                  <a:pt x="10" y="22"/>
                </a:cubicBezTo>
                <a:cubicBezTo>
                  <a:pt x="11" y="22"/>
                  <a:pt x="11" y="23"/>
                  <a:pt x="11" y="23"/>
                </a:cubicBezTo>
                <a:cubicBezTo>
                  <a:pt x="8" y="34"/>
                  <a:pt x="8" y="34"/>
                  <a:pt x="8" y="34"/>
                </a:cubicBezTo>
                <a:cubicBezTo>
                  <a:pt x="7" y="35"/>
                  <a:pt x="8" y="36"/>
                  <a:pt x="9" y="35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8"/>
                  <a:pt x="20" y="28"/>
                  <a:pt x="20" y="29"/>
                </a:cubicBezTo>
                <a:close/>
              </a:path>
            </a:pathLst>
          </a:custGeom>
          <a:solidFill>
            <a:srgbClr val="006C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4">
            <a:extLst>
              <a:ext uri="{FF2B5EF4-FFF2-40B4-BE49-F238E27FC236}">
                <a16:creationId xmlns:a16="http://schemas.microsoft.com/office/drawing/2014/main" xmlns="" id="{BA4D24F1-9FE9-4487-9F76-1EA2B48EA85F}"/>
              </a:ext>
            </a:extLst>
          </p:cNvPr>
          <p:cNvSpPr>
            <a:spLocks/>
          </p:cNvSpPr>
          <p:nvPr/>
        </p:nvSpPr>
        <p:spPr bwMode="auto">
          <a:xfrm>
            <a:off x="2646599" y="3120684"/>
            <a:ext cx="132159" cy="166688"/>
          </a:xfrm>
          <a:custGeom>
            <a:avLst/>
            <a:gdLst>
              <a:gd name="T0" fmla="*/ 20 w 38"/>
              <a:gd name="T1" fmla="*/ 29 h 36"/>
              <a:gd name="T2" fmla="*/ 29 w 38"/>
              <a:gd name="T3" fmla="*/ 35 h 36"/>
              <a:gd name="T4" fmla="*/ 31 w 38"/>
              <a:gd name="T5" fmla="*/ 34 h 36"/>
              <a:gd name="T6" fmla="*/ 28 w 38"/>
              <a:gd name="T7" fmla="*/ 23 h 36"/>
              <a:gd name="T8" fmla="*/ 28 w 38"/>
              <a:gd name="T9" fmla="*/ 22 h 36"/>
              <a:gd name="T10" fmla="*/ 37 w 38"/>
              <a:gd name="T11" fmla="*/ 15 h 36"/>
              <a:gd name="T12" fmla="*/ 36 w 38"/>
              <a:gd name="T13" fmla="*/ 13 h 36"/>
              <a:gd name="T14" fmla="*/ 25 w 38"/>
              <a:gd name="T15" fmla="*/ 12 h 36"/>
              <a:gd name="T16" fmla="*/ 24 w 38"/>
              <a:gd name="T17" fmla="*/ 12 h 36"/>
              <a:gd name="T18" fmla="*/ 20 w 38"/>
              <a:gd name="T19" fmla="*/ 1 h 36"/>
              <a:gd name="T20" fmla="*/ 18 w 38"/>
              <a:gd name="T21" fmla="*/ 1 h 36"/>
              <a:gd name="T22" fmla="*/ 14 w 38"/>
              <a:gd name="T23" fmla="*/ 12 h 36"/>
              <a:gd name="T24" fmla="*/ 13 w 38"/>
              <a:gd name="T25" fmla="*/ 12 h 36"/>
              <a:gd name="T26" fmla="*/ 2 w 38"/>
              <a:gd name="T27" fmla="*/ 13 h 36"/>
              <a:gd name="T28" fmla="*/ 1 w 38"/>
              <a:gd name="T29" fmla="*/ 15 h 36"/>
              <a:gd name="T30" fmla="*/ 10 w 38"/>
              <a:gd name="T31" fmla="*/ 22 h 36"/>
              <a:gd name="T32" fmla="*/ 11 w 38"/>
              <a:gd name="T33" fmla="*/ 23 h 36"/>
              <a:gd name="T34" fmla="*/ 7 w 38"/>
              <a:gd name="T35" fmla="*/ 34 h 36"/>
              <a:gd name="T36" fmla="*/ 9 w 38"/>
              <a:gd name="T37" fmla="*/ 35 h 36"/>
              <a:gd name="T38" fmla="*/ 19 w 38"/>
              <a:gd name="T39" fmla="*/ 29 h 36"/>
              <a:gd name="T40" fmla="*/ 20 w 38"/>
              <a:gd name="T41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" h="36">
                <a:moveTo>
                  <a:pt x="20" y="29"/>
                </a:moveTo>
                <a:cubicBezTo>
                  <a:pt x="29" y="35"/>
                  <a:pt x="29" y="35"/>
                  <a:pt x="29" y="35"/>
                </a:cubicBezTo>
                <a:cubicBezTo>
                  <a:pt x="30" y="36"/>
                  <a:pt x="31" y="35"/>
                  <a:pt x="31" y="34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2"/>
                  <a:pt x="28" y="22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4"/>
                  <a:pt x="38" y="13"/>
                  <a:pt x="36" y="13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4" y="12"/>
                  <a:pt x="24" y="1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0"/>
                  <a:pt x="18" y="0"/>
                  <a:pt x="18" y="1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4"/>
                  <a:pt x="1" y="15"/>
                </a:cubicBezTo>
                <a:cubicBezTo>
                  <a:pt x="10" y="22"/>
                  <a:pt x="10" y="22"/>
                  <a:pt x="10" y="22"/>
                </a:cubicBezTo>
                <a:cubicBezTo>
                  <a:pt x="11" y="22"/>
                  <a:pt x="11" y="23"/>
                  <a:pt x="11" y="23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8" y="36"/>
                  <a:pt x="9" y="35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8"/>
                  <a:pt x="19" y="28"/>
                  <a:pt x="20" y="29"/>
                </a:cubicBezTo>
                <a:close/>
              </a:path>
            </a:pathLst>
          </a:custGeom>
          <a:solidFill>
            <a:srgbClr val="006C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5">
            <a:extLst>
              <a:ext uri="{FF2B5EF4-FFF2-40B4-BE49-F238E27FC236}">
                <a16:creationId xmlns:a16="http://schemas.microsoft.com/office/drawing/2014/main" xmlns="" id="{F164652B-A376-430F-B518-4D591115AC3B}"/>
              </a:ext>
            </a:extLst>
          </p:cNvPr>
          <p:cNvSpPr>
            <a:spLocks/>
          </p:cNvSpPr>
          <p:nvPr/>
        </p:nvSpPr>
        <p:spPr bwMode="auto">
          <a:xfrm>
            <a:off x="2845433" y="3120684"/>
            <a:ext cx="132159" cy="166688"/>
          </a:xfrm>
          <a:custGeom>
            <a:avLst/>
            <a:gdLst>
              <a:gd name="T0" fmla="*/ 20 w 38"/>
              <a:gd name="T1" fmla="*/ 29 h 36"/>
              <a:gd name="T2" fmla="*/ 29 w 38"/>
              <a:gd name="T3" fmla="*/ 35 h 36"/>
              <a:gd name="T4" fmla="*/ 31 w 38"/>
              <a:gd name="T5" fmla="*/ 34 h 36"/>
              <a:gd name="T6" fmla="*/ 28 w 38"/>
              <a:gd name="T7" fmla="*/ 23 h 36"/>
              <a:gd name="T8" fmla="*/ 28 w 38"/>
              <a:gd name="T9" fmla="*/ 22 h 36"/>
              <a:gd name="T10" fmla="*/ 37 w 38"/>
              <a:gd name="T11" fmla="*/ 15 h 36"/>
              <a:gd name="T12" fmla="*/ 36 w 38"/>
              <a:gd name="T13" fmla="*/ 13 h 36"/>
              <a:gd name="T14" fmla="*/ 25 w 38"/>
              <a:gd name="T15" fmla="*/ 12 h 36"/>
              <a:gd name="T16" fmla="*/ 24 w 38"/>
              <a:gd name="T17" fmla="*/ 12 h 36"/>
              <a:gd name="T18" fmla="*/ 20 w 38"/>
              <a:gd name="T19" fmla="*/ 1 h 36"/>
              <a:gd name="T20" fmla="*/ 18 w 38"/>
              <a:gd name="T21" fmla="*/ 1 h 36"/>
              <a:gd name="T22" fmla="*/ 14 w 38"/>
              <a:gd name="T23" fmla="*/ 12 h 36"/>
              <a:gd name="T24" fmla="*/ 13 w 38"/>
              <a:gd name="T25" fmla="*/ 12 h 36"/>
              <a:gd name="T26" fmla="*/ 2 w 38"/>
              <a:gd name="T27" fmla="*/ 13 h 36"/>
              <a:gd name="T28" fmla="*/ 1 w 38"/>
              <a:gd name="T29" fmla="*/ 15 h 36"/>
              <a:gd name="T30" fmla="*/ 10 w 38"/>
              <a:gd name="T31" fmla="*/ 22 h 36"/>
              <a:gd name="T32" fmla="*/ 11 w 38"/>
              <a:gd name="T33" fmla="*/ 23 h 36"/>
              <a:gd name="T34" fmla="*/ 7 w 38"/>
              <a:gd name="T35" fmla="*/ 34 h 36"/>
              <a:gd name="T36" fmla="*/ 9 w 38"/>
              <a:gd name="T37" fmla="*/ 35 h 36"/>
              <a:gd name="T38" fmla="*/ 18 w 38"/>
              <a:gd name="T39" fmla="*/ 29 h 36"/>
              <a:gd name="T40" fmla="*/ 20 w 38"/>
              <a:gd name="T41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" h="36">
                <a:moveTo>
                  <a:pt x="20" y="29"/>
                </a:moveTo>
                <a:cubicBezTo>
                  <a:pt x="29" y="35"/>
                  <a:pt x="29" y="35"/>
                  <a:pt x="29" y="35"/>
                </a:cubicBezTo>
                <a:cubicBezTo>
                  <a:pt x="30" y="36"/>
                  <a:pt x="31" y="35"/>
                  <a:pt x="31" y="34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8" y="22"/>
                  <a:pt x="28" y="22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4"/>
                  <a:pt x="37" y="13"/>
                  <a:pt x="36" y="13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4" y="12"/>
                  <a:pt x="24" y="1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0"/>
                  <a:pt x="18" y="0"/>
                  <a:pt x="18" y="1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4"/>
                  <a:pt x="1" y="15"/>
                </a:cubicBezTo>
                <a:cubicBezTo>
                  <a:pt x="10" y="22"/>
                  <a:pt x="10" y="22"/>
                  <a:pt x="10" y="22"/>
                </a:cubicBezTo>
                <a:cubicBezTo>
                  <a:pt x="11" y="22"/>
                  <a:pt x="11" y="23"/>
                  <a:pt x="11" y="23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8" y="36"/>
                  <a:pt x="9" y="35"/>
                </a:cubicBezTo>
                <a:cubicBezTo>
                  <a:pt x="18" y="29"/>
                  <a:pt x="18" y="29"/>
                  <a:pt x="18" y="29"/>
                </a:cubicBezTo>
                <a:cubicBezTo>
                  <a:pt x="19" y="28"/>
                  <a:pt x="19" y="28"/>
                  <a:pt x="20" y="29"/>
                </a:cubicBezTo>
                <a:close/>
              </a:path>
            </a:pathLst>
          </a:custGeom>
          <a:solidFill>
            <a:srgbClr val="006C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6">
            <a:extLst>
              <a:ext uri="{FF2B5EF4-FFF2-40B4-BE49-F238E27FC236}">
                <a16:creationId xmlns:a16="http://schemas.microsoft.com/office/drawing/2014/main" xmlns="" id="{B56739E1-AE74-4625-9085-1F3A16C41E53}"/>
              </a:ext>
            </a:extLst>
          </p:cNvPr>
          <p:cNvSpPr>
            <a:spLocks/>
          </p:cNvSpPr>
          <p:nvPr/>
        </p:nvSpPr>
        <p:spPr bwMode="auto">
          <a:xfrm>
            <a:off x="992820" y="2358684"/>
            <a:ext cx="727472" cy="376238"/>
          </a:xfrm>
          <a:custGeom>
            <a:avLst/>
            <a:gdLst>
              <a:gd name="T0" fmla="*/ 14 w 209"/>
              <a:gd name="T1" fmla="*/ 81 h 81"/>
              <a:gd name="T2" fmla="*/ 3 w 209"/>
              <a:gd name="T3" fmla="*/ 65 h 81"/>
              <a:gd name="T4" fmla="*/ 18 w 209"/>
              <a:gd name="T5" fmla="*/ 34 h 81"/>
              <a:gd name="T6" fmla="*/ 46 w 209"/>
              <a:gd name="T7" fmla="*/ 13 h 81"/>
              <a:gd name="T8" fmla="*/ 110 w 209"/>
              <a:gd name="T9" fmla="*/ 0 h 81"/>
              <a:gd name="T10" fmla="*/ 192 w 209"/>
              <a:gd name="T11" fmla="*/ 25 h 81"/>
              <a:gd name="T12" fmla="*/ 209 w 209"/>
              <a:gd name="T13" fmla="*/ 81 h 81"/>
              <a:gd name="T14" fmla="*/ 14 w 209"/>
              <a:gd name="T15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9" h="81">
                <a:moveTo>
                  <a:pt x="14" y="81"/>
                </a:moveTo>
                <a:cubicBezTo>
                  <a:pt x="6" y="81"/>
                  <a:pt x="0" y="73"/>
                  <a:pt x="3" y="65"/>
                </a:cubicBezTo>
                <a:cubicBezTo>
                  <a:pt x="7" y="56"/>
                  <a:pt x="13" y="44"/>
                  <a:pt x="18" y="34"/>
                </a:cubicBezTo>
                <a:cubicBezTo>
                  <a:pt x="24" y="23"/>
                  <a:pt x="34" y="15"/>
                  <a:pt x="46" y="13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88" y="15"/>
                  <a:pt x="192" y="25"/>
                </a:cubicBezTo>
                <a:cubicBezTo>
                  <a:pt x="196" y="35"/>
                  <a:pt x="209" y="81"/>
                  <a:pt x="209" y="81"/>
                </a:cubicBezTo>
                <a:lnTo>
                  <a:pt x="14" y="81"/>
                </a:lnTo>
                <a:close/>
              </a:path>
            </a:pathLst>
          </a:custGeom>
          <a:solidFill>
            <a:srgbClr val="006C9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7">
            <a:extLst>
              <a:ext uri="{FF2B5EF4-FFF2-40B4-BE49-F238E27FC236}">
                <a16:creationId xmlns:a16="http://schemas.microsoft.com/office/drawing/2014/main" xmlns="" id="{DC00430D-B47E-4514-B00C-5DB9AAEF37AC}"/>
              </a:ext>
            </a:extLst>
          </p:cNvPr>
          <p:cNvSpPr>
            <a:spLocks/>
          </p:cNvSpPr>
          <p:nvPr/>
        </p:nvSpPr>
        <p:spPr bwMode="auto">
          <a:xfrm>
            <a:off x="1048780" y="1571285"/>
            <a:ext cx="539353" cy="741363"/>
          </a:xfrm>
          <a:custGeom>
            <a:avLst/>
            <a:gdLst>
              <a:gd name="T0" fmla="*/ 97 w 155"/>
              <a:gd name="T1" fmla="*/ 11 h 160"/>
              <a:gd name="T2" fmla="*/ 12 w 155"/>
              <a:gd name="T3" fmla="*/ 74 h 160"/>
              <a:gd name="T4" fmla="*/ 3 w 155"/>
              <a:gd name="T5" fmla="*/ 104 h 160"/>
              <a:gd name="T6" fmla="*/ 77 w 155"/>
              <a:gd name="T7" fmla="*/ 156 h 160"/>
              <a:gd name="T8" fmla="*/ 97 w 155"/>
              <a:gd name="T9" fmla="*/ 1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160">
                <a:moveTo>
                  <a:pt x="97" y="11"/>
                </a:moveTo>
                <a:cubicBezTo>
                  <a:pt x="69" y="2"/>
                  <a:pt x="17" y="0"/>
                  <a:pt x="12" y="74"/>
                </a:cubicBezTo>
                <a:cubicBezTo>
                  <a:pt x="12" y="80"/>
                  <a:pt x="0" y="93"/>
                  <a:pt x="3" y="104"/>
                </a:cubicBezTo>
                <a:cubicBezTo>
                  <a:pt x="18" y="155"/>
                  <a:pt x="47" y="160"/>
                  <a:pt x="77" y="156"/>
                </a:cubicBezTo>
                <a:cubicBezTo>
                  <a:pt x="124" y="149"/>
                  <a:pt x="155" y="29"/>
                  <a:pt x="97" y="11"/>
                </a:cubicBezTo>
                <a:close/>
              </a:path>
            </a:pathLst>
          </a:custGeom>
          <a:solidFill>
            <a:srgbClr val="FDB5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8">
            <a:extLst>
              <a:ext uri="{FF2B5EF4-FFF2-40B4-BE49-F238E27FC236}">
                <a16:creationId xmlns:a16="http://schemas.microsoft.com/office/drawing/2014/main" xmlns="" id="{B085FD13-EC6B-4D7E-94A6-46B553481653}"/>
              </a:ext>
            </a:extLst>
          </p:cNvPr>
          <p:cNvSpPr>
            <a:spLocks/>
          </p:cNvSpPr>
          <p:nvPr/>
        </p:nvSpPr>
        <p:spPr bwMode="auto">
          <a:xfrm>
            <a:off x="961864" y="1491909"/>
            <a:ext cx="653653" cy="617538"/>
          </a:xfrm>
          <a:custGeom>
            <a:avLst/>
            <a:gdLst>
              <a:gd name="T0" fmla="*/ 23 w 188"/>
              <a:gd name="T1" fmla="*/ 10 h 133"/>
              <a:gd name="T2" fmla="*/ 61 w 188"/>
              <a:gd name="T3" fmla="*/ 74 h 133"/>
              <a:gd name="T4" fmla="*/ 133 w 188"/>
              <a:gd name="T5" fmla="*/ 83 h 133"/>
              <a:gd name="T6" fmla="*/ 145 w 188"/>
              <a:gd name="T7" fmla="*/ 133 h 133"/>
              <a:gd name="T8" fmla="*/ 168 w 188"/>
              <a:gd name="T9" fmla="*/ 51 h 133"/>
              <a:gd name="T10" fmla="*/ 155 w 188"/>
              <a:gd name="T11" fmla="*/ 46 h 133"/>
              <a:gd name="T12" fmla="*/ 90 w 188"/>
              <a:gd name="T13" fmla="*/ 11 h 133"/>
              <a:gd name="T14" fmla="*/ 23 w 188"/>
              <a:gd name="T15" fmla="*/ 1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" h="133">
                <a:moveTo>
                  <a:pt x="23" y="10"/>
                </a:moveTo>
                <a:cubicBezTo>
                  <a:pt x="23" y="10"/>
                  <a:pt x="0" y="61"/>
                  <a:pt x="61" y="74"/>
                </a:cubicBezTo>
                <a:cubicBezTo>
                  <a:pt x="96" y="82"/>
                  <a:pt x="127" y="70"/>
                  <a:pt x="133" y="83"/>
                </a:cubicBezTo>
                <a:cubicBezTo>
                  <a:pt x="133" y="83"/>
                  <a:pt x="127" y="130"/>
                  <a:pt x="145" y="133"/>
                </a:cubicBezTo>
                <a:cubicBezTo>
                  <a:pt x="145" y="133"/>
                  <a:pt x="188" y="90"/>
                  <a:pt x="168" y="51"/>
                </a:cubicBezTo>
                <a:cubicBezTo>
                  <a:pt x="168" y="51"/>
                  <a:pt x="164" y="43"/>
                  <a:pt x="155" y="46"/>
                </a:cubicBezTo>
                <a:cubicBezTo>
                  <a:pt x="155" y="46"/>
                  <a:pt x="141" y="1"/>
                  <a:pt x="90" y="11"/>
                </a:cubicBezTo>
                <a:cubicBezTo>
                  <a:pt x="23" y="23"/>
                  <a:pt x="28" y="0"/>
                  <a:pt x="23" y="10"/>
                </a:cubicBezTo>
                <a:close/>
              </a:path>
            </a:pathLst>
          </a:custGeom>
          <a:solidFill>
            <a:srgbClr val="5D1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9">
            <a:extLst>
              <a:ext uri="{FF2B5EF4-FFF2-40B4-BE49-F238E27FC236}">
                <a16:creationId xmlns:a16="http://schemas.microsoft.com/office/drawing/2014/main" xmlns="" id="{2E86F0D4-5B99-435F-ACDA-9F035D89C0E6}"/>
              </a:ext>
            </a:extLst>
          </p:cNvPr>
          <p:cNvSpPr>
            <a:spLocks/>
          </p:cNvSpPr>
          <p:nvPr/>
        </p:nvSpPr>
        <p:spPr bwMode="auto">
          <a:xfrm>
            <a:off x="1358342" y="1737972"/>
            <a:ext cx="180975" cy="407988"/>
          </a:xfrm>
          <a:custGeom>
            <a:avLst/>
            <a:gdLst>
              <a:gd name="T0" fmla="*/ 8 w 52"/>
              <a:gd name="T1" fmla="*/ 22 h 88"/>
              <a:gd name="T2" fmla="*/ 12 w 52"/>
              <a:gd name="T3" fmla="*/ 51 h 88"/>
              <a:gd name="T4" fmla="*/ 14 w 52"/>
              <a:gd name="T5" fmla="*/ 55 h 88"/>
              <a:gd name="T6" fmla="*/ 17 w 52"/>
              <a:gd name="T7" fmla="*/ 75 h 88"/>
              <a:gd name="T8" fmla="*/ 20 w 52"/>
              <a:gd name="T9" fmla="*/ 86 h 88"/>
              <a:gd name="T10" fmla="*/ 36 w 52"/>
              <a:gd name="T11" fmla="*/ 78 h 88"/>
              <a:gd name="T12" fmla="*/ 8 w 52"/>
              <a:gd name="T13" fmla="*/ 2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88">
                <a:moveTo>
                  <a:pt x="8" y="22"/>
                </a:moveTo>
                <a:cubicBezTo>
                  <a:pt x="8" y="22"/>
                  <a:pt x="0" y="30"/>
                  <a:pt x="12" y="51"/>
                </a:cubicBezTo>
                <a:cubicBezTo>
                  <a:pt x="13" y="52"/>
                  <a:pt x="14" y="53"/>
                  <a:pt x="14" y="55"/>
                </a:cubicBezTo>
                <a:cubicBezTo>
                  <a:pt x="16" y="59"/>
                  <a:pt x="19" y="69"/>
                  <a:pt x="17" y="75"/>
                </a:cubicBezTo>
                <a:cubicBezTo>
                  <a:pt x="15" y="79"/>
                  <a:pt x="16" y="84"/>
                  <a:pt x="20" y="86"/>
                </a:cubicBezTo>
                <a:cubicBezTo>
                  <a:pt x="23" y="88"/>
                  <a:pt x="29" y="88"/>
                  <a:pt x="36" y="78"/>
                </a:cubicBezTo>
                <a:cubicBezTo>
                  <a:pt x="52" y="58"/>
                  <a:pt x="49" y="0"/>
                  <a:pt x="8" y="22"/>
                </a:cubicBezTo>
                <a:close/>
              </a:path>
            </a:pathLst>
          </a:custGeom>
          <a:solidFill>
            <a:srgbClr val="5D18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0">
            <a:extLst>
              <a:ext uri="{FF2B5EF4-FFF2-40B4-BE49-F238E27FC236}">
                <a16:creationId xmlns:a16="http://schemas.microsoft.com/office/drawing/2014/main" xmlns="" id="{856CED9E-8FBC-47AF-9315-637DF35C5CE0}"/>
              </a:ext>
            </a:extLst>
          </p:cNvPr>
          <p:cNvSpPr>
            <a:spLocks/>
          </p:cNvSpPr>
          <p:nvPr/>
        </p:nvSpPr>
        <p:spPr bwMode="auto">
          <a:xfrm>
            <a:off x="1309527" y="1964984"/>
            <a:ext cx="229790" cy="269875"/>
          </a:xfrm>
          <a:custGeom>
            <a:avLst/>
            <a:gdLst>
              <a:gd name="T0" fmla="*/ 28 w 66"/>
              <a:gd name="T1" fmla="*/ 22 h 58"/>
              <a:gd name="T2" fmla="*/ 60 w 66"/>
              <a:gd name="T3" fmla="*/ 18 h 58"/>
              <a:gd name="T4" fmla="*/ 26 w 66"/>
              <a:gd name="T5" fmla="*/ 44 h 58"/>
              <a:gd name="T6" fmla="*/ 28 w 66"/>
              <a:gd name="T7" fmla="*/ 2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58">
                <a:moveTo>
                  <a:pt x="28" y="22"/>
                </a:moveTo>
                <a:cubicBezTo>
                  <a:pt x="28" y="22"/>
                  <a:pt x="48" y="0"/>
                  <a:pt x="60" y="18"/>
                </a:cubicBezTo>
                <a:cubicBezTo>
                  <a:pt x="66" y="27"/>
                  <a:pt x="53" y="58"/>
                  <a:pt x="26" y="44"/>
                </a:cubicBezTo>
                <a:cubicBezTo>
                  <a:pt x="0" y="31"/>
                  <a:pt x="28" y="22"/>
                  <a:pt x="28" y="22"/>
                </a:cubicBezTo>
                <a:close/>
              </a:path>
            </a:pathLst>
          </a:custGeom>
          <a:solidFill>
            <a:srgbClr val="FDB5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1">
            <a:extLst>
              <a:ext uri="{FF2B5EF4-FFF2-40B4-BE49-F238E27FC236}">
                <a16:creationId xmlns:a16="http://schemas.microsoft.com/office/drawing/2014/main" xmlns="" id="{4DD4CD20-F962-4E23-88C1-1BD96CA34254}"/>
              </a:ext>
            </a:extLst>
          </p:cNvPr>
          <p:cNvSpPr>
            <a:spLocks/>
          </p:cNvSpPr>
          <p:nvPr/>
        </p:nvSpPr>
        <p:spPr bwMode="auto">
          <a:xfrm>
            <a:off x="1291668" y="2141198"/>
            <a:ext cx="139303" cy="315913"/>
          </a:xfrm>
          <a:custGeom>
            <a:avLst/>
            <a:gdLst>
              <a:gd name="T0" fmla="*/ 40 w 40"/>
              <a:gd name="T1" fmla="*/ 50 h 68"/>
              <a:gd name="T2" fmla="*/ 2 w 40"/>
              <a:gd name="T3" fmla="*/ 51 h 68"/>
              <a:gd name="T4" fmla="*/ 1 w 40"/>
              <a:gd name="T5" fmla="*/ 32 h 68"/>
              <a:gd name="T6" fmla="*/ 1 w 40"/>
              <a:gd name="T7" fmla="*/ 22 h 68"/>
              <a:gd name="T8" fmla="*/ 0 w 40"/>
              <a:gd name="T9" fmla="*/ 12 h 68"/>
              <a:gd name="T10" fmla="*/ 37 w 40"/>
              <a:gd name="T11" fmla="*/ 0 h 68"/>
              <a:gd name="T12" fmla="*/ 38 w 40"/>
              <a:gd name="T13" fmla="*/ 18 h 68"/>
              <a:gd name="T14" fmla="*/ 39 w 40"/>
              <a:gd name="T15" fmla="*/ 24 h 68"/>
              <a:gd name="T16" fmla="*/ 40 w 40"/>
              <a:gd name="T17" fmla="*/ 5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68">
                <a:moveTo>
                  <a:pt x="40" y="50"/>
                </a:moveTo>
                <a:cubicBezTo>
                  <a:pt x="20" y="68"/>
                  <a:pt x="2" y="51"/>
                  <a:pt x="2" y="51"/>
                </a:cubicBezTo>
                <a:cubicBezTo>
                  <a:pt x="1" y="32"/>
                  <a:pt x="1" y="32"/>
                  <a:pt x="1" y="3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12"/>
                  <a:pt x="0" y="12"/>
                  <a:pt x="0" y="12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24"/>
                  <a:pt x="39" y="24"/>
                  <a:pt x="39" y="24"/>
                </a:cubicBezTo>
                <a:lnTo>
                  <a:pt x="40" y="50"/>
                </a:lnTo>
                <a:close/>
              </a:path>
            </a:pathLst>
          </a:custGeom>
          <a:solidFill>
            <a:srgbClr val="FDB5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4">
            <a:extLst>
              <a:ext uri="{FF2B5EF4-FFF2-40B4-BE49-F238E27FC236}">
                <a16:creationId xmlns:a16="http://schemas.microsoft.com/office/drawing/2014/main" xmlns="" id="{FC001AFD-5324-4B2A-B054-86BFD0E0B5EA}"/>
              </a:ext>
            </a:extLst>
          </p:cNvPr>
          <p:cNvSpPr>
            <a:spLocks/>
          </p:cNvSpPr>
          <p:nvPr/>
        </p:nvSpPr>
        <p:spPr bwMode="auto">
          <a:xfrm>
            <a:off x="1417873" y="2053884"/>
            <a:ext cx="79772" cy="115888"/>
          </a:xfrm>
          <a:custGeom>
            <a:avLst/>
            <a:gdLst>
              <a:gd name="T0" fmla="*/ 0 w 23"/>
              <a:gd name="T1" fmla="*/ 18 h 25"/>
              <a:gd name="T2" fmla="*/ 3 w 23"/>
              <a:gd name="T3" fmla="*/ 11 h 25"/>
              <a:gd name="T4" fmla="*/ 15 w 23"/>
              <a:gd name="T5" fmla="*/ 2 h 25"/>
              <a:gd name="T6" fmla="*/ 15 w 23"/>
              <a:gd name="T7" fmla="*/ 19 h 25"/>
              <a:gd name="T8" fmla="*/ 0 w 23"/>
              <a:gd name="T9" fmla="*/ 1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5">
                <a:moveTo>
                  <a:pt x="0" y="18"/>
                </a:moveTo>
                <a:cubicBezTo>
                  <a:pt x="0" y="18"/>
                  <a:pt x="6" y="18"/>
                  <a:pt x="3" y="11"/>
                </a:cubicBezTo>
                <a:cubicBezTo>
                  <a:pt x="1" y="5"/>
                  <a:pt x="10" y="0"/>
                  <a:pt x="15" y="2"/>
                </a:cubicBezTo>
                <a:cubicBezTo>
                  <a:pt x="21" y="5"/>
                  <a:pt x="23" y="13"/>
                  <a:pt x="15" y="19"/>
                </a:cubicBezTo>
                <a:cubicBezTo>
                  <a:pt x="8" y="25"/>
                  <a:pt x="0" y="18"/>
                  <a:pt x="0" y="18"/>
                </a:cubicBezTo>
                <a:close/>
              </a:path>
            </a:pathLst>
          </a:custGeom>
          <a:solidFill>
            <a:srgbClr val="FBA0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8">
            <a:extLst>
              <a:ext uri="{FF2B5EF4-FFF2-40B4-BE49-F238E27FC236}">
                <a16:creationId xmlns:a16="http://schemas.microsoft.com/office/drawing/2014/main" xmlns="" id="{94603370-70AB-41C9-8649-F4142C65EA8F}"/>
              </a:ext>
            </a:extLst>
          </p:cNvPr>
          <p:cNvSpPr>
            <a:spLocks/>
          </p:cNvSpPr>
          <p:nvPr/>
        </p:nvSpPr>
        <p:spPr bwMode="auto">
          <a:xfrm>
            <a:off x="1295239" y="2182473"/>
            <a:ext cx="129778" cy="168275"/>
          </a:xfrm>
          <a:custGeom>
            <a:avLst/>
            <a:gdLst>
              <a:gd name="T0" fmla="*/ 0 w 37"/>
              <a:gd name="T1" fmla="*/ 25 h 36"/>
              <a:gd name="T2" fmla="*/ 37 w 37"/>
              <a:gd name="T3" fmla="*/ 0 h 36"/>
              <a:gd name="T4" fmla="*/ 37 w 37"/>
              <a:gd name="T5" fmla="*/ 9 h 36"/>
              <a:gd name="T6" fmla="*/ 1 w 37"/>
              <a:gd name="T7" fmla="*/ 36 h 36"/>
              <a:gd name="T8" fmla="*/ 0 w 37"/>
              <a:gd name="T9" fmla="*/ 2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6">
                <a:moveTo>
                  <a:pt x="0" y="25"/>
                </a:moveTo>
                <a:cubicBezTo>
                  <a:pt x="0" y="25"/>
                  <a:pt x="24" y="19"/>
                  <a:pt x="37" y="0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25" y="33"/>
                  <a:pt x="1" y="36"/>
                </a:cubicBezTo>
                <a:lnTo>
                  <a:pt x="0" y="25"/>
                </a:lnTo>
                <a:close/>
              </a:path>
            </a:pathLst>
          </a:custGeom>
          <a:solidFill>
            <a:srgbClr val="FBA0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9">
            <a:extLst>
              <a:ext uri="{FF2B5EF4-FFF2-40B4-BE49-F238E27FC236}">
                <a16:creationId xmlns:a16="http://schemas.microsoft.com/office/drawing/2014/main" xmlns="" id="{88C52FBD-1728-45FB-8697-FCCC97CBCFDF}"/>
              </a:ext>
            </a:extLst>
          </p:cNvPr>
          <p:cNvSpPr>
            <a:spLocks/>
          </p:cNvSpPr>
          <p:nvPr/>
        </p:nvSpPr>
        <p:spPr bwMode="auto">
          <a:xfrm>
            <a:off x="3154995" y="2841285"/>
            <a:ext cx="504825" cy="969963"/>
          </a:xfrm>
          <a:custGeom>
            <a:avLst/>
            <a:gdLst>
              <a:gd name="T0" fmla="*/ 65 w 145"/>
              <a:gd name="T1" fmla="*/ 10 h 209"/>
              <a:gd name="T2" fmla="*/ 32 w 145"/>
              <a:gd name="T3" fmla="*/ 62 h 209"/>
              <a:gd name="T4" fmla="*/ 36 w 145"/>
              <a:gd name="T5" fmla="*/ 133 h 209"/>
              <a:gd name="T6" fmla="*/ 38 w 145"/>
              <a:gd name="T7" fmla="*/ 172 h 209"/>
              <a:gd name="T8" fmla="*/ 37 w 145"/>
              <a:gd name="T9" fmla="*/ 172 h 209"/>
              <a:gd name="T10" fmla="*/ 43 w 145"/>
              <a:gd name="T11" fmla="*/ 209 h 209"/>
              <a:gd name="T12" fmla="*/ 100 w 145"/>
              <a:gd name="T13" fmla="*/ 209 h 209"/>
              <a:gd name="T14" fmla="*/ 141 w 145"/>
              <a:gd name="T15" fmla="*/ 82 h 209"/>
              <a:gd name="T16" fmla="*/ 65 w 145"/>
              <a:gd name="T17" fmla="*/ 1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" h="209">
                <a:moveTo>
                  <a:pt x="65" y="10"/>
                </a:moveTo>
                <a:cubicBezTo>
                  <a:pt x="65" y="10"/>
                  <a:pt x="67" y="54"/>
                  <a:pt x="32" y="62"/>
                </a:cubicBezTo>
                <a:cubicBezTo>
                  <a:pt x="0" y="69"/>
                  <a:pt x="1" y="114"/>
                  <a:pt x="36" y="133"/>
                </a:cubicBezTo>
                <a:cubicBezTo>
                  <a:pt x="52" y="142"/>
                  <a:pt x="53" y="163"/>
                  <a:pt x="38" y="172"/>
                </a:cubicBezTo>
                <a:cubicBezTo>
                  <a:pt x="37" y="172"/>
                  <a:pt x="37" y="172"/>
                  <a:pt x="37" y="172"/>
                </a:cubicBezTo>
                <a:cubicBezTo>
                  <a:pt x="7" y="189"/>
                  <a:pt x="43" y="209"/>
                  <a:pt x="43" y="209"/>
                </a:cubicBezTo>
                <a:cubicBezTo>
                  <a:pt x="100" y="209"/>
                  <a:pt x="100" y="209"/>
                  <a:pt x="100" y="209"/>
                </a:cubicBezTo>
                <a:cubicBezTo>
                  <a:pt x="100" y="209"/>
                  <a:pt x="145" y="164"/>
                  <a:pt x="141" y="82"/>
                </a:cubicBezTo>
                <a:cubicBezTo>
                  <a:pt x="136" y="0"/>
                  <a:pt x="65" y="10"/>
                  <a:pt x="65" y="10"/>
                </a:cubicBezTo>
                <a:close/>
              </a:path>
            </a:pathLst>
          </a:custGeom>
          <a:solidFill>
            <a:srgbClr val="303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0">
            <a:extLst>
              <a:ext uri="{FF2B5EF4-FFF2-40B4-BE49-F238E27FC236}">
                <a16:creationId xmlns:a16="http://schemas.microsoft.com/office/drawing/2014/main" xmlns="" id="{86CB8B17-9C2A-486B-81CE-989121F8D968}"/>
              </a:ext>
            </a:extLst>
          </p:cNvPr>
          <p:cNvSpPr>
            <a:spLocks/>
          </p:cNvSpPr>
          <p:nvPr/>
        </p:nvSpPr>
        <p:spPr bwMode="auto">
          <a:xfrm>
            <a:off x="3339543" y="2503147"/>
            <a:ext cx="769144" cy="1327150"/>
          </a:xfrm>
          <a:custGeom>
            <a:avLst/>
            <a:gdLst>
              <a:gd name="T0" fmla="*/ 207 w 221"/>
              <a:gd name="T1" fmla="*/ 221 h 286"/>
              <a:gd name="T2" fmla="*/ 177 w 221"/>
              <a:gd name="T3" fmla="*/ 144 h 286"/>
              <a:gd name="T4" fmla="*/ 149 w 221"/>
              <a:gd name="T5" fmla="*/ 48 h 286"/>
              <a:gd name="T6" fmla="*/ 102 w 221"/>
              <a:gd name="T7" fmla="*/ 30 h 286"/>
              <a:gd name="T8" fmla="*/ 102 w 221"/>
              <a:gd name="T9" fmla="*/ 30 h 286"/>
              <a:gd name="T10" fmla="*/ 55 w 221"/>
              <a:gd name="T11" fmla="*/ 12 h 286"/>
              <a:gd name="T12" fmla="*/ 12 w 221"/>
              <a:gd name="T13" fmla="*/ 83 h 286"/>
              <a:gd name="T14" fmla="*/ 92 w 221"/>
              <a:gd name="T15" fmla="*/ 128 h 286"/>
              <a:gd name="T16" fmla="*/ 81 w 221"/>
              <a:gd name="T17" fmla="*/ 161 h 286"/>
              <a:gd name="T18" fmla="*/ 153 w 221"/>
              <a:gd name="T19" fmla="*/ 282 h 286"/>
              <a:gd name="T20" fmla="*/ 207 w 221"/>
              <a:gd name="T21" fmla="*/ 221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1" h="286">
                <a:moveTo>
                  <a:pt x="207" y="221"/>
                </a:moveTo>
                <a:cubicBezTo>
                  <a:pt x="193" y="183"/>
                  <a:pt x="162" y="182"/>
                  <a:pt x="177" y="144"/>
                </a:cubicBezTo>
                <a:cubicBezTo>
                  <a:pt x="192" y="103"/>
                  <a:pt x="164" y="100"/>
                  <a:pt x="149" y="48"/>
                </a:cubicBezTo>
                <a:cubicBezTo>
                  <a:pt x="141" y="22"/>
                  <a:pt x="120" y="16"/>
                  <a:pt x="102" y="30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8" y="19"/>
                  <a:pt x="101" y="0"/>
                  <a:pt x="55" y="12"/>
                </a:cubicBezTo>
                <a:cubicBezTo>
                  <a:pt x="0" y="26"/>
                  <a:pt x="12" y="83"/>
                  <a:pt x="12" y="83"/>
                </a:cubicBezTo>
                <a:cubicBezTo>
                  <a:pt x="13" y="109"/>
                  <a:pt x="56" y="122"/>
                  <a:pt x="92" y="128"/>
                </a:cubicBezTo>
                <a:cubicBezTo>
                  <a:pt x="86" y="140"/>
                  <a:pt x="82" y="151"/>
                  <a:pt x="81" y="161"/>
                </a:cubicBezTo>
                <a:cubicBezTo>
                  <a:pt x="76" y="205"/>
                  <a:pt x="111" y="279"/>
                  <a:pt x="153" y="282"/>
                </a:cubicBezTo>
                <a:cubicBezTo>
                  <a:pt x="200" y="286"/>
                  <a:pt x="221" y="261"/>
                  <a:pt x="207" y="221"/>
                </a:cubicBezTo>
                <a:close/>
              </a:path>
            </a:pathLst>
          </a:custGeom>
          <a:solidFill>
            <a:srgbClr val="303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1">
            <a:extLst>
              <a:ext uri="{FF2B5EF4-FFF2-40B4-BE49-F238E27FC236}">
                <a16:creationId xmlns:a16="http://schemas.microsoft.com/office/drawing/2014/main" xmlns="" id="{03DD8098-208C-47A3-8C57-6E808151610C}"/>
              </a:ext>
            </a:extLst>
          </p:cNvPr>
          <p:cNvSpPr>
            <a:spLocks/>
          </p:cNvSpPr>
          <p:nvPr/>
        </p:nvSpPr>
        <p:spPr bwMode="auto">
          <a:xfrm>
            <a:off x="3325255" y="3417547"/>
            <a:ext cx="547688" cy="393700"/>
          </a:xfrm>
          <a:custGeom>
            <a:avLst/>
            <a:gdLst>
              <a:gd name="T0" fmla="*/ 157 w 157"/>
              <a:gd name="T1" fmla="*/ 85 h 85"/>
              <a:gd name="T2" fmla="*/ 144 w 157"/>
              <a:gd name="T3" fmla="*/ 33 h 85"/>
              <a:gd name="T4" fmla="*/ 130 w 157"/>
              <a:gd name="T5" fmla="*/ 17 h 85"/>
              <a:gd name="T6" fmla="*/ 88 w 157"/>
              <a:gd name="T7" fmla="*/ 0 h 85"/>
              <a:gd name="T8" fmla="*/ 34 w 157"/>
              <a:gd name="T9" fmla="*/ 21 h 85"/>
              <a:gd name="T10" fmla="*/ 20 w 157"/>
              <a:gd name="T11" fmla="*/ 34 h 85"/>
              <a:gd name="T12" fmla="*/ 0 w 157"/>
              <a:gd name="T13" fmla="*/ 85 h 85"/>
              <a:gd name="T14" fmla="*/ 157 w 157"/>
              <a:gd name="T15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7" h="85">
                <a:moveTo>
                  <a:pt x="157" y="85"/>
                </a:moveTo>
                <a:cubicBezTo>
                  <a:pt x="144" y="33"/>
                  <a:pt x="144" y="33"/>
                  <a:pt x="144" y="33"/>
                </a:cubicBezTo>
                <a:cubicBezTo>
                  <a:pt x="142" y="26"/>
                  <a:pt x="137" y="20"/>
                  <a:pt x="130" y="17"/>
                </a:cubicBezTo>
                <a:cubicBezTo>
                  <a:pt x="88" y="0"/>
                  <a:pt x="88" y="0"/>
                  <a:pt x="88" y="0"/>
                </a:cubicBezTo>
                <a:cubicBezTo>
                  <a:pt x="34" y="21"/>
                  <a:pt x="34" y="21"/>
                  <a:pt x="34" y="21"/>
                </a:cubicBezTo>
                <a:cubicBezTo>
                  <a:pt x="28" y="23"/>
                  <a:pt x="23" y="28"/>
                  <a:pt x="20" y="34"/>
                </a:cubicBezTo>
                <a:cubicBezTo>
                  <a:pt x="0" y="85"/>
                  <a:pt x="0" y="85"/>
                  <a:pt x="0" y="85"/>
                </a:cubicBezTo>
                <a:lnTo>
                  <a:pt x="157" y="85"/>
                </a:lnTo>
                <a:close/>
              </a:path>
            </a:pathLst>
          </a:custGeom>
          <a:solidFill>
            <a:srgbClr val="FE3D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2">
            <a:extLst>
              <a:ext uri="{FF2B5EF4-FFF2-40B4-BE49-F238E27FC236}">
                <a16:creationId xmlns:a16="http://schemas.microsoft.com/office/drawing/2014/main" xmlns="" id="{E34A6FEF-BF2C-47F5-9997-370054E087F5}"/>
              </a:ext>
            </a:extLst>
          </p:cNvPr>
          <p:cNvSpPr>
            <a:spLocks/>
          </p:cNvSpPr>
          <p:nvPr/>
        </p:nvSpPr>
        <p:spPr bwMode="auto">
          <a:xfrm>
            <a:off x="3366927" y="2669834"/>
            <a:ext cx="506015" cy="673100"/>
          </a:xfrm>
          <a:custGeom>
            <a:avLst/>
            <a:gdLst>
              <a:gd name="T0" fmla="*/ 58 w 145"/>
              <a:gd name="T1" fmla="*/ 8 h 145"/>
              <a:gd name="T2" fmla="*/ 134 w 145"/>
              <a:gd name="T3" fmla="*/ 52 h 145"/>
              <a:gd name="T4" fmla="*/ 143 w 145"/>
              <a:gd name="T5" fmla="*/ 86 h 145"/>
              <a:gd name="T6" fmla="*/ 75 w 145"/>
              <a:gd name="T7" fmla="*/ 139 h 145"/>
              <a:gd name="T8" fmla="*/ 58 w 145"/>
              <a:gd name="T9" fmla="*/ 8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" h="145">
                <a:moveTo>
                  <a:pt x="58" y="8"/>
                </a:moveTo>
                <a:cubicBezTo>
                  <a:pt x="83" y="0"/>
                  <a:pt x="123" y="2"/>
                  <a:pt x="134" y="52"/>
                </a:cubicBezTo>
                <a:cubicBezTo>
                  <a:pt x="136" y="61"/>
                  <a:pt x="145" y="71"/>
                  <a:pt x="143" y="86"/>
                </a:cubicBezTo>
                <a:cubicBezTo>
                  <a:pt x="134" y="136"/>
                  <a:pt x="117" y="145"/>
                  <a:pt x="75" y="139"/>
                </a:cubicBezTo>
                <a:cubicBezTo>
                  <a:pt x="29" y="133"/>
                  <a:pt x="0" y="25"/>
                  <a:pt x="58" y="8"/>
                </a:cubicBezTo>
                <a:close/>
              </a:path>
            </a:pathLst>
          </a:custGeom>
          <a:solidFill>
            <a:srgbClr val="FDB5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3">
            <a:extLst>
              <a:ext uri="{FF2B5EF4-FFF2-40B4-BE49-F238E27FC236}">
                <a16:creationId xmlns:a16="http://schemas.microsoft.com/office/drawing/2014/main" xmlns="" id="{8E553F4B-B1FC-4F5F-8404-EA6C58EC9A4A}"/>
              </a:ext>
            </a:extLst>
          </p:cNvPr>
          <p:cNvSpPr>
            <a:spLocks/>
          </p:cNvSpPr>
          <p:nvPr/>
        </p:nvSpPr>
        <p:spPr bwMode="auto">
          <a:xfrm>
            <a:off x="3339543" y="2563473"/>
            <a:ext cx="396478" cy="714375"/>
          </a:xfrm>
          <a:custGeom>
            <a:avLst/>
            <a:gdLst>
              <a:gd name="T0" fmla="*/ 98 w 114"/>
              <a:gd name="T1" fmla="*/ 7 h 154"/>
              <a:gd name="T2" fmla="*/ 81 w 114"/>
              <a:gd name="T3" fmla="*/ 46 h 154"/>
              <a:gd name="T4" fmla="*/ 73 w 114"/>
              <a:gd name="T5" fmla="*/ 104 h 154"/>
              <a:gd name="T6" fmla="*/ 63 w 114"/>
              <a:gd name="T7" fmla="*/ 152 h 154"/>
              <a:gd name="T8" fmla="*/ 26 w 114"/>
              <a:gd name="T9" fmla="*/ 154 h 154"/>
              <a:gd name="T10" fmla="*/ 35 w 114"/>
              <a:gd name="T11" fmla="*/ 22 h 154"/>
              <a:gd name="T12" fmla="*/ 98 w 114"/>
              <a:gd name="T13" fmla="*/ 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54">
                <a:moveTo>
                  <a:pt x="98" y="7"/>
                </a:moveTo>
                <a:cubicBezTo>
                  <a:pt x="99" y="7"/>
                  <a:pt x="114" y="34"/>
                  <a:pt x="81" y="46"/>
                </a:cubicBezTo>
                <a:cubicBezTo>
                  <a:pt x="49" y="57"/>
                  <a:pt x="89" y="85"/>
                  <a:pt x="73" y="104"/>
                </a:cubicBezTo>
                <a:cubicBezTo>
                  <a:pt x="56" y="124"/>
                  <a:pt x="49" y="135"/>
                  <a:pt x="63" y="152"/>
                </a:cubicBezTo>
                <a:cubicBezTo>
                  <a:pt x="26" y="154"/>
                  <a:pt x="26" y="154"/>
                  <a:pt x="26" y="154"/>
                </a:cubicBezTo>
                <a:cubicBezTo>
                  <a:pt x="26" y="154"/>
                  <a:pt x="0" y="44"/>
                  <a:pt x="35" y="22"/>
                </a:cubicBezTo>
                <a:cubicBezTo>
                  <a:pt x="71" y="0"/>
                  <a:pt x="98" y="7"/>
                  <a:pt x="98" y="7"/>
                </a:cubicBezTo>
                <a:close/>
              </a:path>
            </a:pathLst>
          </a:custGeom>
          <a:solidFill>
            <a:srgbClr val="3038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xmlns="" id="{AC4427A0-B108-4C34-8006-33428B6BE315}"/>
              </a:ext>
            </a:extLst>
          </p:cNvPr>
          <p:cNvSpPr>
            <a:spLocks/>
          </p:cNvSpPr>
          <p:nvPr/>
        </p:nvSpPr>
        <p:spPr bwMode="auto">
          <a:xfrm>
            <a:off x="3551474" y="3190534"/>
            <a:ext cx="133350" cy="357188"/>
          </a:xfrm>
          <a:custGeom>
            <a:avLst/>
            <a:gdLst>
              <a:gd name="T0" fmla="*/ 38 w 38"/>
              <a:gd name="T1" fmla="*/ 56 h 77"/>
              <a:gd name="T2" fmla="*/ 0 w 38"/>
              <a:gd name="T3" fmla="*/ 58 h 77"/>
              <a:gd name="T4" fmla="*/ 0 w 38"/>
              <a:gd name="T5" fmla="*/ 0 h 77"/>
              <a:gd name="T6" fmla="*/ 36 w 38"/>
              <a:gd name="T7" fmla="*/ 6 h 77"/>
              <a:gd name="T8" fmla="*/ 37 w 38"/>
              <a:gd name="T9" fmla="*/ 29 h 77"/>
              <a:gd name="T10" fmla="*/ 37 w 38"/>
              <a:gd name="T11" fmla="*/ 38 h 77"/>
              <a:gd name="T12" fmla="*/ 38 w 38"/>
              <a:gd name="T13" fmla="*/ 5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77">
                <a:moveTo>
                  <a:pt x="38" y="56"/>
                </a:moveTo>
                <a:cubicBezTo>
                  <a:pt x="38" y="56"/>
                  <a:pt x="20" y="77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36" y="6"/>
                  <a:pt x="36" y="6"/>
                  <a:pt x="36" y="6"/>
                </a:cubicBezTo>
                <a:cubicBezTo>
                  <a:pt x="37" y="29"/>
                  <a:pt x="37" y="29"/>
                  <a:pt x="37" y="29"/>
                </a:cubicBezTo>
                <a:cubicBezTo>
                  <a:pt x="37" y="38"/>
                  <a:pt x="37" y="38"/>
                  <a:pt x="37" y="38"/>
                </a:cubicBezTo>
                <a:lnTo>
                  <a:pt x="38" y="56"/>
                </a:lnTo>
                <a:close/>
              </a:path>
            </a:pathLst>
          </a:custGeom>
          <a:solidFill>
            <a:srgbClr val="FDB5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0">
            <a:extLst>
              <a:ext uri="{FF2B5EF4-FFF2-40B4-BE49-F238E27FC236}">
                <a16:creationId xmlns:a16="http://schemas.microsoft.com/office/drawing/2014/main" xmlns="" id="{7A2CC84C-FFF7-4FC2-8350-E18AA7DCF686}"/>
              </a:ext>
            </a:extLst>
          </p:cNvPr>
          <p:cNvSpPr>
            <a:spLocks/>
          </p:cNvSpPr>
          <p:nvPr/>
        </p:nvSpPr>
        <p:spPr bwMode="auto">
          <a:xfrm>
            <a:off x="3551474" y="3254035"/>
            <a:ext cx="129778" cy="112713"/>
          </a:xfrm>
          <a:custGeom>
            <a:avLst/>
            <a:gdLst>
              <a:gd name="T0" fmla="*/ 37 w 37"/>
              <a:gd name="T1" fmla="*/ 24 h 24"/>
              <a:gd name="T2" fmla="*/ 0 w 37"/>
              <a:gd name="T3" fmla="*/ 12 h 24"/>
              <a:gd name="T4" fmla="*/ 0 w 37"/>
              <a:gd name="T5" fmla="*/ 0 h 24"/>
              <a:gd name="T6" fmla="*/ 37 w 37"/>
              <a:gd name="T7" fmla="*/ 15 h 24"/>
              <a:gd name="T8" fmla="*/ 37 w 37"/>
              <a:gd name="T9" fmla="*/ 15 h 24"/>
              <a:gd name="T10" fmla="*/ 37 w 37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24">
                <a:moveTo>
                  <a:pt x="37" y="24"/>
                </a:moveTo>
                <a:cubicBezTo>
                  <a:pt x="16" y="24"/>
                  <a:pt x="4" y="15"/>
                  <a:pt x="0" y="12"/>
                </a:cubicBezTo>
                <a:cubicBezTo>
                  <a:pt x="0" y="0"/>
                  <a:pt x="0" y="0"/>
                  <a:pt x="0" y="0"/>
                </a:cubicBezTo>
                <a:cubicBezTo>
                  <a:pt x="13" y="15"/>
                  <a:pt x="37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lnTo>
                  <a:pt x="37" y="24"/>
                </a:lnTo>
                <a:close/>
              </a:path>
            </a:pathLst>
          </a:custGeom>
          <a:solidFill>
            <a:srgbClr val="FBA0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1">
            <a:extLst>
              <a:ext uri="{FF2B5EF4-FFF2-40B4-BE49-F238E27FC236}">
                <a16:creationId xmlns:a16="http://schemas.microsoft.com/office/drawing/2014/main" xmlns="" id="{52731958-F9F1-480B-A374-3602CA35EE85}"/>
              </a:ext>
            </a:extLst>
          </p:cNvPr>
          <p:cNvSpPr>
            <a:spLocks/>
          </p:cNvSpPr>
          <p:nvPr/>
        </p:nvSpPr>
        <p:spPr bwMode="auto">
          <a:xfrm>
            <a:off x="1072592" y="4451010"/>
            <a:ext cx="636984" cy="390525"/>
          </a:xfrm>
          <a:custGeom>
            <a:avLst/>
            <a:gdLst>
              <a:gd name="T0" fmla="*/ 2 w 183"/>
              <a:gd name="T1" fmla="*/ 70 h 84"/>
              <a:gd name="T2" fmla="*/ 15 w 183"/>
              <a:gd name="T3" fmla="*/ 30 h 84"/>
              <a:gd name="T4" fmla="*/ 28 w 183"/>
              <a:gd name="T5" fmla="*/ 17 h 84"/>
              <a:gd name="T6" fmla="*/ 93 w 183"/>
              <a:gd name="T7" fmla="*/ 0 h 84"/>
              <a:gd name="T8" fmla="*/ 173 w 183"/>
              <a:gd name="T9" fmla="*/ 31 h 84"/>
              <a:gd name="T10" fmla="*/ 183 w 183"/>
              <a:gd name="T11" fmla="*/ 84 h 84"/>
              <a:gd name="T12" fmla="*/ 13 w 183"/>
              <a:gd name="T13" fmla="*/ 84 h 84"/>
              <a:gd name="T14" fmla="*/ 2 w 183"/>
              <a:gd name="T15" fmla="*/ 7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" h="84">
                <a:moveTo>
                  <a:pt x="2" y="70"/>
                </a:moveTo>
                <a:cubicBezTo>
                  <a:pt x="15" y="30"/>
                  <a:pt x="15" y="30"/>
                  <a:pt x="15" y="30"/>
                </a:cubicBezTo>
                <a:cubicBezTo>
                  <a:pt x="17" y="23"/>
                  <a:pt x="22" y="19"/>
                  <a:pt x="28" y="17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0"/>
                  <a:pt x="169" y="22"/>
                  <a:pt x="173" y="31"/>
                </a:cubicBezTo>
                <a:cubicBezTo>
                  <a:pt x="177" y="41"/>
                  <a:pt x="183" y="84"/>
                  <a:pt x="18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5" y="84"/>
                  <a:pt x="0" y="77"/>
                  <a:pt x="2" y="70"/>
                </a:cubicBezTo>
                <a:close/>
              </a:path>
            </a:pathLst>
          </a:custGeom>
          <a:solidFill>
            <a:srgbClr val="009E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2">
            <a:extLst>
              <a:ext uri="{FF2B5EF4-FFF2-40B4-BE49-F238E27FC236}">
                <a16:creationId xmlns:a16="http://schemas.microsoft.com/office/drawing/2014/main" xmlns="" id="{7547E274-4099-4894-90F0-FC8CE5F0544B}"/>
              </a:ext>
            </a:extLst>
          </p:cNvPr>
          <p:cNvSpPr>
            <a:spLocks/>
          </p:cNvSpPr>
          <p:nvPr/>
        </p:nvSpPr>
        <p:spPr bwMode="auto">
          <a:xfrm>
            <a:off x="1107121" y="3625510"/>
            <a:ext cx="515540" cy="760413"/>
          </a:xfrm>
          <a:custGeom>
            <a:avLst/>
            <a:gdLst>
              <a:gd name="T0" fmla="*/ 90 w 148"/>
              <a:gd name="T1" fmla="*/ 10 h 164"/>
              <a:gd name="T2" fmla="*/ 9 w 148"/>
              <a:gd name="T3" fmla="*/ 71 h 164"/>
              <a:gd name="T4" fmla="*/ 2 w 148"/>
              <a:gd name="T5" fmla="*/ 98 h 164"/>
              <a:gd name="T6" fmla="*/ 70 w 148"/>
              <a:gd name="T7" fmla="*/ 155 h 164"/>
              <a:gd name="T8" fmla="*/ 90 w 148"/>
              <a:gd name="T9" fmla="*/ 1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64">
                <a:moveTo>
                  <a:pt x="90" y="10"/>
                </a:moveTo>
                <a:cubicBezTo>
                  <a:pt x="63" y="1"/>
                  <a:pt x="15" y="0"/>
                  <a:pt x="9" y="71"/>
                </a:cubicBezTo>
                <a:cubicBezTo>
                  <a:pt x="8" y="77"/>
                  <a:pt x="0" y="89"/>
                  <a:pt x="2" y="98"/>
                </a:cubicBezTo>
                <a:cubicBezTo>
                  <a:pt x="17" y="159"/>
                  <a:pt x="47" y="164"/>
                  <a:pt x="70" y="155"/>
                </a:cubicBezTo>
                <a:cubicBezTo>
                  <a:pt x="114" y="137"/>
                  <a:pt x="148" y="28"/>
                  <a:pt x="90" y="10"/>
                </a:cubicBezTo>
                <a:close/>
              </a:path>
            </a:pathLst>
          </a:custGeom>
          <a:solidFill>
            <a:srgbClr val="FDB5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3">
            <a:extLst>
              <a:ext uri="{FF2B5EF4-FFF2-40B4-BE49-F238E27FC236}">
                <a16:creationId xmlns:a16="http://schemas.microsoft.com/office/drawing/2014/main" xmlns="" id="{8106614C-7E33-480D-A35B-0A3FF55DA0A9}"/>
              </a:ext>
            </a:extLst>
          </p:cNvPr>
          <p:cNvSpPr>
            <a:spLocks/>
          </p:cNvSpPr>
          <p:nvPr/>
        </p:nvSpPr>
        <p:spPr bwMode="auto">
          <a:xfrm>
            <a:off x="1376201" y="3796959"/>
            <a:ext cx="180975" cy="407988"/>
          </a:xfrm>
          <a:custGeom>
            <a:avLst/>
            <a:gdLst>
              <a:gd name="T0" fmla="*/ 8 w 52"/>
              <a:gd name="T1" fmla="*/ 22 h 88"/>
              <a:gd name="T2" fmla="*/ 13 w 52"/>
              <a:gd name="T3" fmla="*/ 51 h 88"/>
              <a:gd name="T4" fmla="*/ 15 w 52"/>
              <a:gd name="T5" fmla="*/ 54 h 88"/>
              <a:gd name="T6" fmla="*/ 17 w 52"/>
              <a:gd name="T7" fmla="*/ 75 h 88"/>
              <a:gd name="T8" fmla="*/ 20 w 52"/>
              <a:gd name="T9" fmla="*/ 86 h 88"/>
              <a:gd name="T10" fmla="*/ 37 w 52"/>
              <a:gd name="T11" fmla="*/ 78 h 88"/>
              <a:gd name="T12" fmla="*/ 8 w 52"/>
              <a:gd name="T13" fmla="*/ 2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88">
                <a:moveTo>
                  <a:pt x="8" y="22"/>
                </a:moveTo>
                <a:cubicBezTo>
                  <a:pt x="8" y="22"/>
                  <a:pt x="0" y="30"/>
                  <a:pt x="13" y="51"/>
                </a:cubicBezTo>
                <a:cubicBezTo>
                  <a:pt x="13" y="52"/>
                  <a:pt x="14" y="53"/>
                  <a:pt x="15" y="54"/>
                </a:cubicBezTo>
                <a:cubicBezTo>
                  <a:pt x="16" y="59"/>
                  <a:pt x="20" y="69"/>
                  <a:pt x="17" y="75"/>
                </a:cubicBezTo>
                <a:cubicBezTo>
                  <a:pt x="16" y="79"/>
                  <a:pt x="17" y="83"/>
                  <a:pt x="20" y="86"/>
                </a:cubicBezTo>
                <a:cubicBezTo>
                  <a:pt x="24" y="88"/>
                  <a:pt x="29" y="88"/>
                  <a:pt x="37" y="78"/>
                </a:cubicBezTo>
                <a:cubicBezTo>
                  <a:pt x="52" y="58"/>
                  <a:pt x="49" y="0"/>
                  <a:pt x="8" y="22"/>
                </a:cubicBezTo>
                <a:close/>
              </a:path>
            </a:pathLst>
          </a:custGeom>
          <a:solidFill>
            <a:srgbClr val="A34D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4">
            <a:extLst>
              <a:ext uri="{FF2B5EF4-FFF2-40B4-BE49-F238E27FC236}">
                <a16:creationId xmlns:a16="http://schemas.microsoft.com/office/drawing/2014/main" xmlns="" id="{2428976B-EF2D-4D21-8C0A-45110C9384B5}"/>
              </a:ext>
            </a:extLst>
          </p:cNvPr>
          <p:cNvSpPr>
            <a:spLocks/>
          </p:cNvSpPr>
          <p:nvPr/>
        </p:nvSpPr>
        <p:spPr bwMode="auto">
          <a:xfrm>
            <a:off x="1340483" y="3992223"/>
            <a:ext cx="226219" cy="301625"/>
          </a:xfrm>
          <a:custGeom>
            <a:avLst/>
            <a:gdLst>
              <a:gd name="T0" fmla="*/ 23 w 65"/>
              <a:gd name="T1" fmla="*/ 24 h 65"/>
              <a:gd name="T2" fmla="*/ 60 w 65"/>
              <a:gd name="T3" fmla="*/ 25 h 65"/>
              <a:gd name="T4" fmla="*/ 27 w 65"/>
              <a:gd name="T5" fmla="*/ 51 h 65"/>
              <a:gd name="T6" fmla="*/ 23 w 65"/>
              <a:gd name="T7" fmla="*/ 2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65">
                <a:moveTo>
                  <a:pt x="23" y="24"/>
                </a:moveTo>
                <a:cubicBezTo>
                  <a:pt x="23" y="24"/>
                  <a:pt x="50" y="0"/>
                  <a:pt x="60" y="25"/>
                </a:cubicBezTo>
                <a:cubicBezTo>
                  <a:pt x="65" y="37"/>
                  <a:pt x="53" y="65"/>
                  <a:pt x="27" y="51"/>
                </a:cubicBezTo>
                <a:cubicBezTo>
                  <a:pt x="0" y="37"/>
                  <a:pt x="23" y="24"/>
                  <a:pt x="23" y="24"/>
                </a:cubicBezTo>
                <a:close/>
              </a:path>
            </a:pathLst>
          </a:custGeom>
          <a:solidFill>
            <a:srgbClr val="FDB5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5">
            <a:extLst>
              <a:ext uri="{FF2B5EF4-FFF2-40B4-BE49-F238E27FC236}">
                <a16:creationId xmlns:a16="http://schemas.microsoft.com/office/drawing/2014/main" xmlns="" id="{BA5839E7-E52F-4B7F-9E6D-FB503BFBD904}"/>
              </a:ext>
            </a:extLst>
          </p:cNvPr>
          <p:cNvSpPr>
            <a:spLocks/>
          </p:cNvSpPr>
          <p:nvPr/>
        </p:nvSpPr>
        <p:spPr bwMode="auto">
          <a:xfrm>
            <a:off x="1316671" y="4201772"/>
            <a:ext cx="135731" cy="355600"/>
          </a:xfrm>
          <a:custGeom>
            <a:avLst/>
            <a:gdLst>
              <a:gd name="T0" fmla="*/ 0 w 39"/>
              <a:gd name="T1" fmla="*/ 12 h 77"/>
              <a:gd name="T2" fmla="*/ 1 w 39"/>
              <a:gd name="T3" fmla="*/ 59 h 77"/>
              <a:gd name="T4" fmla="*/ 39 w 39"/>
              <a:gd name="T5" fmla="*/ 58 h 77"/>
              <a:gd name="T6" fmla="*/ 37 w 39"/>
              <a:gd name="T7" fmla="*/ 0 h 77"/>
              <a:gd name="T8" fmla="*/ 0 w 39"/>
              <a:gd name="T9" fmla="*/ 1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77">
                <a:moveTo>
                  <a:pt x="0" y="12"/>
                </a:moveTo>
                <a:cubicBezTo>
                  <a:pt x="1" y="59"/>
                  <a:pt x="1" y="59"/>
                  <a:pt x="1" y="59"/>
                </a:cubicBezTo>
                <a:cubicBezTo>
                  <a:pt x="1" y="59"/>
                  <a:pt x="19" y="77"/>
                  <a:pt x="39" y="58"/>
                </a:cubicBezTo>
                <a:cubicBezTo>
                  <a:pt x="37" y="0"/>
                  <a:pt x="37" y="0"/>
                  <a:pt x="37" y="0"/>
                </a:cubicBezTo>
                <a:lnTo>
                  <a:pt x="0" y="12"/>
                </a:lnTo>
                <a:close/>
              </a:path>
            </a:pathLst>
          </a:custGeom>
          <a:solidFill>
            <a:srgbClr val="FDB5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6">
            <a:extLst>
              <a:ext uri="{FF2B5EF4-FFF2-40B4-BE49-F238E27FC236}">
                <a16:creationId xmlns:a16="http://schemas.microsoft.com/office/drawing/2014/main" xmlns="" id="{0FA76142-C921-4C8B-883D-8895B5915556}"/>
              </a:ext>
            </a:extLst>
          </p:cNvPr>
          <p:cNvSpPr>
            <a:spLocks/>
          </p:cNvSpPr>
          <p:nvPr/>
        </p:nvSpPr>
        <p:spPr bwMode="auto">
          <a:xfrm>
            <a:off x="1094023" y="3565184"/>
            <a:ext cx="441722" cy="463550"/>
          </a:xfrm>
          <a:custGeom>
            <a:avLst/>
            <a:gdLst>
              <a:gd name="T0" fmla="*/ 87 w 127"/>
              <a:gd name="T1" fmla="*/ 80 h 100"/>
              <a:gd name="T2" fmla="*/ 87 w 127"/>
              <a:gd name="T3" fmla="*/ 49 h 100"/>
              <a:gd name="T4" fmla="*/ 0 w 127"/>
              <a:gd name="T5" fmla="*/ 36 h 100"/>
              <a:gd name="T6" fmla="*/ 34 w 127"/>
              <a:gd name="T7" fmla="*/ 3 h 100"/>
              <a:gd name="T8" fmla="*/ 35 w 127"/>
              <a:gd name="T9" fmla="*/ 7 h 100"/>
              <a:gd name="T10" fmla="*/ 51 w 127"/>
              <a:gd name="T11" fmla="*/ 3 h 100"/>
              <a:gd name="T12" fmla="*/ 53 w 127"/>
              <a:gd name="T13" fmla="*/ 8 h 100"/>
              <a:gd name="T14" fmla="*/ 127 w 127"/>
              <a:gd name="T15" fmla="*/ 33 h 100"/>
              <a:gd name="T16" fmla="*/ 127 w 127"/>
              <a:gd name="T17" fmla="*/ 100 h 100"/>
              <a:gd name="T18" fmla="*/ 87 w 127"/>
              <a:gd name="T19" fmla="*/ 8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7" h="100">
                <a:moveTo>
                  <a:pt x="87" y="80"/>
                </a:moveTo>
                <a:cubicBezTo>
                  <a:pt x="87" y="49"/>
                  <a:pt x="87" y="49"/>
                  <a:pt x="87" y="49"/>
                </a:cubicBezTo>
                <a:cubicBezTo>
                  <a:pt x="87" y="49"/>
                  <a:pt x="0" y="58"/>
                  <a:pt x="0" y="36"/>
                </a:cubicBezTo>
                <a:cubicBezTo>
                  <a:pt x="0" y="13"/>
                  <a:pt x="32" y="0"/>
                  <a:pt x="34" y="3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7"/>
                  <a:pt x="50" y="0"/>
                  <a:pt x="51" y="3"/>
                </a:cubicBezTo>
                <a:cubicBezTo>
                  <a:pt x="52" y="5"/>
                  <a:pt x="53" y="8"/>
                  <a:pt x="53" y="8"/>
                </a:cubicBezTo>
                <a:cubicBezTo>
                  <a:pt x="53" y="8"/>
                  <a:pt x="127" y="15"/>
                  <a:pt x="127" y="33"/>
                </a:cubicBezTo>
                <a:cubicBezTo>
                  <a:pt x="126" y="50"/>
                  <a:pt x="127" y="100"/>
                  <a:pt x="127" y="100"/>
                </a:cubicBezTo>
                <a:cubicBezTo>
                  <a:pt x="127" y="100"/>
                  <a:pt x="87" y="93"/>
                  <a:pt x="87" y="80"/>
                </a:cubicBezTo>
                <a:close/>
              </a:path>
            </a:pathLst>
          </a:custGeom>
          <a:solidFill>
            <a:srgbClr val="A34D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87">
            <a:extLst>
              <a:ext uri="{FF2B5EF4-FFF2-40B4-BE49-F238E27FC236}">
                <a16:creationId xmlns:a16="http://schemas.microsoft.com/office/drawing/2014/main" xmlns="" id="{459B76E2-A6D5-4421-B917-3F145C30C0C7}"/>
              </a:ext>
            </a:extLst>
          </p:cNvPr>
          <p:cNvSpPr>
            <a:spLocks/>
          </p:cNvSpPr>
          <p:nvPr/>
        </p:nvSpPr>
        <p:spPr bwMode="auto">
          <a:xfrm>
            <a:off x="1379773" y="3685834"/>
            <a:ext cx="166688" cy="450850"/>
          </a:xfrm>
          <a:custGeom>
            <a:avLst/>
            <a:gdLst>
              <a:gd name="T0" fmla="*/ 2 w 48"/>
              <a:gd name="T1" fmla="*/ 19 h 97"/>
              <a:gd name="T2" fmla="*/ 9 w 48"/>
              <a:gd name="T3" fmla="*/ 91 h 97"/>
              <a:gd name="T4" fmla="*/ 18 w 48"/>
              <a:gd name="T5" fmla="*/ 95 h 97"/>
              <a:gd name="T6" fmla="*/ 20 w 48"/>
              <a:gd name="T7" fmla="*/ 94 h 97"/>
              <a:gd name="T8" fmla="*/ 37 w 48"/>
              <a:gd name="T9" fmla="*/ 80 h 97"/>
              <a:gd name="T10" fmla="*/ 2 w 48"/>
              <a:gd name="T11" fmla="*/ 1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97">
                <a:moveTo>
                  <a:pt x="2" y="19"/>
                </a:moveTo>
                <a:cubicBezTo>
                  <a:pt x="2" y="19"/>
                  <a:pt x="0" y="65"/>
                  <a:pt x="9" y="91"/>
                </a:cubicBezTo>
                <a:cubicBezTo>
                  <a:pt x="10" y="94"/>
                  <a:pt x="14" y="97"/>
                  <a:pt x="18" y="95"/>
                </a:cubicBezTo>
                <a:cubicBezTo>
                  <a:pt x="19" y="95"/>
                  <a:pt x="20" y="94"/>
                  <a:pt x="20" y="94"/>
                </a:cubicBezTo>
                <a:cubicBezTo>
                  <a:pt x="21" y="91"/>
                  <a:pt x="23" y="80"/>
                  <a:pt x="37" y="80"/>
                </a:cubicBezTo>
                <a:cubicBezTo>
                  <a:pt x="48" y="80"/>
                  <a:pt x="20" y="0"/>
                  <a:pt x="2" y="19"/>
                </a:cubicBezTo>
                <a:close/>
              </a:path>
            </a:pathLst>
          </a:custGeom>
          <a:solidFill>
            <a:srgbClr val="A34D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3">
            <a:extLst>
              <a:ext uri="{FF2B5EF4-FFF2-40B4-BE49-F238E27FC236}">
                <a16:creationId xmlns:a16="http://schemas.microsoft.com/office/drawing/2014/main" xmlns="" id="{7884B186-2B4E-4434-B150-C881EE1CE989}"/>
              </a:ext>
            </a:extLst>
          </p:cNvPr>
          <p:cNvSpPr>
            <a:spLocks/>
          </p:cNvSpPr>
          <p:nvPr/>
        </p:nvSpPr>
        <p:spPr bwMode="auto">
          <a:xfrm>
            <a:off x="1455974" y="4093822"/>
            <a:ext cx="76200" cy="120650"/>
          </a:xfrm>
          <a:custGeom>
            <a:avLst/>
            <a:gdLst>
              <a:gd name="T0" fmla="*/ 0 w 22"/>
              <a:gd name="T1" fmla="*/ 20 h 26"/>
              <a:gd name="T2" fmla="*/ 5 w 22"/>
              <a:gd name="T3" fmla="*/ 13 h 26"/>
              <a:gd name="T4" fmla="*/ 13 w 22"/>
              <a:gd name="T5" fmla="*/ 3 h 26"/>
              <a:gd name="T6" fmla="*/ 14 w 22"/>
              <a:gd name="T7" fmla="*/ 20 h 26"/>
              <a:gd name="T8" fmla="*/ 0 w 22"/>
              <a:gd name="T9" fmla="*/ 2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6">
                <a:moveTo>
                  <a:pt x="0" y="20"/>
                </a:moveTo>
                <a:cubicBezTo>
                  <a:pt x="0" y="19"/>
                  <a:pt x="7" y="18"/>
                  <a:pt x="5" y="13"/>
                </a:cubicBezTo>
                <a:cubicBezTo>
                  <a:pt x="4" y="9"/>
                  <a:pt x="7" y="0"/>
                  <a:pt x="13" y="3"/>
                </a:cubicBezTo>
                <a:cubicBezTo>
                  <a:pt x="19" y="6"/>
                  <a:pt x="22" y="14"/>
                  <a:pt x="14" y="20"/>
                </a:cubicBezTo>
                <a:cubicBezTo>
                  <a:pt x="7" y="26"/>
                  <a:pt x="0" y="24"/>
                  <a:pt x="0" y="20"/>
                </a:cubicBezTo>
                <a:close/>
              </a:path>
            </a:pathLst>
          </a:custGeom>
          <a:solidFill>
            <a:srgbClr val="FBA0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4">
            <a:extLst>
              <a:ext uri="{FF2B5EF4-FFF2-40B4-BE49-F238E27FC236}">
                <a16:creationId xmlns:a16="http://schemas.microsoft.com/office/drawing/2014/main" xmlns="" id="{071E00E3-B60D-436A-BF1A-D90844D83722}"/>
              </a:ext>
            </a:extLst>
          </p:cNvPr>
          <p:cNvSpPr>
            <a:spLocks/>
          </p:cNvSpPr>
          <p:nvPr/>
        </p:nvSpPr>
        <p:spPr bwMode="auto">
          <a:xfrm>
            <a:off x="1316670" y="4233522"/>
            <a:ext cx="128588" cy="166688"/>
          </a:xfrm>
          <a:custGeom>
            <a:avLst/>
            <a:gdLst>
              <a:gd name="T0" fmla="*/ 37 w 37"/>
              <a:gd name="T1" fmla="*/ 0 h 36"/>
              <a:gd name="T2" fmla="*/ 0 w 37"/>
              <a:gd name="T3" fmla="*/ 27 h 36"/>
              <a:gd name="T4" fmla="*/ 0 w 37"/>
              <a:gd name="T5" fmla="*/ 36 h 36"/>
              <a:gd name="T6" fmla="*/ 37 w 37"/>
              <a:gd name="T7" fmla="*/ 6 h 36"/>
              <a:gd name="T8" fmla="*/ 37 w 37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36">
                <a:moveTo>
                  <a:pt x="37" y="0"/>
                </a:moveTo>
                <a:cubicBezTo>
                  <a:pt x="37" y="0"/>
                  <a:pt x="25" y="23"/>
                  <a:pt x="0" y="27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26" y="30"/>
                  <a:pt x="37" y="6"/>
                </a:cubicBezTo>
                <a:lnTo>
                  <a:pt x="37" y="0"/>
                </a:lnTo>
                <a:close/>
              </a:path>
            </a:pathLst>
          </a:custGeom>
          <a:solidFill>
            <a:srgbClr val="FBA0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46A6F6C5-EEBE-4476-9C4A-C31240F9F97C}"/>
              </a:ext>
            </a:extLst>
          </p:cNvPr>
          <p:cNvSpPr txBox="1"/>
          <p:nvPr/>
        </p:nvSpPr>
        <p:spPr>
          <a:xfrm>
            <a:off x="4443413" y="2276483"/>
            <a:ext cx="4223469" cy="252992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Bagaimana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Cara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Memiliki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Aplikasi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iPusnas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?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14280953-D46A-482A-BE39-FA4550FEDDBB}"/>
              </a:ext>
            </a:extLst>
          </p:cNvPr>
          <p:cNvGrpSpPr/>
          <p:nvPr/>
        </p:nvGrpSpPr>
        <p:grpSpPr>
          <a:xfrm>
            <a:off x="5081773" y="4097669"/>
            <a:ext cx="213122" cy="261938"/>
            <a:chOff x="4313201" y="1920875"/>
            <a:chExt cx="284163" cy="261938"/>
          </a:xfrm>
          <a:solidFill>
            <a:schemeClr val="bg1"/>
          </a:solidFill>
        </p:grpSpPr>
        <p:sp>
          <p:nvSpPr>
            <p:cNvPr id="123" name="Freeform 3131">
              <a:extLst>
                <a:ext uri="{FF2B5EF4-FFF2-40B4-BE49-F238E27FC236}">
                  <a16:creationId xmlns:a16="http://schemas.microsoft.com/office/drawing/2014/main" xmlns="" id="{BB34BDF5-C763-418B-A9FE-C397497B7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01" y="1920875"/>
              <a:ext cx="236538" cy="200025"/>
            </a:xfrm>
            <a:custGeom>
              <a:avLst/>
              <a:gdLst>
                <a:gd name="T0" fmla="*/ 599 w 599"/>
                <a:gd name="T1" fmla="*/ 12 h 503"/>
                <a:gd name="T2" fmla="*/ 599 w 599"/>
                <a:gd name="T3" fmla="*/ 7 h 503"/>
                <a:gd name="T4" fmla="*/ 595 w 599"/>
                <a:gd name="T5" fmla="*/ 3 h 503"/>
                <a:gd name="T6" fmla="*/ 592 w 599"/>
                <a:gd name="T7" fmla="*/ 1 h 503"/>
                <a:gd name="T8" fmla="*/ 587 w 599"/>
                <a:gd name="T9" fmla="*/ 0 h 503"/>
                <a:gd name="T10" fmla="*/ 12 w 599"/>
                <a:gd name="T11" fmla="*/ 0 h 503"/>
                <a:gd name="T12" fmla="*/ 8 w 599"/>
                <a:gd name="T13" fmla="*/ 1 h 503"/>
                <a:gd name="T14" fmla="*/ 4 w 599"/>
                <a:gd name="T15" fmla="*/ 3 h 503"/>
                <a:gd name="T16" fmla="*/ 2 w 599"/>
                <a:gd name="T17" fmla="*/ 7 h 503"/>
                <a:gd name="T18" fmla="*/ 0 w 599"/>
                <a:gd name="T19" fmla="*/ 12 h 503"/>
                <a:gd name="T20" fmla="*/ 0 w 599"/>
                <a:gd name="T21" fmla="*/ 371 h 503"/>
                <a:gd name="T22" fmla="*/ 2 w 599"/>
                <a:gd name="T23" fmla="*/ 376 h 503"/>
                <a:gd name="T24" fmla="*/ 4 w 599"/>
                <a:gd name="T25" fmla="*/ 379 h 503"/>
                <a:gd name="T26" fmla="*/ 8 w 599"/>
                <a:gd name="T27" fmla="*/ 382 h 503"/>
                <a:gd name="T28" fmla="*/ 12 w 599"/>
                <a:gd name="T29" fmla="*/ 383 h 503"/>
                <a:gd name="T30" fmla="*/ 96 w 599"/>
                <a:gd name="T31" fmla="*/ 383 h 503"/>
                <a:gd name="T32" fmla="*/ 96 w 599"/>
                <a:gd name="T33" fmla="*/ 490 h 503"/>
                <a:gd name="T34" fmla="*/ 97 w 599"/>
                <a:gd name="T35" fmla="*/ 493 h 503"/>
                <a:gd name="T36" fmla="*/ 98 w 599"/>
                <a:gd name="T37" fmla="*/ 497 h 503"/>
                <a:gd name="T38" fmla="*/ 100 w 599"/>
                <a:gd name="T39" fmla="*/ 499 h 503"/>
                <a:gd name="T40" fmla="*/ 104 w 599"/>
                <a:gd name="T41" fmla="*/ 502 h 503"/>
                <a:gd name="T42" fmla="*/ 106 w 599"/>
                <a:gd name="T43" fmla="*/ 502 h 503"/>
                <a:gd name="T44" fmla="*/ 109 w 599"/>
                <a:gd name="T45" fmla="*/ 503 h 503"/>
                <a:gd name="T46" fmla="*/ 112 w 599"/>
                <a:gd name="T47" fmla="*/ 502 h 503"/>
                <a:gd name="T48" fmla="*/ 117 w 599"/>
                <a:gd name="T49" fmla="*/ 499 h 503"/>
                <a:gd name="T50" fmla="*/ 232 w 599"/>
                <a:gd name="T51" fmla="*/ 383 h 503"/>
                <a:gd name="T52" fmla="*/ 288 w 599"/>
                <a:gd name="T53" fmla="*/ 383 h 503"/>
                <a:gd name="T54" fmla="*/ 288 w 599"/>
                <a:gd name="T55" fmla="*/ 251 h 503"/>
                <a:gd name="T56" fmla="*/ 288 w 599"/>
                <a:gd name="T57" fmla="*/ 246 h 503"/>
                <a:gd name="T58" fmla="*/ 291 w 599"/>
                <a:gd name="T59" fmla="*/ 242 h 503"/>
                <a:gd name="T60" fmla="*/ 295 w 599"/>
                <a:gd name="T61" fmla="*/ 240 h 503"/>
                <a:gd name="T62" fmla="*/ 300 w 599"/>
                <a:gd name="T63" fmla="*/ 239 h 503"/>
                <a:gd name="T64" fmla="*/ 599 w 599"/>
                <a:gd name="T65" fmla="*/ 239 h 503"/>
                <a:gd name="T66" fmla="*/ 599 w 599"/>
                <a:gd name="T67" fmla="*/ 1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03">
                  <a:moveTo>
                    <a:pt x="599" y="12"/>
                  </a:moveTo>
                  <a:lnTo>
                    <a:pt x="599" y="7"/>
                  </a:lnTo>
                  <a:lnTo>
                    <a:pt x="595" y="3"/>
                  </a:lnTo>
                  <a:lnTo>
                    <a:pt x="592" y="1"/>
                  </a:lnTo>
                  <a:lnTo>
                    <a:pt x="587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4" y="379"/>
                  </a:lnTo>
                  <a:lnTo>
                    <a:pt x="8" y="382"/>
                  </a:lnTo>
                  <a:lnTo>
                    <a:pt x="12" y="383"/>
                  </a:lnTo>
                  <a:lnTo>
                    <a:pt x="96" y="383"/>
                  </a:lnTo>
                  <a:lnTo>
                    <a:pt x="96" y="490"/>
                  </a:lnTo>
                  <a:lnTo>
                    <a:pt x="97" y="493"/>
                  </a:lnTo>
                  <a:lnTo>
                    <a:pt x="98" y="497"/>
                  </a:lnTo>
                  <a:lnTo>
                    <a:pt x="100" y="499"/>
                  </a:lnTo>
                  <a:lnTo>
                    <a:pt x="104" y="502"/>
                  </a:lnTo>
                  <a:lnTo>
                    <a:pt x="106" y="502"/>
                  </a:lnTo>
                  <a:lnTo>
                    <a:pt x="109" y="503"/>
                  </a:lnTo>
                  <a:lnTo>
                    <a:pt x="112" y="502"/>
                  </a:lnTo>
                  <a:lnTo>
                    <a:pt x="117" y="499"/>
                  </a:lnTo>
                  <a:lnTo>
                    <a:pt x="232" y="383"/>
                  </a:lnTo>
                  <a:lnTo>
                    <a:pt x="288" y="383"/>
                  </a:lnTo>
                  <a:lnTo>
                    <a:pt x="288" y="251"/>
                  </a:lnTo>
                  <a:lnTo>
                    <a:pt x="288" y="246"/>
                  </a:lnTo>
                  <a:lnTo>
                    <a:pt x="291" y="242"/>
                  </a:lnTo>
                  <a:lnTo>
                    <a:pt x="295" y="240"/>
                  </a:lnTo>
                  <a:lnTo>
                    <a:pt x="300" y="239"/>
                  </a:lnTo>
                  <a:lnTo>
                    <a:pt x="599" y="239"/>
                  </a:lnTo>
                  <a:lnTo>
                    <a:pt x="59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132">
              <a:extLst>
                <a:ext uri="{FF2B5EF4-FFF2-40B4-BE49-F238E27FC236}">
                  <a16:creationId xmlns:a16="http://schemas.microsoft.com/office/drawing/2014/main" xmlns="" id="{30EA3E69-4691-4490-8DF5-A5538BC20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26" y="2025650"/>
              <a:ext cx="160338" cy="157163"/>
            </a:xfrm>
            <a:custGeom>
              <a:avLst/>
              <a:gdLst>
                <a:gd name="T0" fmla="*/ 395 w 407"/>
                <a:gd name="T1" fmla="*/ 0 h 394"/>
                <a:gd name="T2" fmla="*/ 12 w 407"/>
                <a:gd name="T3" fmla="*/ 0 h 394"/>
                <a:gd name="T4" fmla="*/ 0 w 407"/>
                <a:gd name="T5" fmla="*/ 0 h 394"/>
                <a:gd name="T6" fmla="*/ 0 w 407"/>
                <a:gd name="T7" fmla="*/ 11 h 394"/>
                <a:gd name="T8" fmla="*/ 0 w 407"/>
                <a:gd name="T9" fmla="*/ 252 h 394"/>
                <a:gd name="T10" fmla="*/ 0 w 407"/>
                <a:gd name="T11" fmla="*/ 255 h 394"/>
                <a:gd name="T12" fmla="*/ 4 w 407"/>
                <a:gd name="T13" fmla="*/ 260 h 394"/>
                <a:gd name="T14" fmla="*/ 7 w 407"/>
                <a:gd name="T15" fmla="*/ 262 h 394"/>
                <a:gd name="T16" fmla="*/ 12 w 407"/>
                <a:gd name="T17" fmla="*/ 264 h 394"/>
                <a:gd name="T18" fmla="*/ 193 w 407"/>
                <a:gd name="T19" fmla="*/ 264 h 394"/>
                <a:gd name="T20" fmla="*/ 198 w 407"/>
                <a:gd name="T21" fmla="*/ 264 h 394"/>
                <a:gd name="T22" fmla="*/ 314 w 407"/>
                <a:gd name="T23" fmla="*/ 391 h 394"/>
                <a:gd name="T24" fmla="*/ 319 w 407"/>
                <a:gd name="T25" fmla="*/ 394 h 394"/>
                <a:gd name="T26" fmla="*/ 324 w 407"/>
                <a:gd name="T27" fmla="*/ 394 h 394"/>
                <a:gd name="T28" fmla="*/ 325 w 407"/>
                <a:gd name="T29" fmla="*/ 394 h 394"/>
                <a:gd name="T30" fmla="*/ 327 w 407"/>
                <a:gd name="T31" fmla="*/ 394 h 394"/>
                <a:gd name="T32" fmla="*/ 331 w 407"/>
                <a:gd name="T33" fmla="*/ 392 h 394"/>
                <a:gd name="T34" fmla="*/ 333 w 407"/>
                <a:gd name="T35" fmla="*/ 390 h 394"/>
                <a:gd name="T36" fmla="*/ 334 w 407"/>
                <a:gd name="T37" fmla="*/ 386 h 394"/>
                <a:gd name="T38" fmla="*/ 336 w 407"/>
                <a:gd name="T39" fmla="*/ 383 h 394"/>
                <a:gd name="T40" fmla="*/ 336 w 407"/>
                <a:gd name="T41" fmla="*/ 276 h 394"/>
                <a:gd name="T42" fmla="*/ 336 w 407"/>
                <a:gd name="T43" fmla="*/ 264 h 394"/>
                <a:gd name="T44" fmla="*/ 347 w 407"/>
                <a:gd name="T45" fmla="*/ 264 h 394"/>
                <a:gd name="T46" fmla="*/ 395 w 407"/>
                <a:gd name="T47" fmla="*/ 264 h 394"/>
                <a:gd name="T48" fmla="*/ 400 w 407"/>
                <a:gd name="T49" fmla="*/ 262 h 394"/>
                <a:gd name="T50" fmla="*/ 403 w 407"/>
                <a:gd name="T51" fmla="*/ 260 h 394"/>
                <a:gd name="T52" fmla="*/ 406 w 407"/>
                <a:gd name="T53" fmla="*/ 257 h 394"/>
                <a:gd name="T54" fmla="*/ 407 w 407"/>
                <a:gd name="T55" fmla="*/ 252 h 394"/>
                <a:gd name="T56" fmla="*/ 407 w 407"/>
                <a:gd name="T57" fmla="*/ 11 h 394"/>
                <a:gd name="T58" fmla="*/ 406 w 407"/>
                <a:gd name="T59" fmla="*/ 7 h 394"/>
                <a:gd name="T60" fmla="*/ 403 w 407"/>
                <a:gd name="T61" fmla="*/ 3 h 394"/>
                <a:gd name="T62" fmla="*/ 400 w 407"/>
                <a:gd name="T63" fmla="*/ 1 h 394"/>
                <a:gd name="T64" fmla="*/ 395 w 407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7" h="394">
                  <a:moveTo>
                    <a:pt x="395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52"/>
                  </a:lnTo>
                  <a:lnTo>
                    <a:pt x="0" y="255"/>
                  </a:lnTo>
                  <a:lnTo>
                    <a:pt x="4" y="260"/>
                  </a:lnTo>
                  <a:lnTo>
                    <a:pt x="7" y="262"/>
                  </a:lnTo>
                  <a:lnTo>
                    <a:pt x="12" y="264"/>
                  </a:lnTo>
                  <a:lnTo>
                    <a:pt x="193" y="264"/>
                  </a:lnTo>
                  <a:lnTo>
                    <a:pt x="198" y="264"/>
                  </a:lnTo>
                  <a:lnTo>
                    <a:pt x="314" y="391"/>
                  </a:lnTo>
                  <a:lnTo>
                    <a:pt x="319" y="394"/>
                  </a:lnTo>
                  <a:lnTo>
                    <a:pt x="324" y="394"/>
                  </a:lnTo>
                  <a:lnTo>
                    <a:pt x="325" y="394"/>
                  </a:lnTo>
                  <a:lnTo>
                    <a:pt x="327" y="394"/>
                  </a:lnTo>
                  <a:lnTo>
                    <a:pt x="331" y="392"/>
                  </a:lnTo>
                  <a:lnTo>
                    <a:pt x="333" y="390"/>
                  </a:lnTo>
                  <a:lnTo>
                    <a:pt x="334" y="386"/>
                  </a:lnTo>
                  <a:lnTo>
                    <a:pt x="336" y="383"/>
                  </a:lnTo>
                  <a:lnTo>
                    <a:pt x="336" y="276"/>
                  </a:lnTo>
                  <a:lnTo>
                    <a:pt x="336" y="264"/>
                  </a:lnTo>
                  <a:lnTo>
                    <a:pt x="347" y="264"/>
                  </a:lnTo>
                  <a:lnTo>
                    <a:pt x="395" y="264"/>
                  </a:lnTo>
                  <a:lnTo>
                    <a:pt x="400" y="262"/>
                  </a:lnTo>
                  <a:lnTo>
                    <a:pt x="403" y="260"/>
                  </a:lnTo>
                  <a:lnTo>
                    <a:pt x="406" y="257"/>
                  </a:lnTo>
                  <a:lnTo>
                    <a:pt x="407" y="252"/>
                  </a:lnTo>
                  <a:lnTo>
                    <a:pt x="407" y="11"/>
                  </a:lnTo>
                  <a:lnTo>
                    <a:pt x="406" y="7"/>
                  </a:lnTo>
                  <a:lnTo>
                    <a:pt x="403" y="3"/>
                  </a:lnTo>
                  <a:lnTo>
                    <a:pt x="400" y="1"/>
                  </a:lnTo>
                  <a:lnTo>
                    <a:pt x="3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9" name="Freeform 2967">
            <a:extLst>
              <a:ext uri="{FF2B5EF4-FFF2-40B4-BE49-F238E27FC236}">
                <a16:creationId xmlns:a16="http://schemas.microsoft.com/office/drawing/2014/main" xmlns="" id="{0637F067-AA32-4AE2-8041-A0C1318B154A}"/>
              </a:ext>
            </a:extLst>
          </p:cNvPr>
          <p:cNvSpPr>
            <a:spLocks noEditPoints="1"/>
          </p:cNvSpPr>
          <p:nvPr/>
        </p:nvSpPr>
        <p:spPr bwMode="auto">
          <a:xfrm>
            <a:off x="5081177" y="5176378"/>
            <a:ext cx="214313" cy="238125"/>
          </a:xfrm>
          <a:custGeom>
            <a:avLst/>
            <a:gdLst>
              <a:gd name="T0" fmla="*/ 163 w 720"/>
              <a:gd name="T1" fmla="*/ 241 h 598"/>
              <a:gd name="T2" fmla="*/ 155 w 720"/>
              <a:gd name="T3" fmla="*/ 238 h 598"/>
              <a:gd name="T4" fmla="*/ 151 w 720"/>
              <a:gd name="T5" fmla="*/ 229 h 598"/>
              <a:gd name="T6" fmla="*/ 155 w 720"/>
              <a:gd name="T7" fmla="*/ 221 h 598"/>
              <a:gd name="T8" fmla="*/ 163 w 720"/>
              <a:gd name="T9" fmla="*/ 217 h 598"/>
              <a:gd name="T10" fmla="*/ 561 w 720"/>
              <a:gd name="T11" fmla="*/ 217 h 598"/>
              <a:gd name="T12" fmla="*/ 568 w 720"/>
              <a:gd name="T13" fmla="*/ 225 h 598"/>
              <a:gd name="T14" fmla="*/ 568 w 720"/>
              <a:gd name="T15" fmla="*/ 234 h 598"/>
              <a:gd name="T16" fmla="*/ 561 w 720"/>
              <a:gd name="T17" fmla="*/ 240 h 598"/>
              <a:gd name="T18" fmla="*/ 557 w 720"/>
              <a:gd name="T19" fmla="*/ 241 h 598"/>
              <a:gd name="T20" fmla="*/ 163 w 720"/>
              <a:gd name="T21" fmla="*/ 335 h 598"/>
              <a:gd name="T22" fmla="*/ 155 w 720"/>
              <a:gd name="T23" fmla="*/ 332 h 598"/>
              <a:gd name="T24" fmla="*/ 151 w 720"/>
              <a:gd name="T25" fmla="*/ 323 h 598"/>
              <a:gd name="T26" fmla="*/ 155 w 720"/>
              <a:gd name="T27" fmla="*/ 314 h 598"/>
              <a:gd name="T28" fmla="*/ 163 w 720"/>
              <a:gd name="T29" fmla="*/ 311 h 598"/>
              <a:gd name="T30" fmla="*/ 561 w 720"/>
              <a:gd name="T31" fmla="*/ 311 h 598"/>
              <a:gd name="T32" fmla="*/ 568 w 720"/>
              <a:gd name="T33" fmla="*/ 319 h 598"/>
              <a:gd name="T34" fmla="*/ 568 w 720"/>
              <a:gd name="T35" fmla="*/ 327 h 598"/>
              <a:gd name="T36" fmla="*/ 561 w 720"/>
              <a:gd name="T37" fmla="*/ 334 h 598"/>
              <a:gd name="T38" fmla="*/ 557 w 720"/>
              <a:gd name="T39" fmla="*/ 335 h 598"/>
              <a:gd name="T40" fmla="*/ 436 w 720"/>
              <a:gd name="T41" fmla="*/ 119 h 598"/>
              <a:gd name="T42" fmla="*/ 444 w 720"/>
              <a:gd name="T43" fmla="*/ 122 h 598"/>
              <a:gd name="T44" fmla="*/ 448 w 720"/>
              <a:gd name="T45" fmla="*/ 131 h 598"/>
              <a:gd name="T46" fmla="*/ 444 w 720"/>
              <a:gd name="T47" fmla="*/ 140 h 598"/>
              <a:gd name="T48" fmla="*/ 436 w 720"/>
              <a:gd name="T49" fmla="*/ 144 h 598"/>
              <a:gd name="T50" fmla="*/ 160 w 720"/>
              <a:gd name="T51" fmla="*/ 143 h 598"/>
              <a:gd name="T52" fmla="*/ 153 w 720"/>
              <a:gd name="T53" fmla="*/ 135 h 598"/>
              <a:gd name="T54" fmla="*/ 153 w 720"/>
              <a:gd name="T55" fmla="*/ 127 h 598"/>
              <a:gd name="T56" fmla="*/ 160 w 720"/>
              <a:gd name="T57" fmla="*/ 120 h 598"/>
              <a:gd name="T58" fmla="*/ 163 w 720"/>
              <a:gd name="T59" fmla="*/ 119 h 598"/>
              <a:gd name="T60" fmla="*/ 13 w 720"/>
              <a:gd name="T61" fmla="*/ 0 h 598"/>
              <a:gd name="T62" fmla="*/ 4 w 720"/>
              <a:gd name="T63" fmla="*/ 3 h 598"/>
              <a:gd name="T64" fmla="*/ 0 w 720"/>
              <a:gd name="T65" fmla="*/ 12 h 598"/>
              <a:gd name="T66" fmla="*/ 2 w 720"/>
              <a:gd name="T67" fmla="*/ 471 h 598"/>
              <a:gd name="T68" fmla="*/ 9 w 720"/>
              <a:gd name="T69" fmla="*/ 478 h 598"/>
              <a:gd name="T70" fmla="*/ 193 w 720"/>
              <a:gd name="T71" fmla="*/ 478 h 598"/>
              <a:gd name="T72" fmla="*/ 193 w 720"/>
              <a:gd name="T73" fmla="*/ 590 h 598"/>
              <a:gd name="T74" fmla="*/ 197 w 720"/>
              <a:gd name="T75" fmla="*/ 596 h 598"/>
              <a:gd name="T76" fmla="*/ 201 w 720"/>
              <a:gd name="T77" fmla="*/ 598 h 598"/>
              <a:gd name="T78" fmla="*/ 209 w 720"/>
              <a:gd name="T79" fmla="*/ 598 h 598"/>
              <a:gd name="T80" fmla="*/ 350 w 720"/>
              <a:gd name="T81" fmla="*/ 478 h 598"/>
              <a:gd name="T82" fmla="*/ 712 w 720"/>
              <a:gd name="T83" fmla="*/ 478 h 598"/>
              <a:gd name="T84" fmla="*/ 719 w 720"/>
              <a:gd name="T85" fmla="*/ 471 h 598"/>
              <a:gd name="T86" fmla="*/ 720 w 720"/>
              <a:gd name="T87" fmla="*/ 12 h 598"/>
              <a:gd name="T88" fmla="*/ 716 w 720"/>
              <a:gd name="T89" fmla="*/ 3 h 598"/>
              <a:gd name="T90" fmla="*/ 708 w 720"/>
              <a:gd name="T9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20" h="598">
                <a:moveTo>
                  <a:pt x="557" y="241"/>
                </a:moveTo>
                <a:lnTo>
                  <a:pt x="163" y="241"/>
                </a:lnTo>
                <a:lnTo>
                  <a:pt x="160" y="240"/>
                </a:lnTo>
                <a:lnTo>
                  <a:pt x="155" y="238"/>
                </a:lnTo>
                <a:lnTo>
                  <a:pt x="153" y="234"/>
                </a:lnTo>
                <a:lnTo>
                  <a:pt x="151" y="229"/>
                </a:lnTo>
                <a:lnTo>
                  <a:pt x="153" y="225"/>
                </a:lnTo>
                <a:lnTo>
                  <a:pt x="155" y="221"/>
                </a:lnTo>
                <a:lnTo>
                  <a:pt x="160" y="217"/>
                </a:lnTo>
                <a:lnTo>
                  <a:pt x="163" y="217"/>
                </a:lnTo>
                <a:lnTo>
                  <a:pt x="557" y="217"/>
                </a:lnTo>
                <a:lnTo>
                  <a:pt x="561" y="217"/>
                </a:lnTo>
                <a:lnTo>
                  <a:pt x="565" y="221"/>
                </a:lnTo>
                <a:lnTo>
                  <a:pt x="568" y="225"/>
                </a:lnTo>
                <a:lnTo>
                  <a:pt x="569" y="229"/>
                </a:lnTo>
                <a:lnTo>
                  <a:pt x="568" y="234"/>
                </a:lnTo>
                <a:lnTo>
                  <a:pt x="565" y="238"/>
                </a:lnTo>
                <a:lnTo>
                  <a:pt x="561" y="240"/>
                </a:lnTo>
                <a:lnTo>
                  <a:pt x="557" y="241"/>
                </a:lnTo>
                <a:lnTo>
                  <a:pt x="557" y="241"/>
                </a:lnTo>
                <a:close/>
                <a:moveTo>
                  <a:pt x="557" y="335"/>
                </a:moveTo>
                <a:lnTo>
                  <a:pt x="163" y="335"/>
                </a:lnTo>
                <a:lnTo>
                  <a:pt x="160" y="334"/>
                </a:lnTo>
                <a:lnTo>
                  <a:pt x="155" y="332"/>
                </a:lnTo>
                <a:lnTo>
                  <a:pt x="153" y="327"/>
                </a:lnTo>
                <a:lnTo>
                  <a:pt x="151" y="323"/>
                </a:lnTo>
                <a:lnTo>
                  <a:pt x="153" y="319"/>
                </a:lnTo>
                <a:lnTo>
                  <a:pt x="155" y="314"/>
                </a:lnTo>
                <a:lnTo>
                  <a:pt x="160" y="311"/>
                </a:lnTo>
                <a:lnTo>
                  <a:pt x="163" y="311"/>
                </a:lnTo>
                <a:lnTo>
                  <a:pt x="557" y="310"/>
                </a:lnTo>
                <a:lnTo>
                  <a:pt x="561" y="311"/>
                </a:lnTo>
                <a:lnTo>
                  <a:pt x="565" y="314"/>
                </a:lnTo>
                <a:lnTo>
                  <a:pt x="568" y="319"/>
                </a:lnTo>
                <a:lnTo>
                  <a:pt x="569" y="323"/>
                </a:lnTo>
                <a:lnTo>
                  <a:pt x="568" y="327"/>
                </a:lnTo>
                <a:lnTo>
                  <a:pt x="565" y="332"/>
                </a:lnTo>
                <a:lnTo>
                  <a:pt x="561" y="334"/>
                </a:lnTo>
                <a:lnTo>
                  <a:pt x="557" y="335"/>
                </a:lnTo>
                <a:lnTo>
                  <a:pt x="557" y="335"/>
                </a:lnTo>
                <a:close/>
                <a:moveTo>
                  <a:pt x="163" y="119"/>
                </a:moveTo>
                <a:lnTo>
                  <a:pt x="436" y="119"/>
                </a:lnTo>
                <a:lnTo>
                  <a:pt x="440" y="120"/>
                </a:lnTo>
                <a:lnTo>
                  <a:pt x="444" y="122"/>
                </a:lnTo>
                <a:lnTo>
                  <a:pt x="446" y="127"/>
                </a:lnTo>
                <a:lnTo>
                  <a:pt x="448" y="131"/>
                </a:lnTo>
                <a:lnTo>
                  <a:pt x="446" y="135"/>
                </a:lnTo>
                <a:lnTo>
                  <a:pt x="444" y="140"/>
                </a:lnTo>
                <a:lnTo>
                  <a:pt x="440" y="143"/>
                </a:lnTo>
                <a:lnTo>
                  <a:pt x="436" y="144"/>
                </a:lnTo>
                <a:lnTo>
                  <a:pt x="163" y="143"/>
                </a:lnTo>
                <a:lnTo>
                  <a:pt x="160" y="143"/>
                </a:lnTo>
                <a:lnTo>
                  <a:pt x="155" y="140"/>
                </a:lnTo>
                <a:lnTo>
                  <a:pt x="153" y="135"/>
                </a:lnTo>
                <a:lnTo>
                  <a:pt x="151" y="131"/>
                </a:lnTo>
                <a:lnTo>
                  <a:pt x="153" y="127"/>
                </a:lnTo>
                <a:lnTo>
                  <a:pt x="155" y="122"/>
                </a:lnTo>
                <a:lnTo>
                  <a:pt x="160" y="120"/>
                </a:lnTo>
                <a:lnTo>
                  <a:pt x="163" y="119"/>
                </a:lnTo>
                <a:lnTo>
                  <a:pt x="163" y="119"/>
                </a:lnTo>
                <a:close/>
                <a:moveTo>
                  <a:pt x="708" y="0"/>
                </a:moveTo>
                <a:lnTo>
                  <a:pt x="13" y="0"/>
                </a:lnTo>
                <a:lnTo>
                  <a:pt x="9" y="0"/>
                </a:lnTo>
                <a:lnTo>
                  <a:pt x="4" y="3"/>
                </a:lnTo>
                <a:lnTo>
                  <a:pt x="2" y="7"/>
                </a:lnTo>
                <a:lnTo>
                  <a:pt x="0" y="12"/>
                </a:lnTo>
                <a:lnTo>
                  <a:pt x="0" y="466"/>
                </a:lnTo>
                <a:lnTo>
                  <a:pt x="2" y="471"/>
                </a:lnTo>
                <a:lnTo>
                  <a:pt x="4" y="474"/>
                </a:lnTo>
                <a:lnTo>
                  <a:pt x="9" y="478"/>
                </a:lnTo>
                <a:lnTo>
                  <a:pt x="13" y="478"/>
                </a:lnTo>
                <a:lnTo>
                  <a:pt x="193" y="478"/>
                </a:lnTo>
                <a:lnTo>
                  <a:pt x="193" y="586"/>
                </a:lnTo>
                <a:lnTo>
                  <a:pt x="193" y="590"/>
                </a:lnTo>
                <a:lnTo>
                  <a:pt x="194" y="593"/>
                </a:lnTo>
                <a:lnTo>
                  <a:pt x="197" y="596"/>
                </a:lnTo>
                <a:lnTo>
                  <a:pt x="199" y="597"/>
                </a:lnTo>
                <a:lnTo>
                  <a:pt x="201" y="598"/>
                </a:lnTo>
                <a:lnTo>
                  <a:pt x="205" y="598"/>
                </a:lnTo>
                <a:lnTo>
                  <a:pt x="209" y="598"/>
                </a:lnTo>
                <a:lnTo>
                  <a:pt x="212" y="596"/>
                </a:lnTo>
                <a:lnTo>
                  <a:pt x="350" y="478"/>
                </a:lnTo>
                <a:lnTo>
                  <a:pt x="708" y="478"/>
                </a:lnTo>
                <a:lnTo>
                  <a:pt x="712" y="478"/>
                </a:lnTo>
                <a:lnTo>
                  <a:pt x="716" y="474"/>
                </a:lnTo>
                <a:lnTo>
                  <a:pt x="719" y="471"/>
                </a:lnTo>
                <a:lnTo>
                  <a:pt x="720" y="466"/>
                </a:lnTo>
                <a:lnTo>
                  <a:pt x="720" y="12"/>
                </a:lnTo>
                <a:lnTo>
                  <a:pt x="719" y="7"/>
                </a:lnTo>
                <a:lnTo>
                  <a:pt x="716" y="3"/>
                </a:lnTo>
                <a:lnTo>
                  <a:pt x="712" y="0"/>
                </a:lnTo>
                <a:lnTo>
                  <a:pt x="7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14">
            <a:extLst>
              <a:ext uri="{FF2B5EF4-FFF2-40B4-BE49-F238E27FC236}">
                <a16:creationId xmlns:a16="http://schemas.microsoft.com/office/drawing/2014/main" xmlns="" id="{45455F88-17EC-4D11-8D73-3AB352B96D3D}"/>
              </a:ext>
            </a:extLst>
          </p:cNvPr>
          <p:cNvSpPr>
            <a:spLocks/>
          </p:cNvSpPr>
          <p:nvPr/>
        </p:nvSpPr>
        <p:spPr bwMode="auto">
          <a:xfrm flipH="1" flipV="1">
            <a:off x="7292977" y="0"/>
            <a:ext cx="1851023" cy="963266"/>
          </a:xfrm>
          <a:custGeom>
            <a:avLst/>
            <a:gdLst>
              <a:gd name="T0" fmla="*/ 0 w 513"/>
              <a:gd name="T1" fmla="*/ 0 h 201"/>
              <a:gd name="T2" fmla="*/ 0 w 513"/>
              <a:gd name="T3" fmla="*/ 201 h 201"/>
              <a:gd name="T4" fmla="*/ 513 w 513"/>
              <a:gd name="T5" fmla="*/ 201 h 201"/>
              <a:gd name="T6" fmla="*/ 182 w 513"/>
              <a:gd name="T7" fmla="*/ 44 h 201"/>
              <a:gd name="T8" fmla="*/ 0 w 513"/>
              <a:gd name="T9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" h="201">
                <a:moveTo>
                  <a:pt x="0" y="0"/>
                </a:moveTo>
                <a:cubicBezTo>
                  <a:pt x="0" y="201"/>
                  <a:pt x="0" y="201"/>
                  <a:pt x="0" y="201"/>
                </a:cubicBezTo>
                <a:cubicBezTo>
                  <a:pt x="513" y="201"/>
                  <a:pt x="513" y="201"/>
                  <a:pt x="513" y="201"/>
                </a:cubicBezTo>
                <a:cubicBezTo>
                  <a:pt x="422" y="139"/>
                  <a:pt x="304" y="92"/>
                  <a:pt x="182" y="44"/>
                </a:cubicBezTo>
                <a:cubicBezTo>
                  <a:pt x="112" y="17"/>
                  <a:pt x="52" y="3"/>
                  <a:pt x="0" y="0"/>
                </a:cubicBezTo>
              </a:path>
            </a:pathLst>
          </a:custGeom>
          <a:gradFill flip="none" rotWithShape="1">
            <a:gsLst>
              <a:gs pos="0">
                <a:schemeClr val="bg1"/>
              </a:gs>
              <a:gs pos="70000">
                <a:srgbClr val="A7E8FF">
                  <a:alpha val="2900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Pusnas (@ipusnas_id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92" y="1826078"/>
            <a:ext cx="1487091" cy="33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1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3A84255-FD52-4F5D-A3CE-98DB78858DB9}"/>
              </a:ext>
            </a:extLst>
          </p:cNvPr>
          <p:cNvGrpSpPr/>
          <p:nvPr/>
        </p:nvGrpSpPr>
        <p:grpSpPr>
          <a:xfrm rot="5400000">
            <a:off x="1143000" y="-871010"/>
            <a:ext cx="6858000" cy="8600019"/>
            <a:chOff x="0" y="430218"/>
            <a:chExt cx="12192000" cy="5997564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EDA00D1-A821-4BE0-980B-0AFBFC601E1C}"/>
                </a:ext>
              </a:extLst>
            </p:cNvPr>
            <p:cNvSpPr/>
            <p:nvPr/>
          </p:nvSpPr>
          <p:spPr>
            <a:xfrm>
              <a:off x="0" y="43021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D6B9771-87AF-4A78-BF6B-70F49F7CBD7B}"/>
                </a:ext>
              </a:extLst>
            </p:cNvPr>
            <p:cNvSpPr/>
            <p:nvPr/>
          </p:nvSpPr>
          <p:spPr>
            <a:xfrm>
              <a:off x="0" y="113602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6425C30-E7EB-4EDC-ABE7-5A57BEFF83D0}"/>
                </a:ext>
              </a:extLst>
            </p:cNvPr>
            <p:cNvSpPr/>
            <p:nvPr/>
          </p:nvSpPr>
          <p:spPr>
            <a:xfrm>
              <a:off x="0" y="1841824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3ABC6269-BCA6-4BA7-BF8F-8E4F3A6F663C}"/>
                </a:ext>
              </a:extLst>
            </p:cNvPr>
            <p:cNvSpPr/>
            <p:nvPr/>
          </p:nvSpPr>
          <p:spPr>
            <a:xfrm>
              <a:off x="0" y="2547627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F3C32B6-2A33-4C5E-A457-4AF98CD64794}"/>
                </a:ext>
              </a:extLst>
            </p:cNvPr>
            <p:cNvSpPr/>
            <p:nvPr/>
          </p:nvSpPr>
          <p:spPr>
            <a:xfrm>
              <a:off x="0" y="3253429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AE43746-A8E0-4697-9C6F-A64DA81B700F}"/>
                </a:ext>
              </a:extLst>
            </p:cNvPr>
            <p:cNvSpPr/>
            <p:nvPr/>
          </p:nvSpPr>
          <p:spPr>
            <a:xfrm>
              <a:off x="0" y="395923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38A6833F-C9A0-44E7-BD59-97E5E5F56EA0}"/>
                </a:ext>
              </a:extLst>
            </p:cNvPr>
            <p:cNvSpPr/>
            <p:nvPr/>
          </p:nvSpPr>
          <p:spPr>
            <a:xfrm>
              <a:off x="0" y="4665033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81AB660-5CCC-4A3C-88D0-5B89BB2240FE}"/>
                </a:ext>
              </a:extLst>
            </p:cNvPr>
            <p:cNvSpPr/>
            <p:nvPr/>
          </p:nvSpPr>
          <p:spPr>
            <a:xfrm>
              <a:off x="0" y="5370836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F70BCCEC-92C6-4D8A-9EFB-92406F0298E5}"/>
                </a:ext>
              </a:extLst>
            </p:cNvPr>
            <p:cNvSpPr/>
            <p:nvPr/>
          </p:nvSpPr>
          <p:spPr>
            <a:xfrm>
              <a:off x="0" y="607663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2050" name="Picture 2" descr="Aplikasi ipusnas Perpustakaan Nasional RI, meningkatkan minat baca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"/>
          <a:stretch/>
        </p:blipFill>
        <p:spPr bwMode="auto">
          <a:xfrm>
            <a:off x="273125" y="156685"/>
            <a:ext cx="2107581" cy="50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991" y="5467789"/>
            <a:ext cx="2412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Download </a:t>
            </a:r>
            <a:r>
              <a:rPr lang="en-US" sz="1600" dirty="0" err="1" smtClean="0">
                <a:solidFill>
                  <a:srgbClr val="002060"/>
                </a:solidFill>
              </a:rPr>
              <a:t>aplikasi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iPusnas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pada</a:t>
            </a:r>
            <a:r>
              <a:rPr lang="en-US" sz="1600" dirty="0" smtClean="0">
                <a:solidFill>
                  <a:srgbClr val="002060"/>
                </a:solidFill>
              </a:rPr>
              <a:t> Play Store </a:t>
            </a:r>
            <a:r>
              <a:rPr lang="en-US" sz="1600" dirty="0" err="1" smtClean="0">
                <a:solidFill>
                  <a:srgbClr val="002060"/>
                </a:solidFill>
              </a:rPr>
              <a:t>atau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langsung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dapat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600" dirty="0" err="1" smtClean="0">
                <a:solidFill>
                  <a:srgbClr val="002060"/>
                </a:solidFill>
              </a:rPr>
              <a:t>mengunjungi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hlinkClick r:id="rId4"/>
              </a:rPr>
              <a:t>http://ipusnas.id</a:t>
            </a:r>
            <a:endParaRPr lang="en-US" sz="1600" dirty="0" smtClean="0"/>
          </a:p>
          <a:p>
            <a:pPr algn="ctr"/>
            <a:endParaRPr lang="en-US" sz="1600" dirty="0"/>
          </a:p>
        </p:txBody>
      </p:sp>
      <p:pic>
        <p:nvPicPr>
          <p:cNvPr id="1026" name="Picture 2" descr="iPusnas, Perpustakaan Digital yang Jadi Surga bagi Pecinta Buku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901" y="3544908"/>
            <a:ext cx="2024126" cy="327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b="4572"/>
          <a:stretch/>
        </p:blipFill>
        <p:spPr>
          <a:xfrm>
            <a:off x="2544901" y="156685"/>
            <a:ext cx="2024126" cy="3422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" b="5903"/>
          <a:stretch/>
        </p:blipFill>
        <p:spPr>
          <a:xfrm>
            <a:off x="4889910" y="156685"/>
            <a:ext cx="1732954" cy="4598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9045" y="4924697"/>
            <a:ext cx="23735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Setelah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aplikasi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berhasil</a:t>
            </a:r>
            <a:r>
              <a:rPr lang="en-US" dirty="0" smtClean="0">
                <a:solidFill>
                  <a:srgbClr val="002060"/>
                </a:solidFill>
              </a:rPr>
              <a:t> di </a:t>
            </a:r>
            <a:r>
              <a:rPr lang="en-US" dirty="0" err="1" smtClean="0">
                <a:solidFill>
                  <a:srgbClr val="002060"/>
                </a:solidFill>
              </a:rPr>
              <a:t>instal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maka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melakukan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registrasi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untuk</a:t>
            </a:r>
            <a:r>
              <a:rPr lang="en-US" dirty="0" smtClean="0">
                <a:solidFill>
                  <a:srgbClr val="002060"/>
                </a:solidFill>
              </a:rPr>
              <a:t> login </a:t>
            </a:r>
            <a:r>
              <a:rPr lang="en-US" dirty="0" err="1" smtClean="0">
                <a:solidFill>
                  <a:srgbClr val="002060"/>
                </a:solidFill>
              </a:rPr>
              <a:t>dapat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menggunakan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akun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F</a:t>
            </a:r>
            <a:r>
              <a:rPr lang="en-US" dirty="0" smtClean="0">
                <a:solidFill>
                  <a:srgbClr val="002060"/>
                </a:solidFill>
              </a:rPr>
              <a:t>acebook </a:t>
            </a:r>
            <a:r>
              <a:rPr lang="en-US" dirty="0" err="1" smtClean="0">
                <a:solidFill>
                  <a:srgbClr val="002060"/>
                </a:solidFill>
              </a:rPr>
              <a:t>atau</a:t>
            </a:r>
            <a:r>
              <a:rPr lang="en-US" dirty="0" smtClean="0">
                <a:solidFill>
                  <a:srgbClr val="002060"/>
                </a:solidFill>
              </a:rPr>
              <a:t> Email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3A84255-FD52-4F5D-A3CE-98DB78858DB9}"/>
              </a:ext>
            </a:extLst>
          </p:cNvPr>
          <p:cNvGrpSpPr/>
          <p:nvPr/>
        </p:nvGrpSpPr>
        <p:grpSpPr>
          <a:xfrm rot="5400000">
            <a:off x="1143000" y="-871010"/>
            <a:ext cx="6858000" cy="8600019"/>
            <a:chOff x="0" y="430218"/>
            <a:chExt cx="12192000" cy="5997564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EDA00D1-A821-4BE0-980B-0AFBFC601E1C}"/>
                </a:ext>
              </a:extLst>
            </p:cNvPr>
            <p:cNvSpPr/>
            <p:nvPr/>
          </p:nvSpPr>
          <p:spPr>
            <a:xfrm>
              <a:off x="0" y="43021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D6B9771-87AF-4A78-BF6B-70F49F7CBD7B}"/>
                </a:ext>
              </a:extLst>
            </p:cNvPr>
            <p:cNvSpPr/>
            <p:nvPr/>
          </p:nvSpPr>
          <p:spPr>
            <a:xfrm>
              <a:off x="0" y="113602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6425C30-E7EB-4EDC-ABE7-5A57BEFF83D0}"/>
                </a:ext>
              </a:extLst>
            </p:cNvPr>
            <p:cNvSpPr/>
            <p:nvPr/>
          </p:nvSpPr>
          <p:spPr>
            <a:xfrm>
              <a:off x="0" y="1841824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3ABC6269-BCA6-4BA7-BF8F-8E4F3A6F663C}"/>
                </a:ext>
              </a:extLst>
            </p:cNvPr>
            <p:cNvSpPr/>
            <p:nvPr/>
          </p:nvSpPr>
          <p:spPr>
            <a:xfrm>
              <a:off x="0" y="2547627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F3C32B6-2A33-4C5E-A457-4AF98CD64794}"/>
                </a:ext>
              </a:extLst>
            </p:cNvPr>
            <p:cNvSpPr/>
            <p:nvPr/>
          </p:nvSpPr>
          <p:spPr>
            <a:xfrm>
              <a:off x="0" y="3253429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AE43746-A8E0-4697-9C6F-A64DA81B700F}"/>
                </a:ext>
              </a:extLst>
            </p:cNvPr>
            <p:cNvSpPr/>
            <p:nvPr/>
          </p:nvSpPr>
          <p:spPr>
            <a:xfrm>
              <a:off x="0" y="395923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38A6833F-C9A0-44E7-BD59-97E5E5F56EA0}"/>
                </a:ext>
              </a:extLst>
            </p:cNvPr>
            <p:cNvSpPr/>
            <p:nvPr/>
          </p:nvSpPr>
          <p:spPr>
            <a:xfrm>
              <a:off x="0" y="4665033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81AB660-5CCC-4A3C-88D0-5B89BB2240FE}"/>
                </a:ext>
              </a:extLst>
            </p:cNvPr>
            <p:cNvSpPr/>
            <p:nvPr/>
          </p:nvSpPr>
          <p:spPr>
            <a:xfrm>
              <a:off x="0" y="5370836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F70BCCEC-92C6-4D8A-9EFB-92406F0298E5}"/>
                </a:ext>
              </a:extLst>
            </p:cNvPr>
            <p:cNvSpPr/>
            <p:nvPr/>
          </p:nvSpPr>
          <p:spPr>
            <a:xfrm>
              <a:off x="0" y="607663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486400" y="5042263"/>
            <a:ext cx="237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406" y="5499465"/>
            <a:ext cx="3621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Setelah</a:t>
            </a:r>
            <a:r>
              <a:rPr lang="en-US" dirty="0" smtClean="0">
                <a:solidFill>
                  <a:srgbClr val="002060"/>
                </a:solidFill>
              </a:rPr>
              <a:t> login </a:t>
            </a:r>
            <a:r>
              <a:rPr lang="en-US" dirty="0" err="1" smtClean="0">
                <a:solidFill>
                  <a:srgbClr val="002060"/>
                </a:solidFill>
              </a:rPr>
              <a:t>dapat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Melengkapi</a:t>
            </a:r>
            <a:r>
              <a:rPr lang="en-US" dirty="0" smtClean="0">
                <a:solidFill>
                  <a:srgbClr val="002060"/>
                </a:solidFill>
              </a:rPr>
              <a:t> profile, </a:t>
            </a:r>
            <a:r>
              <a:rPr lang="en-US" dirty="0" err="1" smtClean="0">
                <a:solidFill>
                  <a:srgbClr val="002060"/>
                </a:solidFill>
              </a:rPr>
              <a:t>mulai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nama,foto</a:t>
            </a:r>
            <a:r>
              <a:rPr lang="en-US" dirty="0" smtClean="0">
                <a:solidFill>
                  <a:srgbClr val="002060"/>
                </a:solidFill>
              </a:rPr>
              <a:t> profile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deksripsi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tentang</a:t>
            </a:r>
            <a:r>
              <a:rPr lang="en-US" dirty="0" smtClean="0">
                <a:solidFill>
                  <a:srgbClr val="002060"/>
                </a:solidFill>
              </a:rPr>
              <a:t> profile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417" y="1632858"/>
            <a:ext cx="1822269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Fitur-fitur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r>
              <a:rPr lang="en-US" dirty="0" smtClean="0"/>
              <a:t> 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alikasi</a:t>
            </a:r>
            <a:r>
              <a:rPr lang="en-US" dirty="0" smtClean="0"/>
              <a:t> </a:t>
            </a:r>
            <a:r>
              <a:rPr lang="en-US" dirty="0" err="1" smtClean="0"/>
              <a:t>iPusnas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731048" y="2828075"/>
            <a:ext cx="1498964" cy="463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/>
          <a:stretch/>
        </p:blipFill>
        <p:spPr>
          <a:xfrm>
            <a:off x="4430060" y="195874"/>
            <a:ext cx="2283320" cy="3958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" b="3810"/>
          <a:stretch/>
        </p:blipFill>
        <p:spPr>
          <a:xfrm>
            <a:off x="4520034" y="3809609"/>
            <a:ext cx="2256907" cy="2834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" b="21091"/>
          <a:stretch/>
        </p:blipFill>
        <p:spPr>
          <a:xfrm>
            <a:off x="6847882" y="195875"/>
            <a:ext cx="2024128" cy="32723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91103" y="3809609"/>
            <a:ext cx="15185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err="1">
                <a:solidFill>
                  <a:srgbClr val="002060"/>
                </a:solidFill>
              </a:rPr>
              <a:t>F</a:t>
            </a:r>
            <a:r>
              <a:rPr lang="en-US" dirty="0" err="1" smtClean="0">
                <a:solidFill>
                  <a:srgbClr val="002060"/>
                </a:solidFill>
              </a:rPr>
              <a:t>itur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kategori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buku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merupakan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fitur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untuk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mencari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melihat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jenis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koleksi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 b="5163"/>
          <a:stretch/>
        </p:blipFill>
        <p:spPr>
          <a:xfrm>
            <a:off x="220465" y="215399"/>
            <a:ext cx="2209227" cy="519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3A84255-FD52-4F5D-A3CE-98DB78858DB9}"/>
              </a:ext>
            </a:extLst>
          </p:cNvPr>
          <p:cNvGrpSpPr/>
          <p:nvPr/>
        </p:nvGrpSpPr>
        <p:grpSpPr>
          <a:xfrm rot="5400000">
            <a:off x="1143000" y="-871010"/>
            <a:ext cx="6858000" cy="8600019"/>
            <a:chOff x="0" y="430218"/>
            <a:chExt cx="12192000" cy="5997564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EDA00D1-A821-4BE0-980B-0AFBFC601E1C}"/>
                </a:ext>
              </a:extLst>
            </p:cNvPr>
            <p:cNvSpPr/>
            <p:nvPr/>
          </p:nvSpPr>
          <p:spPr>
            <a:xfrm>
              <a:off x="0" y="43021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D6B9771-87AF-4A78-BF6B-70F49F7CBD7B}"/>
                </a:ext>
              </a:extLst>
            </p:cNvPr>
            <p:cNvSpPr/>
            <p:nvPr/>
          </p:nvSpPr>
          <p:spPr>
            <a:xfrm>
              <a:off x="0" y="113602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6425C30-E7EB-4EDC-ABE7-5A57BEFF83D0}"/>
                </a:ext>
              </a:extLst>
            </p:cNvPr>
            <p:cNvSpPr/>
            <p:nvPr/>
          </p:nvSpPr>
          <p:spPr>
            <a:xfrm>
              <a:off x="0" y="1841824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3ABC6269-BCA6-4BA7-BF8F-8E4F3A6F663C}"/>
                </a:ext>
              </a:extLst>
            </p:cNvPr>
            <p:cNvSpPr/>
            <p:nvPr/>
          </p:nvSpPr>
          <p:spPr>
            <a:xfrm>
              <a:off x="0" y="2547627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F3C32B6-2A33-4C5E-A457-4AF98CD64794}"/>
                </a:ext>
              </a:extLst>
            </p:cNvPr>
            <p:cNvSpPr/>
            <p:nvPr/>
          </p:nvSpPr>
          <p:spPr>
            <a:xfrm>
              <a:off x="0" y="3253429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AE43746-A8E0-4697-9C6F-A64DA81B700F}"/>
                </a:ext>
              </a:extLst>
            </p:cNvPr>
            <p:cNvSpPr/>
            <p:nvPr/>
          </p:nvSpPr>
          <p:spPr>
            <a:xfrm>
              <a:off x="0" y="395923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38A6833F-C9A0-44E7-BD59-97E5E5F56EA0}"/>
                </a:ext>
              </a:extLst>
            </p:cNvPr>
            <p:cNvSpPr/>
            <p:nvPr/>
          </p:nvSpPr>
          <p:spPr>
            <a:xfrm>
              <a:off x="0" y="4665033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81AB660-5CCC-4A3C-88D0-5B89BB2240FE}"/>
                </a:ext>
              </a:extLst>
            </p:cNvPr>
            <p:cNvSpPr/>
            <p:nvPr/>
          </p:nvSpPr>
          <p:spPr>
            <a:xfrm>
              <a:off x="0" y="5370836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F70BCCEC-92C6-4D8A-9EFB-92406F0298E5}"/>
                </a:ext>
              </a:extLst>
            </p:cNvPr>
            <p:cNvSpPr/>
            <p:nvPr/>
          </p:nvSpPr>
          <p:spPr>
            <a:xfrm>
              <a:off x="0" y="607663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1991" y="5467789"/>
            <a:ext cx="241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           Detail </a:t>
            </a:r>
            <a:r>
              <a:rPr lang="en-US" dirty="0" err="1" smtClean="0">
                <a:solidFill>
                  <a:srgbClr val="002060"/>
                </a:solidFill>
              </a:rPr>
              <a:t>buku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"/>
          <a:stretch/>
        </p:blipFill>
        <p:spPr>
          <a:xfrm>
            <a:off x="266679" y="91440"/>
            <a:ext cx="1653561" cy="5467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" b="6096"/>
          <a:stretch/>
        </p:blipFill>
        <p:spPr>
          <a:xfrm>
            <a:off x="2296117" y="91440"/>
            <a:ext cx="1975436" cy="47375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3728" y="5094695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ePustaka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merupakan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kumpulan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instansi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atau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penerbit</a:t>
            </a:r>
            <a:r>
              <a:rPr lang="en-US" dirty="0" smtClean="0">
                <a:solidFill>
                  <a:srgbClr val="002060"/>
                </a:solidFill>
              </a:rPr>
              <a:t> yang </a:t>
            </a:r>
            <a:r>
              <a:rPr lang="en-US" dirty="0" err="1" smtClean="0">
                <a:solidFill>
                  <a:srgbClr val="002060"/>
                </a:solidFill>
              </a:rPr>
              <a:t>sudah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bekerjasama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dengan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iPusnas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 b="45905"/>
          <a:stretch/>
        </p:blipFill>
        <p:spPr>
          <a:xfrm>
            <a:off x="4513216" y="121326"/>
            <a:ext cx="2024127" cy="320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" b="1"/>
          <a:stretch/>
        </p:blipFill>
        <p:spPr>
          <a:xfrm>
            <a:off x="4591903" y="3288079"/>
            <a:ext cx="2197196" cy="32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Freeform: Shape 8"/>
          <p:cNvSpPr>
            <a:spLocks/>
          </p:cNvSpPr>
          <p:nvPr/>
        </p:nvSpPr>
        <p:spPr bwMode="auto">
          <a:xfrm rot="10800000">
            <a:off x="2551236" y="1"/>
            <a:ext cx="6699738" cy="6861175"/>
          </a:xfrm>
          <a:custGeom>
            <a:avLst/>
            <a:gdLst>
              <a:gd name="T0" fmla="*/ 7257256 w 7296462"/>
              <a:gd name="T1" fmla="*/ 6860811 h 6860810"/>
              <a:gd name="T2" fmla="*/ 6234084 w 7296462"/>
              <a:gd name="T3" fmla="*/ 5536992 h 6860810"/>
              <a:gd name="T4" fmla="*/ 5068338 w 7296462"/>
              <a:gd name="T5" fmla="*/ 3825303 h 6860810"/>
              <a:gd name="T6" fmla="*/ 2837487 w 7296462"/>
              <a:gd name="T7" fmla="*/ 1843790 h 6860810"/>
              <a:gd name="T8" fmla="*/ 673728 w 7296462"/>
              <a:gd name="T9" fmla="*/ 0 h 6860810"/>
              <a:gd name="T10" fmla="*/ 0 w 7296462"/>
              <a:gd name="T11" fmla="*/ 0 h 6860810"/>
              <a:gd name="T12" fmla="*/ 0 w 7296462"/>
              <a:gd name="T13" fmla="*/ 6860811 h 6860810"/>
              <a:gd name="T14" fmla="*/ 7257256 w 7296462"/>
              <a:gd name="T15" fmla="*/ 6860811 h 68608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96462" h="6860810">
                <a:moveTo>
                  <a:pt x="7296463" y="6860811"/>
                </a:moveTo>
                <a:cubicBezTo>
                  <a:pt x="7296463" y="6860811"/>
                  <a:pt x="6276195" y="6531964"/>
                  <a:pt x="6267763" y="5536992"/>
                </a:cubicBezTo>
                <a:cubicBezTo>
                  <a:pt x="6259330" y="4623529"/>
                  <a:pt x="5930484" y="4137285"/>
                  <a:pt x="5095719" y="3825303"/>
                </a:cubicBezTo>
                <a:cubicBezTo>
                  <a:pt x="4100747" y="3454296"/>
                  <a:pt x="3114207" y="3108585"/>
                  <a:pt x="2852816" y="1843790"/>
                </a:cubicBezTo>
                <a:cubicBezTo>
                  <a:pt x="2605478" y="646451"/>
                  <a:pt x="1995566" y="115237"/>
                  <a:pt x="677368" y="0"/>
                </a:cubicBezTo>
                <a:lnTo>
                  <a:pt x="0" y="0"/>
                </a:lnTo>
                <a:lnTo>
                  <a:pt x="0" y="6860811"/>
                </a:lnTo>
                <a:lnTo>
                  <a:pt x="7296463" y="6860811"/>
                </a:lnTo>
                <a:close/>
              </a:path>
            </a:pathLst>
          </a:custGeom>
          <a:solidFill>
            <a:srgbClr val="D3E3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 dirty="0"/>
          </a:p>
        </p:txBody>
      </p:sp>
      <p:sp>
        <p:nvSpPr>
          <p:cNvPr id="2052" name="Freeform: Shape 11"/>
          <p:cNvSpPr>
            <a:spLocks/>
          </p:cNvSpPr>
          <p:nvPr/>
        </p:nvSpPr>
        <p:spPr bwMode="auto">
          <a:xfrm rot="10800000">
            <a:off x="1" y="1027113"/>
            <a:ext cx="5178669" cy="5834062"/>
          </a:xfrm>
          <a:custGeom>
            <a:avLst/>
            <a:gdLst>
              <a:gd name="T0" fmla="*/ 5610738 w 6444834"/>
              <a:gd name="T1" fmla="*/ 5824371 h 5445005"/>
              <a:gd name="T2" fmla="*/ 3976210 w 6444834"/>
              <a:gd name="T3" fmla="*/ 4128858 h 5445005"/>
              <a:gd name="T4" fmla="*/ 2287850 w 6444834"/>
              <a:gd name="T5" fmla="*/ 1695512 h 5445005"/>
              <a:gd name="T6" fmla="*/ 0 w 6444834"/>
              <a:gd name="T7" fmla="*/ 0 h 5445005"/>
              <a:gd name="T8" fmla="*/ 5610738 w 6444834"/>
              <a:gd name="T9" fmla="*/ 0 h 5445005"/>
              <a:gd name="T10" fmla="*/ 5610738 w 6444834"/>
              <a:gd name="T11" fmla="*/ 5824371 h 54450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444834" h="5445005">
                <a:moveTo>
                  <a:pt x="6444834" y="5435808"/>
                </a:moveTo>
                <a:cubicBezTo>
                  <a:pt x="6444834" y="5435808"/>
                  <a:pt x="5281222" y="5663472"/>
                  <a:pt x="4567316" y="3853409"/>
                </a:cubicBezTo>
                <a:cubicBezTo>
                  <a:pt x="3853409" y="2043347"/>
                  <a:pt x="3724119" y="1992755"/>
                  <a:pt x="2627963" y="1582399"/>
                </a:cubicBezTo>
                <a:cubicBezTo>
                  <a:pt x="1531807" y="1172044"/>
                  <a:pt x="663315" y="1146748"/>
                  <a:pt x="0" y="0"/>
                </a:cubicBezTo>
                <a:lnTo>
                  <a:pt x="6444834" y="0"/>
                </a:lnTo>
                <a:lnTo>
                  <a:pt x="6444834" y="5435808"/>
                </a:lnTo>
                <a:close/>
              </a:path>
            </a:pathLst>
          </a:custGeom>
          <a:solidFill>
            <a:srgbClr val="4FE59B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2053" name="Freeform: Shape 13"/>
          <p:cNvSpPr>
            <a:spLocks/>
          </p:cNvSpPr>
          <p:nvPr/>
        </p:nvSpPr>
        <p:spPr bwMode="auto">
          <a:xfrm rot="10800000">
            <a:off x="0" y="5273675"/>
            <a:ext cx="1378927" cy="1587500"/>
          </a:xfrm>
          <a:custGeom>
            <a:avLst/>
            <a:gdLst>
              <a:gd name="T0" fmla="*/ 1493330 w 2450892"/>
              <a:gd name="T1" fmla="*/ 1587124 h 2116423"/>
              <a:gd name="T2" fmla="*/ 834005 w 2450892"/>
              <a:gd name="T3" fmla="*/ 779862 h 2116423"/>
              <a:gd name="T4" fmla="*/ 0 w 2450892"/>
              <a:gd name="T5" fmla="*/ 0 h 2116423"/>
              <a:gd name="T6" fmla="*/ 1493330 w 2450892"/>
              <a:gd name="T7" fmla="*/ 0 h 2116423"/>
              <a:gd name="T8" fmla="*/ 1493330 w 2450892"/>
              <a:gd name="T9" fmla="*/ 1587124 h 2116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0892" h="2116423">
                <a:moveTo>
                  <a:pt x="2450892" y="2116424"/>
                </a:moveTo>
                <a:cubicBezTo>
                  <a:pt x="2450892" y="2116424"/>
                  <a:pt x="1914057" y="2116424"/>
                  <a:pt x="1368790" y="1039943"/>
                </a:cubicBezTo>
                <a:cubicBezTo>
                  <a:pt x="1039943" y="396302"/>
                  <a:pt x="0" y="0"/>
                  <a:pt x="0" y="0"/>
                </a:cubicBezTo>
                <a:lnTo>
                  <a:pt x="2450892" y="0"/>
                </a:lnTo>
                <a:lnTo>
                  <a:pt x="2450892" y="2116424"/>
                </a:lnTo>
                <a:close/>
              </a:path>
            </a:pathLst>
          </a:custGeom>
          <a:solidFill>
            <a:srgbClr val="D3E3FF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pic>
        <p:nvPicPr>
          <p:cNvPr id="2054" name="Graphic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99" y="5394498"/>
            <a:ext cx="1265566" cy="1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phic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4398964"/>
            <a:ext cx="16412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phic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5702300"/>
            <a:ext cx="133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phic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5048251"/>
            <a:ext cx="171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3" name="Group 19"/>
          <p:cNvGrpSpPr>
            <a:grpSpLocks/>
          </p:cNvGrpSpPr>
          <p:nvPr/>
        </p:nvGrpSpPr>
        <p:grpSpPr bwMode="auto">
          <a:xfrm>
            <a:off x="304432" y="5517232"/>
            <a:ext cx="1603271" cy="1074068"/>
            <a:chOff x="8479563" y="4050791"/>
            <a:chExt cx="2677356" cy="2359937"/>
          </a:xfrm>
        </p:grpSpPr>
        <p:pic>
          <p:nvPicPr>
            <p:cNvPr id="2075" name="Graphic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563" y="4050791"/>
              <a:ext cx="2677356" cy="2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6" name="Group 21"/>
            <p:cNvGrpSpPr>
              <a:grpSpLocks/>
            </p:cNvGrpSpPr>
            <p:nvPr/>
          </p:nvGrpSpPr>
          <p:grpSpPr bwMode="auto">
            <a:xfrm>
              <a:off x="8644502" y="4273527"/>
              <a:ext cx="2148266" cy="1249767"/>
              <a:chOff x="8644502" y="4273527"/>
              <a:chExt cx="2148266" cy="1249767"/>
            </a:xfrm>
          </p:grpSpPr>
          <p:sp>
            <p:nvSpPr>
              <p:cNvPr id="2077" name="Freeform: Shape 66"/>
              <p:cNvSpPr>
                <a:spLocks/>
              </p:cNvSpPr>
              <p:nvPr/>
            </p:nvSpPr>
            <p:spPr bwMode="auto">
              <a:xfrm>
                <a:off x="10553699" y="4273527"/>
                <a:ext cx="135745" cy="138902"/>
              </a:xfrm>
              <a:custGeom>
                <a:avLst/>
                <a:gdLst>
                  <a:gd name="T0" fmla="*/ 135746 w 135745"/>
                  <a:gd name="T1" fmla="*/ 69451 h 138902"/>
                  <a:gd name="T2" fmla="*/ 91550 w 135745"/>
                  <a:gd name="T3" fmla="*/ 55245 h 138902"/>
                  <a:gd name="T4" fmla="*/ 82079 w 135745"/>
                  <a:gd name="T5" fmla="*/ 44196 h 138902"/>
                  <a:gd name="T6" fmla="*/ 67873 w 135745"/>
                  <a:gd name="T7" fmla="*/ 0 h 138902"/>
                  <a:gd name="T8" fmla="*/ 53667 w 135745"/>
                  <a:gd name="T9" fmla="*/ 44196 h 138902"/>
                  <a:gd name="T10" fmla="*/ 44197 w 135745"/>
                  <a:gd name="T11" fmla="*/ 55245 h 138902"/>
                  <a:gd name="T12" fmla="*/ 0 w 135745"/>
                  <a:gd name="T13" fmla="*/ 69451 h 138902"/>
                  <a:gd name="T14" fmla="*/ 44197 w 135745"/>
                  <a:gd name="T15" fmla="*/ 83657 h 138902"/>
                  <a:gd name="T16" fmla="*/ 53667 w 135745"/>
                  <a:gd name="T17" fmla="*/ 94706 h 138902"/>
                  <a:gd name="T18" fmla="*/ 67873 w 135745"/>
                  <a:gd name="T19" fmla="*/ 138903 h 138902"/>
                  <a:gd name="T20" fmla="*/ 82079 w 135745"/>
                  <a:gd name="T21" fmla="*/ 94706 h 138902"/>
                  <a:gd name="T22" fmla="*/ 91550 w 135745"/>
                  <a:gd name="T23" fmla="*/ 83657 h 138902"/>
                  <a:gd name="T24" fmla="*/ 135746 w 135745"/>
                  <a:gd name="T25" fmla="*/ 69451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135746" y="69451"/>
                    </a:moveTo>
                    <a:lnTo>
                      <a:pt x="91550" y="55245"/>
                    </a:lnTo>
                    <a:cubicBezTo>
                      <a:pt x="86814" y="53667"/>
                      <a:pt x="83658" y="48932"/>
                      <a:pt x="82079" y="44196"/>
                    </a:cubicBez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7" y="55245"/>
                    </a:cubicBezTo>
                    <a:lnTo>
                      <a:pt x="0" y="69451"/>
                    </a:lnTo>
                    <a:lnTo>
                      <a:pt x="44197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8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8" name="Freeform: Shape 67"/>
              <p:cNvSpPr>
                <a:spLocks/>
              </p:cNvSpPr>
              <p:nvPr/>
            </p:nvSpPr>
            <p:spPr bwMode="auto">
              <a:xfrm>
                <a:off x="9100233" y="4790778"/>
                <a:ext cx="135745" cy="138902"/>
              </a:xfrm>
              <a:custGeom>
                <a:avLst/>
                <a:gdLst>
                  <a:gd name="T0" fmla="*/ 82079 w 135745"/>
                  <a:gd name="T1" fmla="*/ 44196 h 138902"/>
                  <a:gd name="T2" fmla="*/ 67873 w 135745"/>
                  <a:gd name="T3" fmla="*/ 0 h 138902"/>
                  <a:gd name="T4" fmla="*/ 53667 w 135745"/>
                  <a:gd name="T5" fmla="*/ 44196 h 138902"/>
                  <a:gd name="T6" fmla="*/ 44196 w 135745"/>
                  <a:gd name="T7" fmla="*/ 55245 h 138902"/>
                  <a:gd name="T8" fmla="*/ 0 w 135745"/>
                  <a:gd name="T9" fmla="*/ 69451 h 138902"/>
                  <a:gd name="T10" fmla="*/ 44196 w 135745"/>
                  <a:gd name="T11" fmla="*/ 83657 h 138902"/>
                  <a:gd name="T12" fmla="*/ 53667 w 135745"/>
                  <a:gd name="T13" fmla="*/ 94706 h 138902"/>
                  <a:gd name="T14" fmla="*/ 67873 w 135745"/>
                  <a:gd name="T15" fmla="*/ 138903 h 138902"/>
                  <a:gd name="T16" fmla="*/ 82079 w 135745"/>
                  <a:gd name="T17" fmla="*/ 94706 h 138902"/>
                  <a:gd name="T18" fmla="*/ 91550 w 135745"/>
                  <a:gd name="T19" fmla="*/ 83657 h 138902"/>
                  <a:gd name="T20" fmla="*/ 135746 w 135745"/>
                  <a:gd name="T21" fmla="*/ 69451 h 138902"/>
                  <a:gd name="T22" fmla="*/ 91550 w 135745"/>
                  <a:gd name="T23" fmla="*/ 55245 h 138902"/>
                  <a:gd name="T24" fmla="*/ 82079 w 135745"/>
                  <a:gd name="T25" fmla="*/ 44196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82079" y="44196"/>
                    </a:move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6" y="55245"/>
                    </a:cubicBezTo>
                    <a:lnTo>
                      <a:pt x="0" y="69451"/>
                    </a:lnTo>
                    <a:lnTo>
                      <a:pt x="44196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7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lnTo>
                      <a:pt x="91550" y="55245"/>
                    </a:lnTo>
                    <a:cubicBezTo>
                      <a:pt x="86814" y="52088"/>
                      <a:pt x="83657" y="48932"/>
                      <a:pt x="82079" y="44196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9" name="Freeform: Shape 68"/>
              <p:cNvSpPr>
                <a:spLocks/>
              </p:cNvSpPr>
              <p:nvPr/>
            </p:nvSpPr>
            <p:spPr bwMode="auto">
              <a:xfrm>
                <a:off x="8644502" y="4330700"/>
                <a:ext cx="236028" cy="236028"/>
              </a:xfrm>
              <a:custGeom>
                <a:avLst/>
                <a:gdLst>
                  <a:gd name="T0" fmla="*/ 159600 w 331472"/>
                  <a:gd name="T1" fmla="*/ 94411 h 331472"/>
                  <a:gd name="T2" fmla="*/ 142741 w 331472"/>
                  <a:gd name="T3" fmla="*/ 75304 h 331472"/>
                  <a:gd name="T4" fmla="*/ 118014 w 331472"/>
                  <a:gd name="T5" fmla="*/ 0 h 331472"/>
                  <a:gd name="T6" fmla="*/ 93287 w 331472"/>
                  <a:gd name="T7" fmla="*/ 75304 h 331472"/>
                  <a:gd name="T8" fmla="*/ 76428 w 331472"/>
                  <a:gd name="T9" fmla="*/ 94411 h 331472"/>
                  <a:gd name="T10" fmla="*/ 0 w 331472"/>
                  <a:gd name="T11" fmla="*/ 118014 h 331472"/>
                  <a:gd name="T12" fmla="*/ 76428 w 331472"/>
                  <a:gd name="T13" fmla="*/ 141617 h 331472"/>
                  <a:gd name="T14" fmla="*/ 93287 w 331472"/>
                  <a:gd name="T15" fmla="*/ 160724 h 331472"/>
                  <a:gd name="T16" fmla="*/ 118014 w 331472"/>
                  <a:gd name="T17" fmla="*/ 236028 h 331472"/>
                  <a:gd name="T18" fmla="*/ 142741 w 331472"/>
                  <a:gd name="T19" fmla="*/ 160724 h 331472"/>
                  <a:gd name="T20" fmla="*/ 159600 w 331472"/>
                  <a:gd name="T21" fmla="*/ 141617 h 331472"/>
                  <a:gd name="T22" fmla="*/ 236028 w 331472"/>
                  <a:gd name="T23" fmla="*/ 118014 h 331472"/>
                  <a:gd name="T24" fmla="*/ 159600 w 331472"/>
                  <a:gd name="T25" fmla="*/ 94411 h 331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1472" h="331472">
                    <a:moveTo>
                      <a:pt x="224138" y="132589"/>
                    </a:moveTo>
                    <a:cubicBezTo>
                      <a:pt x="213089" y="127854"/>
                      <a:pt x="203619" y="118383"/>
                      <a:pt x="200462" y="105755"/>
                    </a:cubicBezTo>
                    <a:lnTo>
                      <a:pt x="165736" y="0"/>
                    </a:lnTo>
                    <a:lnTo>
                      <a:pt x="131010" y="105755"/>
                    </a:lnTo>
                    <a:cubicBezTo>
                      <a:pt x="127854" y="118383"/>
                      <a:pt x="118383" y="127854"/>
                      <a:pt x="107334" y="132589"/>
                    </a:cubicBezTo>
                    <a:lnTo>
                      <a:pt x="0" y="165736"/>
                    </a:lnTo>
                    <a:lnTo>
                      <a:pt x="107334" y="198883"/>
                    </a:lnTo>
                    <a:cubicBezTo>
                      <a:pt x="118383" y="203619"/>
                      <a:pt x="127854" y="213089"/>
                      <a:pt x="131010" y="225717"/>
                    </a:cubicBezTo>
                    <a:lnTo>
                      <a:pt x="165736" y="331472"/>
                    </a:lnTo>
                    <a:lnTo>
                      <a:pt x="200462" y="225717"/>
                    </a:lnTo>
                    <a:cubicBezTo>
                      <a:pt x="203619" y="213089"/>
                      <a:pt x="213089" y="203619"/>
                      <a:pt x="224138" y="198883"/>
                    </a:cubicBezTo>
                    <a:lnTo>
                      <a:pt x="331472" y="165736"/>
                    </a:lnTo>
                    <a:lnTo>
                      <a:pt x="224138" y="132589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0" name="Freeform: Shape 69"/>
              <p:cNvSpPr>
                <a:spLocks/>
              </p:cNvSpPr>
              <p:nvPr/>
            </p:nvSpPr>
            <p:spPr bwMode="auto">
              <a:xfrm>
                <a:off x="10704376" y="4894818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1" name="Freeform: Shape 71"/>
              <p:cNvSpPr>
                <a:spLocks/>
              </p:cNvSpPr>
              <p:nvPr/>
            </p:nvSpPr>
            <p:spPr bwMode="auto">
              <a:xfrm>
                <a:off x="8913828" y="5431745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98190" y="17426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PEMANFAATAN APLIKASI SLIMS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7" y="4329113"/>
            <a:ext cx="28296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5" name="Snip Diagonal Corner Rectangle 34"/>
          <p:cNvSpPr/>
          <p:nvPr/>
        </p:nvSpPr>
        <p:spPr>
          <a:xfrm>
            <a:off x="689463" y="585531"/>
            <a:ext cx="7914984" cy="100857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 smtClean="0"/>
              <a:t>PENELUSURAN KOLEKSI PUSAT PERPUSTAKAAN UINFAS BENGKULU MELALUI OPAC  (0NLINE PUBLIC ACCES CATALOG)</a:t>
            </a:r>
            <a:endParaRPr lang="en-US" b="1" dirty="0"/>
          </a:p>
        </p:txBody>
      </p:sp>
      <p:sp>
        <p:nvSpPr>
          <p:cNvPr id="2070" name="TextBox 32"/>
          <p:cNvSpPr txBox="1">
            <a:spLocks noChangeArrowheads="1"/>
          </p:cNvSpPr>
          <p:nvPr/>
        </p:nvSpPr>
        <p:spPr bwMode="auto">
          <a:xfrm>
            <a:off x="5980236" y="2860675"/>
            <a:ext cx="31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9" name="Down Arrow 38"/>
          <p:cNvSpPr/>
          <p:nvPr/>
        </p:nvSpPr>
        <p:spPr>
          <a:xfrm flipH="1">
            <a:off x="4438650" y="1682653"/>
            <a:ext cx="266700" cy="2841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D:\opaciain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9" y="2406742"/>
            <a:ext cx="8064896" cy="28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411" y="1966815"/>
            <a:ext cx="80521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https://opac.iainbengkulu.ac.id/index.php?p=login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15030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3A84255-FD52-4F5D-A3CE-98DB78858DB9}"/>
              </a:ext>
            </a:extLst>
          </p:cNvPr>
          <p:cNvGrpSpPr/>
          <p:nvPr/>
        </p:nvGrpSpPr>
        <p:grpSpPr>
          <a:xfrm rot="5400000">
            <a:off x="1143000" y="-871010"/>
            <a:ext cx="6858000" cy="8600019"/>
            <a:chOff x="0" y="430218"/>
            <a:chExt cx="12192000" cy="5997564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EDA00D1-A821-4BE0-980B-0AFBFC601E1C}"/>
                </a:ext>
              </a:extLst>
            </p:cNvPr>
            <p:cNvSpPr/>
            <p:nvPr/>
          </p:nvSpPr>
          <p:spPr>
            <a:xfrm>
              <a:off x="0" y="43021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D6B9771-87AF-4A78-BF6B-70F49F7CBD7B}"/>
                </a:ext>
              </a:extLst>
            </p:cNvPr>
            <p:cNvSpPr/>
            <p:nvPr/>
          </p:nvSpPr>
          <p:spPr>
            <a:xfrm>
              <a:off x="0" y="113602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6425C30-E7EB-4EDC-ABE7-5A57BEFF83D0}"/>
                </a:ext>
              </a:extLst>
            </p:cNvPr>
            <p:cNvSpPr/>
            <p:nvPr/>
          </p:nvSpPr>
          <p:spPr>
            <a:xfrm>
              <a:off x="0" y="1841824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3ABC6269-BCA6-4BA7-BF8F-8E4F3A6F663C}"/>
                </a:ext>
              </a:extLst>
            </p:cNvPr>
            <p:cNvSpPr/>
            <p:nvPr/>
          </p:nvSpPr>
          <p:spPr>
            <a:xfrm>
              <a:off x="0" y="2547627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F3C32B6-2A33-4C5E-A457-4AF98CD64794}"/>
                </a:ext>
              </a:extLst>
            </p:cNvPr>
            <p:cNvSpPr/>
            <p:nvPr/>
          </p:nvSpPr>
          <p:spPr>
            <a:xfrm>
              <a:off x="0" y="3253429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AE43746-A8E0-4697-9C6F-A64DA81B700F}"/>
                </a:ext>
              </a:extLst>
            </p:cNvPr>
            <p:cNvSpPr/>
            <p:nvPr/>
          </p:nvSpPr>
          <p:spPr>
            <a:xfrm>
              <a:off x="0" y="395923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38A6833F-C9A0-44E7-BD59-97E5E5F56EA0}"/>
                </a:ext>
              </a:extLst>
            </p:cNvPr>
            <p:cNvSpPr/>
            <p:nvPr/>
          </p:nvSpPr>
          <p:spPr>
            <a:xfrm>
              <a:off x="0" y="4665033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81AB660-5CCC-4A3C-88D0-5B89BB2240FE}"/>
                </a:ext>
              </a:extLst>
            </p:cNvPr>
            <p:cNvSpPr/>
            <p:nvPr/>
          </p:nvSpPr>
          <p:spPr>
            <a:xfrm>
              <a:off x="0" y="5370836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F70BCCEC-92C6-4D8A-9EFB-92406F0298E5}"/>
                </a:ext>
              </a:extLst>
            </p:cNvPr>
            <p:cNvSpPr/>
            <p:nvPr/>
          </p:nvSpPr>
          <p:spPr>
            <a:xfrm>
              <a:off x="0" y="607663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/>
          <a:stretch/>
        </p:blipFill>
        <p:spPr>
          <a:xfrm>
            <a:off x="153556" y="182880"/>
            <a:ext cx="2024126" cy="5603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470" y="5371690"/>
            <a:ext cx="1874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Fitur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untuk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melihat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buku</a:t>
            </a:r>
            <a:r>
              <a:rPr lang="en-US" b="1" dirty="0" smtClean="0">
                <a:solidFill>
                  <a:srgbClr val="002060"/>
                </a:solidFill>
              </a:rPr>
              <a:t> yang </a:t>
            </a:r>
            <a:r>
              <a:rPr lang="en-US" b="1" dirty="0" err="1" smtClean="0">
                <a:solidFill>
                  <a:srgbClr val="002060"/>
                </a:solidFill>
              </a:rPr>
              <a:t>telah</a:t>
            </a:r>
            <a:r>
              <a:rPr lang="en-US" b="1" dirty="0" smtClean="0">
                <a:solidFill>
                  <a:srgbClr val="002060"/>
                </a:solidFill>
              </a:rPr>
              <a:t> di </a:t>
            </a:r>
            <a:r>
              <a:rPr lang="en-US" b="1" dirty="0" err="1" smtClean="0">
                <a:solidFill>
                  <a:srgbClr val="002060"/>
                </a:solidFill>
              </a:rPr>
              <a:t>pinjam</a:t>
            </a:r>
            <a:r>
              <a:rPr lang="en-US" b="1" dirty="0" smtClean="0">
                <a:solidFill>
                  <a:srgbClr val="002060"/>
                </a:solidFill>
              </a:rPr>
              <a:t> me</a:t>
            </a:r>
            <a:r>
              <a:rPr lang="en-US" dirty="0" smtClean="0">
                <a:solidFill>
                  <a:srgbClr val="002060"/>
                </a:solidFill>
              </a:rPr>
              <a:t>mber lain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" b="17670"/>
          <a:stretch/>
        </p:blipFill>
        <p:spPr>
          <a:xfrm>
            <a:off x="2312740" y="182881"/>
            <a:ext cx="2164553" cy="50814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3451" y="5109739"/>
            <a:ext cx="2750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2060"/>
                </a:solidFill>
              </a:rPr>
              <a:t>Fitur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rak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buku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merupakan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fitur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pribadi</a:t>
            </a:r>
            <a:r>
              <a:rPr lang="en-US" sz="1400" b="1" dirty="0" smtClean="0">
                <a:solidFill>
                  <a:srgbClr val="002060"/>
                </a:solidFill>
              </a:rPr>
              <a:t> member,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mulai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dari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daftar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buku</a:t>
            </a:r>
            <a:r>
              <a:rPr lang="en-US" sz="1400" b="1" dirty="0" smtClean="0">
                <a:solidFill>
                  <a:srgbClr val="002060"/>
                </a:solidFill>
              </a:rPr>
              <a:t> yang </a:t>
            </a:r>
            <a:r>
              <a:rPr lang="en-US" sz="1400" b="1" dirty="0" err="1" smtClean="0">
                <a:solidFill>
                  <a:srgbClr val="002060"/>
                </a:solidFill>
              </a:rPr>
              <a:t>sedang</a:t>
            </a:r>
            <a:r>
              <a:rPr lang="en-US" sz="1400" b="1" dirty="0" smtClean="0">
                <a:solidFill>
                  <a:srgbClr val="002060"/>
                </a:solidFill>
              </a:rPr>
              <a:t> di </a:t>
            </a:r>
            <a:r>
              <a:rPr lang="en-US" sz="1400" b="1" dirty="0" err="1" smtClean="0">
                <a:solidFill>
                  <a:srgbClr val="002060"/>
                </a:solidFill>
              </a:rPr>
              <a:t>pinjam</a:t>
            </a:r>
            <a:r>
              <a:rPr lang="en-US" sz="1400" b="1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en-US" sz="1400" b="1" dirty="0" err="1" smtClean="0">
                <a:solidFill>
                  <a:srgbClr val="002060"/>
                </a:solidFill>
              </a:rPr>
              <a:t>buku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dalam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antrian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ataupun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riwayat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peminjaman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buku</a:t>
            </a:r>
            <a:r>
              <a:rPr lang="en-US" sz="1400" b="1" dirty="0" smtClean="0">
                <a:solidFill>
                  <a:srgbClr val="002060"/>
                </a:solidFill>
              </a:rPr>
              <a:t>.  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 b="30112"/>
          <a:stretch/>
        </p:blipFill>
        <p:spPr>
          <a:xfrm>
            <a:off x="4571999" y="182881"/>
            <a:ext cx="2121871" cy="3435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"/>
          <a:stretch/>
        </p:blipFill>
        <p:spPr>
          <a:xfrm>
            <a:off x="6876952" y="166577"/>
            <a:ext cx="2121871" cy="30659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"/>
          <a:stretch/>
        </p:blipFill>
        <p:spPr>
          <a:xfrm>
            <a:off x="4687492" y="3618412"/>
            <a:ext cx="1870115" cy="309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3A84255-FD52-4F5D-A3CE-98DB78858DB9}"/>
              </a:ext>
            </a:extLst>
          </p:cNvPr>
          <p:cNvGrpSpPr/>
          <p:nvPr/>
        </p:nvGrpSpPr>
        <p:grpSpPr>
          <a:xfrm rot="5400000">
            <a:off x="1143000" y="-871010"/>
            <a:ext cx="6858000" cy="8600019"/>
            <a:chOff x="0" y="430218"/>
            <a:chExt cx="12192000" cy="5997564"/>
          </a:xfrm>
          <a:solidFill>
            <a:schemeClr val="tx2">
              <a:lumMod val="20000"/>
              <a:lumOff val="80000"/>
              <a:alpha val="2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EDA00D1-A821-4BE0-980B-0AFBFC601E1C}"/>
                </a:ext>
              </a:extLst>
            </p:cNvPr>
            <p:cNvSpPr/>
            <p:nvPr/>
          </p:nvSpPr>
          <p:spPr>
            <a:xfrm>
              <a:off x="0" y="43021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D6B9771-87AF-4A78-BF6B-70F49F7CBD7B}"/>
                </a:ext>
              </a:extLst>
            </p:cNvPr>
            <p:cNvSpPr/>
            <p:nvPr/>
          </p:nvSpPr>
          <p:spPr>
            <a:xfrm>
              <a:off x="0" y="113602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B6425C30-E7EB-4EDC-ABE7-5A57BEFF83D0}"/>
                </a:ext>
              </a:extLst>
            </p:cNvPr>
            <p:cNvSpPr/>
            <p:nvPr/>
          </p:nvSpPr>
          <p:spPr>
            <a:xfrm>
              <a:off x="0" y="1841824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3ABC6269-BCA6-4BA7-BF8F-8E4F3A6F663C}"/>
                </a:ext>
              </a:extLst>
            </p:cNvPr>
            <p:cNvSpPr/>
            <p:nvPr/>
          </p:nvSpPr>
          <p:spPr>
            <a:xfrm>
              <a:off x="0" y="2547627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F3C32B6-2A33-4C5E-A457-4AF98CD64794}"/>
                </a:ext>
              </a:extLst>
            </p:cNvPr>
            <p:cNvSpPr/>
            <p:nvPr/>
          </p:nvSpPr>
          <p:spPr>
            <a:xfrm>
              <a:off x="0" y="3253429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AE43746-A8E0-4697-9C6F-A64DA81B700F}"/>
                </a:ext>
              </a:extLst>
            </p:cNvPr>
            <p:cNvSpPr/>
            <p:nvPr/>
          </p:nvSpPr>
          <p:spPr>
            <a:xfrm>
              <a:off x="0" y="3959231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38A6833F-C9A0-44E7-BD59-97E5E5F56EA0}"/>
                </a:ext>
              </a:extLst>
            </p:cNvPr>
            <p:cNvSpPr/>
            <p:nvPr/>
          </p:nvSpPr>
          <p:spPr>
            <a:xfrm>
              <a:off x="0" y="4665033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E81AB660-5CCC-4A3C-88D0-5B89BB2240FE}"/>
                </a:ext>
              </a:extLst>
            </p:cNvPr>
            <p:cNvSpPr/>
            <p:nvPr/>
          </p:nvSpPr>
          <p:spPr>
            <a:xfrm>
              <a:off x="0" y="5370836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F70BCCEC-92C6-4D8A-9EFB-92406F0298E5}"/>
                </a:ext>
              </a:extLst>
            </p:cNvPr>
            <p:cNvSpPr/>
            <p:nvPr/>
          </p:nvSpPr>
          <p:spPr>
            <a:xfrm>
              <a:off x="0" y="6076638"/>
              <a:ext cx="12192000" cy="3511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/>
          <a:stretch/>
        </p:blipFill>
        <p:spPr>
          <a:xfrm>
            <a:off x="5521099" y="150223"/>
            <a:ext cx="2373923" cy="5074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b="5238"/>
          <a:stretch/>
        </p:blipFill>
        <p:spPr>
          <a:xfrm>
            <a:off x="271991" y="150223"/>
            <a:ext cx="2373923" cy="6198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6809" r="-138" b="4810"/>
          <a:stretch/>
        </p:blipFill>
        <p:spPr>
          <a:xfrm>
            <a:off x="2799630" y="218802"/>
            <a:ext cx="2373923" cy="60611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3552" y="5225143"/>
            <a:ext cx="3446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Pada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fitur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aktivitas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ini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merupakan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pemberitahuan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apabila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buku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dalam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antrian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sudah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dapat</a:t>
            </a:r>
            <a:r>
              <a:rPr lang="en-US" dirty="0" smtClean="0">
                <a:solidFill>
                  <a:schemeClr val="tx2"/>
                </a:solidFill>
              </a:rPr>
              <a:t> di </a:t>
            </a:r>
            <a:r>
              <a:rPr lang="en-US" dirty="0" err="1" smtClean="0">
                <a:solidFill>
                  <a:schemeClr val="tx2"/>
                </a:solidFill>
              </a:rPr>
              <a:t>pinjam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serta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pemberitahuan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kontak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masuk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5. </a:t>
            </a:r>
            <a:r>
              <a:rPr lang="id-ID" dirty="0"/>
              <a:t>Indonesia OneSearch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https://onesearch.id/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848872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5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57250"/>
          </a:xfrm>
        </p:spPr>
        <p:txBody>
          <a:bodyPr/>
          <a:lstStyle/>
          <a:p>
            <a:pPr eaLnBrk="1" hangingPunct="1"/>
            <a:r>
              <a:rPr lang="id-ID" sz="3200" smtClean="0">
                <a:solidFill>
                  <a:srgbClr val="0070C0"/>
                </a:solidFill>
                <a:latin typeface="Signika"/>
                <a:cs typeface="Tahoma" pitchFamily="34" charset="0"/>
              </a:rPr>
              <a:t>International</a:t>
            </a:r>
            <a:r>
              <a:rPr lang="id-ID" sz="3200" smtClean="0">
                <a:solidFill>
                  <a:srgbClr val="FF0000"/>
                </a:solidFill>
                <a:latin typeface="Signika"/>
                <a:cs typeface="Tahoma" pitchFamily="34" charset="0"/>
              </a:rPr>
              <a:t> publisher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717081"/>
              </p:ext>
            </p:extLst>
          </p:nvPr>
        </p:nvGraphicFramePr>
        <p:xfrm>
          <a:off x="628650" y="1404938"/>
          <a:ext cx="7543750" cy="4649786"/>
        </p:xfrm>
        <a:graphic>
          <a:graphicData uri="http://schemas.openxmlformats.org/drawingml/2006/table">
            <a:tbl>
              <a:tblPr firstRow="1" firstCol="1" bandRow="1"/>
              <a:tblGrid>
                <a:gridCol w="1822382"/>
                <a:gridCol w="2644988"/>
                <a:gridCol w="1517444"/>
                <a:gridCol w="1558936"/>
              </a:tblGrid>
              <a:tr h="61189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Publisher</a:t>
                      </a:r>
                      <a:endParaRPr lang="id-ID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Platform</a:t>
                      </a:r>
                      <a:endParaRPr lang="id-ID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Journals</a:t>
                      </a:r>
                      <a:endParaRPr lang="id-ID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Books</a:t>
                      </a:r>
                      <a:endParaRPr lang="id-ID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482112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Elsevier</a:t>
                      </a:r>
                      <a:endParaRPr lang="id-ID" sz="18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sciencedirect.com</a:t>
                      </a:r>
                      <a:endParaRPr lang="id-ID" sz="18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id-ID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967</a:t>
                      </a:r>
                      <a:endParaRPr lang="id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48</a:t>
                      </a:r>
                      <a:r>
                        <a:rPr lang="id-ID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 </a:t>
                      </a:r>
                      <a:endParaRPr lang="id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27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Springer</a:t>
                      </a:r>
                      <a:endParaRPr lang="id-ID" sz="1800" b="1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link.springer.com</a:t>
                      </a:r>
                      <a:endParaRPr lang="id-ID" sz="18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r>
                        <a:rPr lang="id-ID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id-ID" sz="18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235.176</a:t>
                      </a:r>
                      <a:endParaRPr lang="id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Taylor &amp; Francis</a:t>
                      </a:r>
                      <a:endParaRPr lang="id-ID" sz="1800" b="1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tandfonline.com</a:t>
                      </a:r>
                      <a:endParaRPr lang="id-ID" sz="18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id-ID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id-ID" sz="18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19.000</a:t>
                      </a:r>
                      <a:endParaRPr lang="id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60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Wiley</a:t>
                      </a:r>
                      <a:endParaRPr lang="id-ID" sz="1800" b="1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onlinelibrary.wiley.com</a:t>
                      </a:r>
                      <a:endParaRPr lang="id-ID" sz="18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id-ID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727</a:t>
                      </a:r>
                      <a:endParaRPr lang="id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79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Sage</a:t>
                      </a:r>
                      <a:endParaRPr lang="id-ID" sz="18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online.sagepub.com</a:t>
                      </a:r>
                      <a:endParaRPr lang="id-ID" sz="18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id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Emerald</a:t>
                      </a:r>
                      <a:endParaRPr lang="id-ID" sz="1800" b="1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emeraldinsight.com</a:t>
                      </a:r>
                      <a:endParaRPr lang="id-ID" sz="18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427</a:t>
                      </a:r>
                      <a:endParaRPr lang="id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d-ID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</a:t>
                      </a:r>
                      <a:endParaRPr lang="id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Cambridge</a:t>
                      </a:r>
                      <a:endParaRPr lang="id-ID" sz="1800" b="1" dirty="0" smtClean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cambridge.org/core</a:t>
                      </a:r>
                      <a:endParaRPr lang="id-ID" sz="18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</a:t>
                      </a:r>
                      <a:endParaRPr lang="id-ID" sz="18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3947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Oxford Journals</a:t>
                      </a:r>
                      <a:endParaRPr lang="id-ID" sz="18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oxfordjournals.org</a:t>
                      </a:r>
                      <a:endParaRPr lang="id-ID" sz="18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</a:t>
                      </a:r>
                      <a:endParaRPr lang="id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d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89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Brill</a:t>
                      </a:r>
                      <a:endParaRPr lang="id-ID" sz="18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brill.com/search</a:t>
                      </a:r>
                      <a:endParaRPr lang="id-ID" sz="18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d-ID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id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16119</a:t>
                      </a:r>
                      <a:endParaRPr lang="id-ID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8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hlinkClick r:id="rId2"/>
              </a:rPr>
              <a:t>https://sci-hub.tw/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09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mtClean="0"/>
              <a:t>Selain Jurnal-jurnal tersebut diatas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Anda juga dapat menelusur buku ataupun hasil-hasil penelitian ilmiah yang telah dipublikasikan melalui alamat: 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id-ID" dirty="0" smtClean="0"/>
              <a:t>DOAB </a:t>
            </a:r>
            <a:r>
              <a:rPr lang="id-ID" dirty="0" smtClean="0"/>
              <a:t>(Directory of </a:t>
            </a:r>
            <a:r>
              <a:rPr lang="id-ID" dirty="0" smtClean="0"/>
              <a:t>open acces book</a:t>
            </a:r>
            <a:r>
              <a:rPr lang="id-ID" dirty="0" smtClean="0"/>
              <a:t>)</a:t>
            </a:r>
          </a:p>
          <a:p>
            <a:pPr marL="0" indent="0">
              <a:buNone/>
              <a:defRPr/>
            </a:pPr>
            <a:r>
              <a:rPr lang="id-ID" dirty="0" smtClean="0"/>
              <a:t>(Link :https</a:t>
            </a:r>
            <a:r>
              <a:rPr lang="id-ID" dirty="0"/>
              <a:t>://www.doabooks.org</a:t>
            </a:r>
            <a:r>
              <a:rPr lang="id-ID" dirty="0" smtClean="0"/>
              <a:t>/)</a:t>
            </a:r>
            <a:endParaRPr lang="id-ID" dirty="0" smtClean="0"/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id-ID" dirty="0" smtClean="0"/>
              <a:t>DOAR (directory f open aces Repository)</a:t>
            </a:r>
          </a:p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id-ID" dirty="0" smtClean="0"/>
              <a:t>Google drive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id-ID" dirty="0" smtClean="0"/>
              <a:t>  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48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2348880"/>
            <a:ext cx="73448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SELAMAT MENCOBA, </a:t>
            </a:r>
          </a:p>
          <a:p>
            <a:pPr algn="ctr">
              <a:defRPr/>
            </a:pPr>
            <a:r>
              <a:rPr lang="id-I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SEMOGA BERHASIL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9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Freeform: Shape 8"/>
          <p:cNvSpPr>
            <a:spLocks/>
          </p:cNvSpPr>
          <p:nvPr/>
        </p:nvSpPr>
        <p:spPr bwMode="auto">
          <a:xfrm rot="10800000">
            <a:off x="2551236" y="1"/>
            <a:ext cx="6699738" cy="6861175"/>
          </a:xfrm>
          <a:custGeom>
            <a:avLst/>
            <a:gdLst>
              <a:gd name="T0" fmla="*/ 7257256 w 7296462"/>
              <a:gd name="T1" fmla="*/ 6860811 h 6860810"/>
              <a:gd name="T2" fmla="*/ 6234084 w 7296462"/>
              <a:gd name="T3" fmla="*/ 5536992 h 6860810"/>
              <a:gd name="T4" fmla="*/ 5068338 w 7296462"/>
              <a:gd name="T5" fmla="*/ 3825303 h 6860810"/>
              <a:gd name="T6" fmla="*/ 2837487 w 7296462"/>
              <a:gd name="T7" fmla="*/ 1843790 h 6860810"/>
              <a:gd name="T8" fmla="*/ 673728 w 7296462"/>
              <a:gd name="T9" fmla="*/ 0 h 6860810"/>
              <a:gd name="T10" fmla="*/ 0 w 7296462"/>
              <a:gd name="T11" fmla="*/ 0 h 6860810"/>
              <a:gd name="T12" fmla="*/ 0 w 7296462"/>
              <a:gd name="T13" fmla="*/ 6860811 h 6860810"/>
              <a:gd name="T14" fmla="*/ 7257256 w 7296462"/>
              <a:gd name="T15" fmla="*/ 6860811 h 68608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96462" h="6860810">
                <a:moveTo>
                  <a:pt x="7296463" y="6860811"/>
                </a:moveTo>
                <a:cubicBezTo>
                  <a:pt x="7296463" y="6860811"/>
                  <a:pt x="6276195" y="6531964"/>
                  <a:pt x="6267763" y="5536992"/>
                </a:cubicBezTo>
                <a:cubicBezTo>
                  <a:pt x="6259330" y="4623529"/>
                  <a:pt x="5930484" y="4137285"/>
                  <a:pt x="5095719" y="3825303"/>
                </a:cubicBezTo>
                <a:cubicBezTo>
                  <a:pt x="4100747" y="3454296"/>
                  <a:pt x="3114207" y="3108585"/>
                  <a:pt x="2852816" y="1843790"/>
                </a:cubicBezTo>
                <a:cubicBezTo>
                  <a:pt x="2605478" y="646451"/>
                  <a:pt x="1995566" y="115237"/>
                  <a:pt x="677368" y="0"/>
                </a:cubicBezTo>
                <a:lnTo>
                  <a:pt x="0" y="0"/>
                </a:lnTo>
                <a:lnTo>
                  <a:pt x="0" y="6860811"/>
                </a:lnTo>
                <a:lnTo>
                  <a:pt x="7296463" y="6860811"/>
                </a:lnTo>
                <a:close/>
              </a:path>
            </a:pathLst>
          </a:custGeom>
          <a:solidFill>
            <a:srgbClr val="D3E3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 dirty="0"/>
          </a:p>
        </p:txBody>
      </p:sp>
      <p:sp>
        <p:nvSpPr>
          <p:cNvPr id="2052" name="Freeform: Shape 11"/>
          <p:cNvSpPr>
            <a:spLocks/>
          </p:cNvSpPr>
          <p:nvPr/>
        </p:nvSpPr>
        <p:spPr bwMode="auto">
          <a:xfrm rot="10800000">
            <a:off x="1" y="1027113"/>
            <a:ext cx="5178669" cy="5834062"/>
          </a:xfrm>
          <a:custGeom>
            <a:avLst/>
            <a:gdLst>
              <a:gd name="T0" fmla="*/ 5610738 w 6444834"/>
              <a:gd name="T1" fmla="*/ 5824371 h 5445005"/>
              <a:gd name="T2" fmla="*/ 3976210 w 6444834"/>
              <a:gd name="T3" fmla="*/ 4128858 h 5445005"/>
              <a:gd name="T4" fmla="*/ 2287850 w 6444834"/>
              <a:gd name="T5" fmla="*/ 1695512 h 5445005"/>
              <a:gd name="T6" fmla="*/ 0 w 6444834"/>
              <a:gd name="T7" fmla="*/ 0 h 5445005"/>
              <a:gd name="T8" fmla="*/ 5610738 w 6444834"/>
              <a:gd name="T9" fmla="*/ 0 h 5445005"/>
              <a:gd name="T10" fmla="*/ 5610738 w 6444834"/>
              <a:gd name="T11" fmla="*/ 5824371 h 54450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444834" h="5445005">
                <a:moveTo>
                  <a:pt x="6444834" y="5435808"/>
                </a:moveTo>
                <a:cubicBezTo>
                  <a:pt x="6444834" y="5435808"/>
                  <a:pt x="5281222" y="5663472"/>
                  <a:pt x="4567316" y="3853409"/>
                </a:cubicBezTo>
                <a:cubicBezTo>
                  <a:pt x="3853409" y="2043347"/>
                  <a:pt x="3724119" y="1992755"/>
                  <a:pt x="2627963" y="1582399"/>
                </a:cubicBezTo>
                <a:cubicBezTo>
                  <a:pt x="1531807" y="1172044"/>
                  <a:pt x="663315" y="1146748"/>
                  <a:pt x="0" y="0"/>
                </a:cubicBezTo>
                <a:lnTo>
                  <a:pt x="6444834" y="0"/>
                </a:lnTo>
                <a:lnTo>
                  <a:pt x="6444834" y="5435808"/>
                </a:lnTo>
                <a:close/>
              </a:path>
            </a:pathLst>
          </a:custGeom>
          <a:solidFill>
            <a:srgbClr val="4FE59B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2053" name="Freeform: Shape 13"/>
          <p:cNvSpPr>
            <a:spLocks/>
          </p:cNvSpPr>
          <p:nvPr/>
        </p:nvSpPr>
        <p:spPr bwMode="auto">
          <a:xfrm rot="10800000">
            <a:off x="0" y="5273675"/>
            <a:ext cx="1378927" cy="1587500"/>
          </a:xfrm>
          <a:custGeom>
            <a:avLst/>
            <a:gdLst>
              <a:gd name="T0" fmla="*/ 1493330 w 2450892"/>
              <a:gd name="T1" fmla="*/ 1587124 h 2116423"/>
              <a:gd name="T2" fmla="*/ 834005 w 2450892"/>
              <a:gd name="T3" fmla="*/ 779862 h 2116423"/>
              <a:gd name="T4" fmla="*/ 0 w 2450892"/>
              <a:gd name="T5" fmla="*/ 0 h 2116423"/>
              <a:gd name="T6" fmla="*/ 1493330 w 2450892"/>
              <a:gd name="T7" fmla="*/ 0 h 2116423"/>
              <a:gd name="T8" fmla="*/ 1493330 w 2450892"/>
              <a:gd name="T9" fmla="*/ 1587124 h 2116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0892" h="2116423">
                <a:moveTo>
                  <a:pt x="2450892" y="2116424"/>
                </a:moveTo>
                <a:cubicBezTo>
                  <a:pt x="2450892" y="2116424"/>
                  <a:pt x="1914057" y="2116424"/>
                  <a:pt x="1368790" y="1039943"/>
                </a:cubicBezTo>
                <a:cubicBezTo>
                  <a:pt x="1039943" y="396302"/>
                  <a:pt x="0" y="0"/>
                  <a:pt x="0" y="0"/>
                </a:cubicBezTo>
                <a:lnTo>
                  <a:pt x="2450892" y="0"/>
                </a:lnTo>
                <a:lnTo>
                  <a:pt x="2450892" y="2116424"/>
                </a:lnTo>
                <a:close/>
              </a:path>
            </a:pathLst>
          </a:custGeom>
          <a:solidFill>
            <a:srgbClr val="D3E3FF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pic>
        <p:nvPicPr>
          <p:cNvPr id="2054" name="Graphic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99" y="5394498"/>
            <a:ext cx="1265566" cy="1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phic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4398964"/>
            <a:ext cx="16412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phic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5702300"/>
            <a:ext cx="133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phic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5048251"/>
            <a:ext cx="171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3" name="Group 19"/>
          <p:cNvGrpSpPr>
            <a:grpSpLocks/>
          </p:cNvGrpSpPr>
          <p:nvPr/>
        </p:nvGrpSpPr>
        <p:grpSpPr bwMode="auto">
          <a:xfrm>
            <a:off x="304432" y="5517232"/>
            <a:ext cx="1603271" cy="1074068"/>
            <a:chOff x="8479563" y="4050791"/>
            <a:chExt cx="2677356" cy="2359937"/>
          </a:xfrm>
        </p:grpSpPr>
        <p:pic>
          <p:nvPicPr>
            <p:cNvPr id="2075" name="Graphic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563" y="4050791"/>
              <a:ext cx="2677356" cy="2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6" name="Group 21"/>
            <p:cNvGrpSpPr>
              <a:grpSpLocks/>
            </p:cNvGrpSpPr>
            <p:nvPr/>
          </p:nvGrpSpPr>
          <p:grpSpPr bwMode="auto">
            <a:xfrm>
              <a:off x="8644502" y="4273527"/>
              <a:ext cx="2148266" cy="1249767"/>
              <a:chOff x="8644502" y="4273527"/>
              <a:chExt cx="2148266" cy="1249767"/>
            </a:xfrm>
          </p:grpSpPr>
          <p:sp>
            <p:nvSpPr>
              <p:cNvPr id="2077" name="Freeform: Shape 66"/>
              <p:cNvSpPr>
                <a:spLocks/>
              </p:cNvSpPr>
              <p:nvPr/>
            </p:nvSpPr>
            <p:spPr bwMode="auto">
              <a:xfrm>
                <a:off x="10553699" y="4273527"/>
                <a:ext cx="135745" cy="138902"/>
              </a:xfrm>
              <a:custGeom>
                <a:avLst/>
                <a:gdLst>
                  <a:gd name="T0" fmla="*/ 135746 w 135745"/>
                  <a:gd name="T1" fmla="*/ 69451 h 138902"/>
                  <a:gd name="T2" fmla="*/ 91550 w 135745"/>
                  <a:gd name="T3" fmla="*/ 55245 h 138902"/>
                  <a:gd name="T4" fmla="*/ 82079 w 135745"/>
                  <a:gd name="T5" fmla="*/ 44196 h 138902"/>
                  <a:gd name="T6" fmla="*/ 67873 w 135745"/>
                  <a:gd name="T7" fmla="*/ 0 h 138902"/>
                  <a:gd name="T8" fmla="*/ 53667 w 135745"/>
                  <a:gd name="T9" fmla="*/ 44196 h 138902"/>
                  <a:gd name="T10" fmla="*/ 44197 w 135745"/>
                  <a:gd name="T11" fmla="*/ 55245 h 138902"/>
                  <a:gd name="T12" fmla="*/ 0 w 135745"/>
                  <a:gd name="T13" fmla="*/ 69451 h 138902"/>
                  <a:gd name="T14" fmla="*/ 44197 w 135745"/>
                  <a:gd name="T15" fmla="*/ 83657 h 138902"/>
                  <a:gd name="T16" fmla="*/ 53667 w 135745"/>
                  <a:gd name="T17" fmla="*/ 94706 h 138902"/>
                  <a:gd name="T18" fmla="*/ 67873 w 135745"/>
                  <a:gd name="T19" fmla="*/ 138903 h 138902"/>
                  <a:gd name="T20" fmla="*/ 82079 w 135745"/>
                  <a:gd name="T21" fmla="*/ 94706 h 138902"/>
                  <a:gd name="T22" fmla="*/ 91550 w 135745"/>
                  <a:gd name="T23" fmla="*/ 83657 h 138902"/>
                  <a:gd name="T24" fmla="*/ 135746 w 135745"/>
                  <a:gd name="T25" fmla="*/ 69451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135746" y="69451"/>
                    </a:moveTo>
                    <a:lnTo>
                      <a:pt x="91550" y="55245"/>
                    </a:lnTo>
                    <a:cubicBezTo>
                      <a:pt x="86814" y="53667"/>
                      <a:pt x="83658" y="48932"/>
                      <a:pt x="82079" y="44196"/>
                    </a:cubicBez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7" y="55245"/>
                    </a:cubicBezTo>
                    <a:lnTo>
                      <a:pt x="0" y="69451"/>
                    </a:lnTo>
                    <a:lnTo>
                      <a:pt x="44197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8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8" name="Freeform: Shape 67"/>
              <p:cNvSpPr>
                <a:spLocks/>
              </p:cNvSpPr>
              <p:nvPr/>
            </p:nvSpPr>
            <p:spPr bwMode="auto">
              <a:xfrm>
                <a:off x="9100233" y="4790778"/>
                <a:ext cx="135745" cy="138902"/>
              </a:xfrm>
              <a:custGeom>
                <a:avLst/>
                <a:gdLst>
                  <a:gd name="T0" fmla="*/ 82079 w 135745"/>
                  <a:gd name="T1" fmla="*/ 44196 h 138902"/>
                  <a:gd name="T2" fmla="*/ 67873 w 135745"/>
                  <a:gd name="T3" fmla="*/ 0 h 138902"/>
                  <a:gd name="T4" fmla="*/ 53667 w 135745"/>
                  <a:gd name="T5" fmla="*/ 44196 h 138902"/>
                  <a:gd name="T6" fmla="*/ 44196 w 135745"/>
                  <a:gd name="T7" fmla="*/ 55245 h 138902"/>
                  <a:gd name="T8" fmla="*/ 0 w 135745"/>
                  <a:gd name="T9" fmla="*/ 69451 h 138902"/>
                  <a:gd name="T10" fmla="*/ 44196 w 135745"/>
                  <a:gd name="T11" fmla="*/ 83657 h 138902"/>
                  <a:gd name="T12" fmla="*/ 53667 w 135745"/>
                  <a:gd name="T13" fmla="*/ 94706 h 138902"/>
                  <a:gd name="T14" fmla="*/ 67873 w 135745"/>
                  <a:gd name="T15" fmla="*/ 138903 h 138902"/>
                  <a:gd name="T16" fmla="*/ 82079 w 135745"/>
                  <a:gd name="T17" fmla="*/ 94706 h 138902"/>
                  <a:gd name="T18" fmla="*/ 91550 w 135745"/>
                  <a:gd name="T19" fmla="*/ 83657 h 138902"/>
                  <a:gd name="T20" fmla="*/ 135746 w 135745"/>
                  <a:gd name="T21" fmla="*/ 69451 h 138902"/>
                  <a:gd name="T22" fmla="*/ 91550 w 135745"/>
                  <a:gd name="T23" fmla="*/ 55245 h 138902"/>
                  <a:gd name="T24" fmla="*/ 82079 w 135745"/>
                  <a:gd name="T25" fmla="*/ 44196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82079" y="44196"/>
                    </a:move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6" y="55245"/>
                    </a:cubicBezTo>
                    <a:lnTo>
                      <a:pt x="0" y="69451"/>
                    </a:lnTo>
                    <a:lnTo>
                      <a:pt x="44196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7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lnTo>
                      <a:pt x="91550" y="55245"/>
                    </a:lnTo>
                    <a:cubicBezTo>
                      <a:pt x="86814" y="52088"/>
                      <a:pt x="83657" y="48932"/>
                      <a:pt x="82079" y="44196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9" name="Freeform: Shape 68"/>
              <p:cNvSpPr>
                <a:spLocks/>
              </p:cNvSpPr>
              <p:nvPr/>
            </p:nvSpPr>
            <p:spPr bwMode="auto">
              <a:xfrm>
                <a:off x="8644502" y="4330700"/>
                <a:ext cx="236028" cy="236028"/>
              </a:xfrm>
              <a:custGeom>
                <a:avLst/>
                <a:gdLst>
                  <a:gd name="T0" fmla="*/ 159600 w 331472"/>
                  <a:gd name="T1" fmla="*/ 94411 h 331472"/>
                  <a:gd name="T2" fmla="*/ 142741 w 331472"/>
                  <a:gd name="T3" fmla="*/ 75304 h 331472"/>
                  <a:gd name="T4" fmla="*/ 118014 w 331472"/>
                  <a:gd name="T5" fmla="*/ 0 h 331472"/>
                  <a:gd name="T6" fmla="*/ 93287 w 331472"/>
                  <a:gd name="T7" fmla="*/ 75304 h 331472"/>
                  <a:gd name="T8" fmla="*/ 76428 w 331472"/>
                  <a:gd name="T9" fmla="*/ 94411 h 331472"/>
                  <a:gd name="T10" fmla="*/ 0 w 331472"/>
                  <a:gd name="T11" fmla="*/ 118014 h 331472"/>
                  <a:gd name="T12" fmla="*/ 76428 w 331472"/>
                  <a:gd name="T13" fmla="*/ 141617 h 331472"/>
                  <a:gd name="T14" fmla="*/ 93287 w 331472"/>
                  <a:gd name="T15" fmla="*/ 160724 h 331472"/>
                  <a:gd name="T16" fmla="*/ 118014 w 331472"/>
                  <a:gd name="T17" fmla="*/ 236028 h 331472"/>
                  <a:gd name="T18" fmla="*/ 142741 w 331472"/>
                  <a:gd name="T19" fmla="*/ 160724 h 331472"/>
                  <a:gd name="T20" fmla="*/ 159600 w 331472"/>
                  <a:gd name="T21" fmla="*/ 141617 h 331472"/>
                  <a:gd name="T22" fmla="*/ 236028 w 331472"/>
                  <a:gd name="T23" fmla="*/ 118014 h 331472"/>
                  <a:gd name="T24" fmla="*/ 159600 w 331472"/>
                  <a:gd name="T25" fmla="*/ 94411 h 331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1472" h="331472">
                    <a:moveTo>
                      <a:pt x="224138" y="132589"/>
                    </a:moveTo>
                    <a:cubicBezTo>
                      <a:pt x="213089" y="127854"/>
                      <a:pt x="203619" y="118383"/>
                      <a:pt x="200462" y="105755"/>
                    </a:cubicBezTo>
                    <a:lnTo>
                      <a:pt x="165736" y="0"/>
                    </a:lnTo>
                    <a:lnTo>
                      <a:pt x="131010" y="105755"/>
                    </a:lnTo>
                    <a:cubicBezTo>
                      <a:pt x="127854" y="118383"/>
                      <a:pt x="118383" y="127854"/>
                      <a:pt x="107334" y="132589"/>
                    </a:cubicBezTo>
                    <a:lnTo>
                      <a:pt x="0" y="165736"/>
                    </a:lnTo>
                    <a:lnTo>
                      <a:pt x="107334" y="198883"/>
                    </a:lnTo>
                    <a:cubicBezTo>
                      <a:pt x="118383" y="203619"/>
                      <a:pt x="127854" y="213089"/>
                      <a:pt x="131010" y="225717"/>
                    </a:cubicBezTo>
                    <a:lnTo>
                      <a:pt x="165736" y="331472"/>
                    </a:lnTo>
                    <a:lnTo>
                      <a:pt x="200462" y="225717"/>
                    </a:lnTo>
                    <a:cubicBezTo>
                      <a:pt x="203619" y="213089"/>
                      <a:pt x="213089" y="203619"/>
                      <a:pt x="224138" y="198883"/>
                    </a:cubicBezTo>
                    <a:lnTo>
                      <a:pt x="331472" y="165736"/>
                    </a:lnTo>
                    <a:lnTo>
                      <a:pt x="224138" y="132589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0" name="Freeform: Shape 69"/>
              <p:cNvSpPr>
                <a:spLocks/>
              </p:cNvSpPr>
              <p:nvPr/>
            </p:nvSpPr>
            <p:spPr bwMode="auto">
              <a:xfrm>
                <a:off x="10704376" y="4894818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1" name="Freeform: Shape 71"/>
              <p:cNvSpPr>
                <a:spLocks/>
              </p:cNvSpPr>
              <p:nvPr/>
            </p:nvSpPr>
            <p:spPr bwMode="auto">
              <a:xfrm>
                <a:off x="8913828" y="5431745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98190" y="17426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PEMANFAATAN APLIKASI SLIMS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7" y="4329113"/>
            <a:ext cx="28296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5" name="Snip Diagonal Corner Rectangle 34"/>
          <p:cNvSpPr/>
          <p:nvPr/>
        </p:nvSpPr>
        <p:spPr>
          <a:xfrm>
            <a:off x="689463" y="585531"/>
            <a:ext cx="7914984" cy="100857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 smtClean="0"/>
              <a:t>PENELUSURAN KOLEKSI PUSAT PERPUSTAKAAN UINFAS BENGKULU MELALUI OPAC  (0NLINE PUBLIC ACCES CATALOG</a:t>
            </a:r>
            <a:endParaRPr lang="en-US" b="1" dirty="0"/>
          </a:p>
        </p:txBody>
      </p:sp>
      <p:sp>
        <p:nvSpPr>
          <p:cNvPr id="2070" name="TextBox 32"/>
          <p:cNvSpPr txBox="1">
            <a:spLocks noChangeArrowheads="1"/>
          </p:cNvSpPr>
          <p:nvPr/>
        </p:nvSpPr>
        <p:spPr bwMode="auto">
          <a:xfrm>
            <a:off x="5980236" y="2860675"/>
            <a:ext cx="31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9" name="Down Arrow 38"/>
          <p:cNvSpPr/>
          <p:nvPr/>
        </p:nvSpPr>
        <p:spPr>
          <a:xfrm flipH="1">
            <a:off x="4438650" y="1682653"/>
            <a:ext cx="266700" cy="2841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1244" y="1966815"/>
            <a:ext cx="73691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https://opac.iainbengkulu.ac.id/index.php?p=login</a:t>
            </a:r>
            <a:endParaRPr lang="id-ID" sz="2400" b="1" dirty="0"/>
          </a:p>
        </p:txBody>
      </p:sp>
      <p:pic>
        <p:nvPicPr>
          <p:cNvPr id="3074" name="Picture 2" descr="D:\opaciain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9" y="2428918"/>
            <a:ext cx="8072805" cy="311726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4" name="Right Arrow 3"/>
          <p:cNvSpPr/>
          <p:nvPr/>
        </p:nvSpPr>
        <p:spPr>
          <a:xfrm>
            <a:off x="2143336" y="3789040"/>
            <a:ext cx="63831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84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Freeform: Shape 8"/>
          <p:cNvSpPr>
            <a:spLocks/>
          </p:cNvSpPr>
          <p:nvPr/>
        </p:nvSpPr>
        <p:spPr bwMode="auto">
          <a:xfrm rot="10800000">
            <a:off x="2551236" y="1"/>
            <a:ext cx="6699738" cy="6861175"/>
          </a:xfrm>
          <a:custGeom>
            <a:avLst/>
            <a:gdLst>
              <a:gd name="T0" fmla="*/ 7257256 w 7296462"/>
              <a:gd name="T1" fmla="*/ 6860811 h 6860810"/>
              <a:gd name="T2" fmla="*/ 6234084 w 7296462"/>
              <a:gd name="T3" fmla="*/ 5536992 h 6860810"/>
              <a:gd name="T4" fmla="*/ 5068338 w 7296462"/>
              <a:gd name="T5" fmla="*/ 3825303 h 6860810"/>
              <a:gd name="T6" fmla="*/ 2837487 w 7296462"/>
              <a:gd name="T7" fmla="*/ 1843790 h 6860810"/>
              <a:gd name="T8" fmla="*/ 673728 w 7296462"/>
              <a:gd name="T9" fmla="*/ 0 h 6860810"/>
              <a:gd name="T10" fmla="*/ 0 w 7296462"/>
              <a:gd name="T11" fmla="*/ 0 h 6860810"/>
              <a:gd name="T12" fmla="*/ 0 w 7296462"/>
              <a:gd name="T13" fmla="*/ 6860811 h 6860810"/>
              <a:gd name="T14" fmla="*/ 7257256 w 7296462"/>
              <a:gd name="T15" fmla="*/ 6860811 h 68608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96462" h="6860810">
                <a:moveTo>
                  <a:pt x="7296463" y="6860811"/>
                </a:moveTo>
                <a:cubicBezTo>
                  <a:pt x="7296463" y="6860811"/>
                  <a:pt x="6276195" y="6531964"/>
                  <a:pt x="6267763" y="5536992"/>
                </a:cubicBezTo>
                <a:cubicBezTo>
                  <a:pt x="6259330" y="4623529"/>
                  <a:pt x="5930484" y="4137285"/>
                  <a:pt x="5095719" y="3825303"/>
                </a:cubicBezTo>
                <a:cubicBezTo>
                  <a:pt x="4100747" y="3454296"/>
                  <a:pt x="3114207" y="3108585"/>
                  <a:pt x="2852816" y="1843790"/>
                </a:cubicBezTo>
                <a:cubicBezTo>
                  <a:pt x="2605478" y="646451"/>
                  <a:pt x="1995566" y="115237"/>
                  <a:pt x="677368" y="0"/>
                </a:cubicBezTo>
                <a:lnTo>
                  <a:pt x="0" y="0"/>
                </a:lnTo>
                <a:lnTo>
                  <a:pt x="0" y="6860811"/>
                </a:lnTo>
                <a:lnTo>
                  <a:pt x="7296463" y="6860811"/>
                </a:lnTo>
                <a:close/>
              </a:path>
            </a:pathLst>
          </a:custGeom>
          <a:solidFill>
            <a:srgbClr val="D3E3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 dirty="0"/>
          </a:p>
        </p:txBody>
      </p:sp>
      <p:sp>
        <p:nvSpPr>
          <p:cNvPr id="2052" name="Freeform: Shape 11"/>
          <p:cNvSpPr>
            <a:spLocks/>
          </p:cNvSpPr>
          <p:nvPr/>
        </p:nvSpPr>
        <p:spPr bwMode="auto">
          <a:xfrm rot="10800000">
            <a:off x="1" y="1027113"/>
            <a:ext cx="5178669" cy="5834062"/>
          </a:xfrm>
          <a:custGeom>
            <a:avLst/>
            <a:gdLst>
              <a:gd name="T0" fmla="*/ 5610738 w 6444834"/>
              <a:gd name="T1" fmla="*/ 5824371 h 5445005"/>
              <a:gd name="T2" fmla="*/ 3976210 w 6444834"/>
              <a:gd name="T3" fmla="*/ 4128858 h 5445005"/>
              <a:gd name="T4" fmla="*/ 2287850 w 6444834"/>
              <a:gd name="T5" fmla="*/ 1695512 h 5445005"/>
              <a:gd name="T6" fmla="*/ 0 w 6444834"/>
              <a:gd name="T7" fmla="*/ 0 h 5445005"/>
              <a:gd name="T8" fmla="*/ 5610738 w 6444834"/>
              <a:gd name="T9" fmla="*/ 0 h 5445005"/>
              <a:gd name="T10" fmla="*/ 5610738 w 6444834"/>
              <a:gd name="T11" fmla="*/ 5824371 h 54450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444834" h="5445005">
                <a:moveTo>
                  <a:pt x="6444834" y="5435808"/>
                </a:moveTo>
                <a:cubicBezTo>
                  <a:pt x="6444834" y="5435808"/>
                  <a:pt x="5281222" y="5663472"/>
                  <a:pt x="4567316" y="3853409"/>
                </a:cubicBezTo>
                <a:cubicBezTo>
                  <a:pt x="3853409" y="2043347"/>
                  <a:pt x="3724119" y="1992755"/>
                  <a:pt x="2627963" y="1582399"/>
                </a:cubicBezTo>
                <a:cubicBezTo>
                  <a:pt x="1531807" y="1172044"/>
                  <a:pt x="663315" y="1146748"/>
                  <a:pt x="0" y="0"/>
                </a:cubicBezTo>
                <a:lnTo>
                  <a:pt x="6444834" y="0"/>
                </a:lnTo>
                <a:lnTo>
                  <a:pt x="6444834" y="5435808"/>
                </a:lnTo>
                <a:close/>
              </a:path>
            </a:pathLst>
          </a:custGeom>
          <a:solidFill>
            <a:srgbClr val="4FE59B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2053" name="Freeform: Shape 13"/>
          <p:cNvSpPr>
            <a:spLocks/>
          </p:cNvSpPr>
          <p:nvPr/>
        </p:nvSpPr>
        <p:spPr bwMode="auto">
          <a:xfrm rot="10800000">
            <a:off x="0" y="5273675"/>
            <a:ext cx="1378927" cy="1587500"/>
          </a:xfrm>
          <a:custGeom>
            <a:avLst/>
            <a:gdLst>
              <a:gd name="T0" fmla="*/ 1493330 w 2450892"/>
              <a:gd name="T1" fmla="*/ 1587124 h 2116423"/>
              <a:gd name="T2" fmla="*/ 834005 w 2450892"/>
              <a:gd name="T3" fmla="*/ 779862 h 2116423"/>
              <a:gd name="T4" fmla="*/ 0 w 2450892"/>
              <a:gd name="T5" fmla="*/ 0 h 2116423"/>
              <a:gd name="T6" fmla="*/ 1493330 w 2450892"/>
              <a:gd name="T7" fmla="*/ 0 h 2116423"/>
              <a:gd name="T8" fmla="*/ 1493330 w 2450892"/>
              <a:gd name="T9" fmla="*/ 1587124 h 2116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0892" h="2116423">
                <a:moveTo>
                  <a:pt x="2450892" y="2116424"/>
                </a:moveTo>
                <a:cubicBezTo>
                  <a:pt x="2450892" y="2116424"/>
                  <a:pt x="1914057" y="2116424"/>
                  <a:pt x="1368790" y="1039943"/>
                </a:cubicBezTo>
                <a:cubicBezTo>
                  <a:pt x="1039943" y="396302"/>
                  <a:pt x="0" y="0"/>
                  <a:pt x="0" y="0"/>
                </a:cubicBezTo>
                <a:lnTo>
                  <a:pt x="2450892" y="0"/>
                </a:lnTo>
                <a:lnTo>
                  <a:pt x="2450892" y="2116424"/>
                </a:lnTo>
                <a:close/>
              </a:path>
            </a:pathLst>
          </a:custGeom>
          <a:solidFill>
            <a:srgbClr val="D3E3FF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pic>
        <p:nvPicPr>
          <p:cNvPr id="2054" name="Graphic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08" y="5555579"/>
            <a:ext cx="1265566" cy="1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phic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4398964"/>
            <a:ext cx="16412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phic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5702300"/>
            <a:ext cx="133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phic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5048251"/>
            <a:ext cx="171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3" name="Group 19"/>
          <p:cNvGrpSpPr>
            <a:grpSpLocks/>
          </p:cNvGrpSpPr>
          <p:nvPr/>
        </p:nvGrpSpPr>
        <p:grpSpPr bwMode="auto">
          <a:xfrm>
            <a:off x="304432" y="5666802"/>
            <a:ext cx="1603271" cy="1074068"/>
            <a:chOff x="8479563" y="4050791"/>
            <a:chExt cx="2677356" cy="2359937"/>
          </a:xfrm>
        </p:grpSpPr>
        <p:pic>
          <p:nvPicPr>
            <p:cNvPr id="2075" name="Graphic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563" y="4050791"/>
              <a:ext cx="2677356" cy="2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6" name="Group 21"/>
            <p:cNvGrpSpPr>
              <a:grpSpLocks/>
            </p:cNvGrpSpPr>
            <p:nvPr/>
          </p:nvGrpSpPr>
          <p:grpSpPr bwMode="auto">
            <a:xfrm>
              <a:off x="8644502" y="4273527"/>
              <a:ext cx="2148266" cy="1249767"/>
              <a:chOff x="8644502" y="4273527"/>
              <a:chExt cx="2148266" cy="1249767"/>
            </a:xfrm>
          </p:grpSpPr>
          <p:sp>
            <p:nvSpPr>
              <p:cNvPr id="2077" name="Freeform: Shape 66"/>
              <p:cNvSpPr>
                <a:spLocks/>
              </p:cNvSpPr>
              <p:nvPr/>
            </p:nvSpPr>
            <p:spPr bwMode="auto">
              <a:xfrm>
                <a:off x="10553699" y="4273527"/>
                <a:ext cx="135745" cy="138902"/>
              </a:xfrm>
              <a:custGeom>
                <a:avLst/>
                <a:gdLst>
                  <a:gd name="T0" fmla="*/ 135746 w 135745"/>
                  <a:gd name="T1" fmla="*/ 69451 h 138902"/>
                  <a:gd name="T2" fmla="*/ 91550 w 135745"/>
                  <a:gd name="T3" fmla="*/ 55245 h 138902"/>
                  <a:gd name="T4" fmla="*/ 82079 w 135745"/>
                  <a:gd name="T5" fmla="*/ 44196 h 138902"/>
                  <a:gd name="T6" fmla="*/ 67873 w 135745"/>
                  <a:gd name="T7" fmla="*/ 0 h 138902"/>
                  <a:gd name="T8" fmla="*/ 53667 w 135745"/>
                  <a:gd name="T9" fmla="*/ 44196 h 138902"/>
                  <a:gd name="T10" fmla="*/ 44197 w 135745"/>
                  <a:gd name="T11" fmla="*/ 55245 h 138902"/>
                  <a:gd name="T12" fmla="*/ 0 w 135745"/>
                  <a:gd name="T13" fmla="*/ 69451 h 138902"/>
                  <a:gd name="T14" fmla="*/ 44197 w 135745"/>
                  <a:gd name="T15" fmla="*/ 83657 h 138902"/>
                  <a:gd name="T16" fmla="*/ 53667 w 135745"/>
                  <a:gd name="T17" fmla="*/ 94706 h 138902"/>
                  <a:gd name="T18" fmla="*/ 67873 w 135745"/>
                  <a:gd name="T19" fmla="*/ 138903 h 138902"/>
                  <a:gd name="T20" fmla="*/ 82079 w 135745"/>
                  <a:gd name="T21" fmla="*/ 94706 h 138902"/>
                  <a:gd name="T22" fmla="*/ 91550 w 135745"/>
                  <a:gd name="T23" fmla="*/ 83657 h 138902"/>
                  <a:gd name="T24" fmla="*/ 135746 w 135745"/>
                  <a:gd name="T25" fmla="*/ 69451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135746" y="69451"/>
                    </a:moveTo>
                    <a:lnTo>
                      <a:pt x="91550" y="55245"/>
                    </a:lnTo>
                    <a:cubicBezTo>
                      <a:pt x="86814" y="53667"/>
                      <a:pt x="83658" y="48932"/>
                      <a:pt x="82079" y="44196"/>
                    </a:cubicBez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7" y="55245"/>
                    </a:cubicBezTo>
                    <a:lnTo>
                      <a:pt x="0" y="69451"/>
                    </a:lnTo>
                    <a:lnTo>
                      <a:pt x="44197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8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8" name="Freeform: Shape 67"/>
              <p:cNvSpPr>
                <a:spLocks/>
              </p:cNvSpPr>
              <p:nvPr/>
            </p:nvSpPr>
            <p:spPr bwMode="auto">
              <a:xfrm>
                <a:off x="9100233" y="4790778"/>
                <a:ext cx="135745" cy="138902"/>
              </a:xfrm>
              <a:custGeom>
                <a:avLst/>
                <a:gdLst>
                  <a:gd name="T0" fmla="*/ 82079 w 135745"/>
                  <a:gd name="T1" fmla="*/ 44196 h 138902"/>
                  <a:gd name="T2" fmla="*/ 67873 w 135745"/>
                  <a:gd name="T3" fmla="*/ 0 h 138902"/>
                  <a:gd name="T4" fmla="*/ 53667 w 135745"/>
                  <a:gd name="T5" fmla="*/ 44196 h 138902"/>
                  <a:gd name="T6" fmla="*/ 44196 w 135745"/>
                  <a:gd name="T7" fmla="*/ 55245 h 138902"/>
                  <a:gd name="T8" fmla="*/ 0 w 135745"/>
                  <a:gd name="T9" fmla="*/ 69451 h 138902"/>
                  <a:gd name="T10" fmla="*/ 44196 w 135745"/>
                  <a:gd name="T11" fmla="*/ 83657 h 138902"/>
                  <a:gd name="T12" fmla="*/ 53667 w 135745"/>
                  <a:gd name="T13" fmla="*/ 94706 h 138902"/>
                  <a:gd name="T14" fmla="*/ 67873 w 135745"/>
                  <a:gd name="T15" fmla="*/ 138903 h 138902"/>
                  <a:gd name="T16" fmla="*/ 82079 w 135745"/>
                  <a:gd name="T17" fmla="*/ 94706 h 138902"/>
                  <a:gd name="T18" fmla="*/ 91550 w 135745"/>
                  <a:gd name="T19" fmla="*/ 83657 h 138902"/>
                  <a:gd name="T20" fmla="*/ 135746 w 135745"/>
                  <a:gd name="T21" fmla="*/ 69451 h 138902"/>
                  <a:gd name="T22" fmla="*/ 91550 w 135745"/>
                  <a:gd name="T23" fmla="*/ 55245 h 138902"/>
                  <a:gd name="T24" fmla="*/ 82079 w 135745"/>
                  <a:gd name="T25" fmla="*/ 44196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82079" y="44196"/>
                    </a:move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6" y="55245"/>
                    </a:cubicBezTo>
                    <a:lnTo>
                      <a:pt x="0" y="69451"/>
                    </a:lnTo>
                    <a:lnTo>
                      <a:pt x="44196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7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lnTo>
                      <a:pt x="91550" y="55245"/>
                    </a:lnTo>
                    <a:cubicBezTo>
                      <a:pt x="86814" y="52088"/>
                      <a:pt x="83657" y="48932"/>
                      <a:pt x="82079" y="44196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9" name="Freeform: Shape 68"/>
              <p:cNvSpPr>
                <a:spLocks/>
              </p:cNvSpPr>
              <p:nvPr/>
            </p:nvSpPr>
            <p:spPr bwMode="auto">
              <a:xfrm>
                <a:off x="8644502" y="4330700"/>
                <a:ext cx="236028" cy="236028"/>
              </a:xfrm>
              <a:custGeom>
                <a:avLst/>
                <a:gdLst>
                  <a:gd name="T0" fmla="*/ 159600 w 331472"/>
                  <a:gd name="T1" fmla="*/ 94411 h 331472"/>
                  <a:gd name="T2" fmla="*/ 142741 w 331472"/>
                  <a:gd name="T3" fmla="*/ 75304 h 331472"/>
                  <a:gd name="T4" fmla="*/ 118014 w 331472"/>
                  <a:gd name="T5" fmla="*/ 0 h 331472"/>
                  <a:gd name="T6" fmla="*/ 93287 w 331472"/>
                  <a:gd name="T7" fmla="*/ 75304 h 331472"/>
                  <a:gd name="T8" fmla="*/ 76428 w 331472"/>
                  <a:gd name="T9" fmla="*/ 94411 h 331472"/>
                  <a:gd name="T10" fmla="*/ 0 w 331472"/>
                  <a:gd name="T11" fmla="*/ 118014 h 331472"/>
                  <a:gd name="T12" fmla="*/ 76428 w 331472"/>
                  <a:gd name="T13" fmla="*/ 141617 h 331472"/>
                  <a:gd name="T14" fmla="*/ 93287 w 331472"/>
                  <a:gd name="T15" fmla="*/ 160724 h 331472"/>
                  <a:gd name="T16" fmla="*/ 118014 w 331472"/>
                  <a:gd name="T17" fmla="*/ 236028 h 331472"/>
                  <a:gd name="T18" fmla="*/ 142741 w 331472"/>
                  <a:gd name="T19" fmla="*/ 160724 h 331472"/>
                  <a:gd name="T20" fmla="*/ 159600 w 331472"/>
                  <a:gd name="T21" fmla="*/ 141617 h 331472"/>
                  <a:gd name="T22" fmla="*/ 236028 w 331472"/>
                  <a:gd name="T23" fmla="*/ 118014 h 331472"/>
                  <a:gd name="T24" fmla="*/ 159600 w 331472"/>
                  <a:gd name="T25" fmla="*/ 94411 h 331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1472" h="331472">
                    <a:moveTo>
                      <a:pt x="224138" y="132589"/>
                    </a:moveTo>
                    <a:cubicBezTo>
                      <a:pt x="213089" y="127854"/>
                      <a:pt x="203619" y="118383"/>
                      <a:pt x="200462" y="105755"/>
                    </a:cubicBezTo>
                    <a:lnTo>
                      <a:pt x="165736" y="0"/>
                    </a:lnTo>
                    <a:lnTo>
                      <a:pt x="131010" y="105755"/>
                    </a:lnTo>
                    <a:cubicBezTo>
                      <a:pt x="127854" y="118383"/>
                      <a:pt x="118383" y="127854"/>
                      <a:pt x="107334" y="132589"/>
                    </a:cubicBezTo>
                    <a:lnTo>
                      <a:pt x="0" y="165736"/>
                    </a:lnTo>
                    <a:lnTo>
                      <a:pt x="107334" y="198883"/>
                    </a:lnTo>
                    <a:cubicBezTo>
                      <a:pt x="118383" y="203619"/>
                      <a:pt x="127854" y="213089"/>
                      <a:pt x="131010" y="225717"/>
                    </a:cubicBezTo>
                    <a:lnTo>
                      <a:pt x="165736" y="331472"/>
                    </a:lnTo>
                    <a:lnTo>
                      <a:pt x="200462" y="225717"/>
                    </a:lnTo>
                    <a:cubicBezTo>
                      <a:pt x="203619" y="213089"/>
                      <a:pt x="213089" y="203619"/>
                      <a:pt x="224138" y="198883"/>
                    </a:cubicBezTo>
                    <a:lnTo>
                      <a:pt x="331472" y="165736"/>
                    </a:lnTo>
                    <a:lnTo>
                      <a:pt x="224138" y="132589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0" name="Freeform: Shape 69"/>
              <p:cNvSpPr>
                <a:spLocks/>
              </p:cNvSpPr>
              <p:nvPr/>
            </p:nvSpPr>
            <p:spPr bwMode="auto">
              <a:xfrm>
                <a:off x="10704376" y="4894818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1" name="Freeform: Shape 71"/>
              <p:cNvSpPr>
                <a:spLocks/>
              </p:cNvSpPr>
              <p:nvPr/>
            </p:nvSpPr>
            <p:spPr bwMode="auto">
              <a:xfrm>
                <a:off x="8913828" y="5431745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98190" y="17426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PEMANFAATAN APLIKASI SLIMS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7" y="4329113"/>
            <a:ext cx="28296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5" name="Snip Diagonal Corner Rectangle 34"/>
          <p:cNvSpPr/>
          <p:nvPr/>
        </p:nvSpPr>
        <p:spPr>
          <a:xfrm>
            <a:off x="689463" y="585531"/>
            <a:ext cx="7914984" cy="100857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 smtClean="0"/>
              <a:t>PENELUSURAN KOLEKSI PUSAT PERPUSTAKAAN UINFAS BENGKULU MELALUI OPAC  (0NLINE PUBLIC ACCES CATALOG</a:t>
            </a:r>
            <a:endParaRPr lang="en-US" b="1" dirty="0"/>
          </a:p>
        </p:txBody>
      </p:sp>
      <p:sp>
        <p:nvSpPr>
          <p:cNvPr id="2070" name="TextBox 32"/>
          <p:cNvSpPr txBox="1">
            <a:spLocks noChangeArrowheads="1"/>
          </p:cNvSpPr>
          <p:nvPr/>
        </p:nvSpPr>
        <p:spPr bwMode="auto">
          <a:xfrm>
            <a:off x="5980236" y="2860675"/>
            <a:ext cx="31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9" name="Down Arrow 38"/>
          <p:cNvSpPr/>
          <p:nvPr/>
        </p:nvSpPr>
        <p:spPr>
          <a:xfrm flipH="1">
            <a:off x="4438650" y="1682653"/>
            <a:ext cx="266700" cy="2841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1244" y="1966815"/>
            <a:ext cx="73691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https://opac.iainbengkulu.ac.id/index.php?p=login</a:t>
            </a:r>
            <a:endParaRPr lang="id-ID" sz="2400" b="1" dirty="0"/>
          </a:p>
        </p:txBody>
      </p:sp>
      <p:pic>
        <p:nvPicPr>
          <p:cNvPr id="4098" name="Picture 2" descr="D:\opaciain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7368"/>
            <a:ext cx="7704855" cy="320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1689640" y="3717032"/>
            <a:ext cx="362080" cy="22711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Notched Right Arrow 2"/>
          <p:cNvSpPr/>
          <p:nvPr/>
        </p:nvSpPr>
        <p:spPr>
          <a:xfrm>
            <a:off x="5245808" y="3144393"/>
            <a:ext cx="366885" cy="28619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63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Freeform: Shape 8"/>
          <p:cNvSpPr>
            <a:spLocks/>
          </p:cNvSpPr>
          <p:nvPr/>
        </p:nvSpPr>
        <p:spPr bwMode="auto">
          <a:xfrm rot="10800000">
            <a:off x="2551236" y="1"/>
            <a:ext cx="6699738" cy="6861175"/>
          </a:xfrm>
          <a:custGeom>
            <a:avLst/>
            <a:gdLst>
              <a:gd name="T0" fmla="*/ 7257256 w 7296462"/>
              <a:gd name="T1" fmla="*/ 6860811 h 6860810"/>
              <a:gd name="T2" fmla="*/ 6234084 w 7296462"/>
              <a:gd name="T3" fmla="*/ 5536992 h 6860810"/>
              <a:gd name="T4" fmla="*/ 5068338 w 7296462"/>
              <a:gd name="T5" fmla="*/ 3825303 h 6860810"/>
              <a:gd name="T6" fmla="*/ 2837487 w 7296462"/>
              <a:gd name="T7" fmla="*/ 1843790 h 6860810"/>
              <a:gd name="T8" fmla="*/ 673728 w 7296462"/>
              <a:gd name="T9" fmla="*/ 0 h 6860810"/>
              <a:gd name="T10" fmla="*/ 0 w 7296462"/>
              <a:gd name="T11" fmla="*/ 0 h 6860810"/>
              <a:gd name="T12" fmla="*/ 0 w 7296462"/>
              <a:gd name="T13" fmla="*/ 6860811 h 6860810"/>
              <a:gd name="T14" fmla="*/ 7257256 w 7296462"/>
              <a:gd name="T15" fmla="*/ 6860811 h 68608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96462" h="6860810">
                <a:moveTo>
                  <a:pt x="7296463" y="6860811"/>
                </a:moveTo>
                <a:cubicBezTo>
                  <a:pt x="7296463" y="6860811"/>
                  <a:pt x="6276195" y="6531964"/>
                  <a:pt x="6267763" y="5536992"/>
                </a:cubicBezTo>
                <a:cubicBezTo>
                  <a:pt x="6259330" y="4623529"/>
                  <a:pt x="5930484" y="4137285"/>
                  <a:pt x="5095719" y="3825303"/>
                </a:cubicBezTo>
                <a:cubicBezTo>
                  <a:pt x="4100747" y="3454296"/>
                  <a:pt x="3114207" y="3108585"/>
                  <a:pt x="2852816" y="1843790"/>
                </a:cubicBezTo>
                <a:cubicBezTo>
                  <a:pt x="2605478" y="646451"/>
                  <a:pt x="1995566" y="115237"/>
                  <a:pt x="677368" y="0"/>
                </a:cubicBezTo>
                <a:lnTo>
                  <a:pt x="0" y="0"/>
                </a:lnTo>
                <a:lnTo>
                  <a:pt x="0" y="6860811"/>
                </a:lnTo>
                <a:lnTo>
                  <a:pt x="7296463" y="6860811"/>
                </a:lnTo>
                <a:close/>
              </a:path>
            </a:pathLst>
          </a:custGeom>
          <a:solidFill>
            <a:srgbClr val="D3E3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 dirty="0"/>
          </a:p>
        </p:txBody>
      </p:sp>
      <p:sp>
        <p:nvSpPr>
          <p:cNvPr id="2052" name="Freeform: Shape 11"/>
          <p:cNvSpPr>
            <a:spLocks/>
          </p:cNvSpPr>
          <p:nvPr/>
        </p:nvSpPr>
        <p:spPr bwMode="auto">
          <a:xfrm rot="10800000">
            <a:off x="1" y="1027113"/>
            <a:ext cx="5178669" cy="5834062"/>
          </a:xfrm>
          <a:custGeom>
            <a:avLst/>
            <a:gdLst>
              <a:gd name="T0" fmla="*/ 5610738 w 6444834"/>
              <a:gd name="T1" fmla="*/ 5824371 h 5445005"/>
              <a:gd name="T2" fmla="*/ 3976210 w 6444834"/>
              <a:gd name="T3" fmla="*/ 4128858 h 5445005"/>
              <a:gd name="T4" fmla="*/ 2287850 w 6444834"/>
              <a:gd name="T5" fmla="*/ 1695512 h 5445005"/>
              <a:gd name="T6" fmla="*/ 0 w 6444834"/>
              <a:gd name="T7" fmla="*/ 0 h 5445005"/>
              <a:gd name="T8" fmla="*/ 5610738 w 6444834"/>
              <a:gd name="T9" fmla="*/ 0 h 5445005"/>
              <a:gd name="T10" fmla="*/ 5610738 w 6444834"/>
              <a:gd name="T11" fmla="*/ 5824371 h 54450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444834" h="5445005">
                <a:moveTo>
                  <a:pt x="6444834" y="5435808"/>
                </a:moveTo>
                <a:cubicBezTo>
                  <a:pt x="6444834" y="5435808"/>
                  <a:pt x="5281222" y="5663472"/>
                  <a:pt x="4567316" y="3853409"/>
                </a:cubicBezTo>
                <a:cubicBezTo>
                  <a:pt x="3853409" y="2043347"/>
                  <a:pt x="3724119" y="1992755"/>
                  <a:pt x="2627963" y="1582399"/>
                </a:cubicBezTo>
                <a:cubicBezTo>
                  <a:pt x="1531807" y="1172044"/>
                  <a:pt x="663315" y="1146748"/>
                  <a:pt x="0" y="0"/>
                </a:cubicBezTo>
                <a:lnTo>
                  <a:pt x="6444834" y="0"/>
                </a:lnTo>
                <a:lnTo>
                  <a:pt x="6444834" y="5435808"/>
                </a:lnTo>
                <a:close/>
              </a:path>
            </a:pathLst>
          </a:custGeom>
          <a:solidFill>
            <a:srgbClr val="4FE59B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2053" name="Freeform: Shape 13"/>
          <p:cNvSpPr>
            <a:spLocks/>
          </p:cNvSpPr>
          <p:nvPr/>
        </p:nvSpPr>
        <p:spPr bwMode="auto">
          <a:xfrm rot="10800000">
            <a:off x="0" y="5273675"/>
            <a:ext cx="1378927" cy="1587500"/>
          </a:xfrm>
          <a:custGeom>
            <a:avLst/>
            <a:gdLst>
              <a:gd name="T0" fmla="*/ 1493330 w 2450892"/>
              <a:gd name="T1" fmla="*/ 1587124 h 2116423"/>
              <a:gd name="T2" fmla="*/ 834005 w 2450892"/>
              <a:gd name="T3" fmla="*/ 779862 h 2116423"/>
              <a:gd name="T4" fmla="*/ 0 w 2450892"/>
              <a:gd name="T5" fmla="*/ 0 h 2116423"/>
              <a:gd name="T6" fmla="*/ 1493330 w 2450892"/>
              <a:gd name="T7" fmla="*/ 0 h 2116423"/>
              <a:gd name="T8" fmla="*/ 1493330 w 2450892"/>
              <a:gd name="T9" fmla="*/ 1587124 h 2116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0892" h="2116423">
                <a:moveTo>
                  <a:pt x="2450892" y="2116424"/>
                </a:moveTo>
                <a:cubicBezTo>
                  <a:pt x="2450892" y="2116424"/>
                  <a:pt x="1914057" y="2116424"/>
                  <a:pt x="1368790" y="1039943"/>
                </a:cubicBezTo>
                <a:cubicBezTo>
                  <a:pt x="1039943" y="396302"/>
                  <a:pt x="0" y="0"/>
                  <a:pt x="0" y="0"/>
                </a:cubicBezTo>
                <a:lnTo>
                  <a:pt x="2450892" y="0"/>
                </a:lnTo>
                <a:lnTo>
                  <a:pt x="2450892" y="2116424"/>
                </a:lnTo>
                <a:close/>
              </a:path>
            </a:pathLst>
          </a:custGeom>
          <a:solidFill>
            <a:srgbClr val="D3E3FF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pic>
        <p:nvPicPr>
          <p:cNvPr id="2054" name="Graphic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99" y="5394498"/>
            <a:ext cx="1265566" cy="1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phic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4398964"/>
            <a:ext cx="16412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phic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5702300"/>
            <a:ext cx="133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phic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5048251"/>
            <a:ext cx="171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3" name="Group 19"/>
          <p:cNvGrpSpPr>
            <a:grpSpLocks/>
          </p:cNvGrpSpPr>
          <p:nvPr/>
        </p:nvGrpSpPr>
        <p:grpSpPr bwMode="auto">
          <a:xfrm>
            <a:off x="304432" y="5517232"/>
            <a:ext cx="1603271" cy="1074068"/>
            <a:chOff x="8479563" y="4050791"/>
            <a:chExt cx="2677356" cy="2359937"/>
          </a:xfrm>
        </p:grpSpPr>
        <p:pic>
          <p:nvPicPr>
            <p:cNvPr id="2075" name="Graphic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563" y="4050791"/>
              <a:ext cx="2677356" cy="2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6" name="Group 21"/>
            <p:cNvGrpSpPr>
              <a:grpSpLocks/>
            </p:cNvGrpSpPr>
            <p:nvPr/>
          </p:nvGrpSpPr>
          <p:grpSpPr bwMode="auto">
            <a:xfrm>
              <a:off x="8644502" y="4273527"/>
              <a:ext cx="2148266" cy="1249767"/>
              <a:chOff x="8644502" y="4273527"/>
              <a:chExt cx="2148266" cy="1249767"/>
            </a:xfrm>
          </p:grpSpPr>
          <p:sp>
            <p:nvSpPr>
              <p:cNvPr id="2077" name="Freeform: Shape 66"/>
              <p:cNvSpPr>
                <a:spLocks/>
              </p:cNvSpPr>
              <p:nvPr/>
            </p:nvSpPr>
            <p:spPr bwMode="auto">
              <a:xfrm>
                <a:off x="10553699" y="4273527"/>
                <a:ext cx="135745" cy="138902"/>
              </a:xfrm>
              <a:custGeom>
                <a:avLst/>
                <a:gdLst>
                  <a:gd name="T0" fmla="*/ 135746 w 135745"/>
                  <a:gd name="T1" fmla="*/ 69451 h 138902"/>
                  <a:gd name="T2" fmla="*/ 91550 w 135745"/>
                  <a:gd name="T3" fmla="*/ 55245 h 138902"/>
                  <a:gd name="T4" fmla="*/ 82079 w 135745"/>
                  <a:gd name="T5" fmla="*/ 44196 h 138902"/>
                  <a:gd name="T6" fmla="*/ 67873 w 135745"/>
                  <a:gd name="T7" fmla="*/ 0 h 138902"/>
                  <a:gd name="T8" fmla="*/ 53667 w 135745"/>
                  <a:gd name="T9" fmla="*/ 44196 h 138902"/>
                  <a:gd name="T10" fmla="*/ 44197 w 135745"/>
                  <a:gd name="T11" fmla="*/ 55245 h 138902"/>
                  <a:gd name="T12" fmla="*/ 0 w 135745"/>
                  <a:gd name="T13" fmla="*/ 69451 h 138902"/>
                  <a:gd name="T14" fmla="*/ 44197 w 135745"/>
                  <a:gd name="T15" fmla="*/ 83657 h 138902"/>
                  <a:gd name="T16" fmla="*/ 53667 w 135745"/>
                  <a:gd name="T17" fmla="*/ 94706 h 138902"/>
                  <a:gd name="T18" fmla="*/ 67873 w 135745"/>
                  <a:gd name="T19" fmla="*/ 138903 h 138902"/>
                  <a:gd name="T20" fmla="*/ 82079 w 135745"/>
                  <a:gd name="T21" fmla="*/ 94706 h 138902"/>
                  <a:gd name="T22" fmla="*/ 91550 w 135745"/>
                  <a:gd name="T23" fmla="*/ 83657 h 138902"/>
                  <a:gd name="T24" fmla="*/ 135746 w 135745"/>
                  <a:gd name="T25" fmla="*/ 69451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135746" y="69451"/>
                    </a:moveTo>
                    <a:lnTo>
                      <a:pt x="91550" y="55245"/>
                    </a:lnTo>
                    <a:cubicBezTo>
                      <a:pt x="86814" y="53667"/>
                      <a:pt x="83658" y="48932"/>
                      <a:pt x="82079" y="44196"/>
                    </a:cubicBez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7" y="55245"/>
                    </a:cubicBezTo>
                    <a:lnTo>
                      <a:pt x="0" y="69451"/>
                    </a:lnTo>
                    <a:lnTo>
                      <a:pt x="44197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8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8" name="Freeform: Shape 67"/>
              <p:cNvSpPr>
                <a:spLocks/>
              </p:cNvSpPr>
              <p:nvPr/>
            </p:nvSpPr>
            <p:spPr bwMode="auto">
              <a:xfrm>
                <a:off x="9100233" y="4790778"/>
                <a:ext cx="135745" cy="138902"/>
              </a:xfrm>
              <a:custGeom>
                <a:avLst/>
                <a:gdLst>
                  <a:gd name="T0" fmla="*/ 82079 w 135745"/>
                  <a:gd name="T1" fmla="*/ 44196 h 138902"/>
                  <a:gd name="T2" fmla="*/ 67873 w 135745"/>
                  <a:gd name="T3" fmla="*/ 0 h 138902"/>
                  <a:gd name="T4" fmla="*/ 53667 w 135745"/>
                  <a:gd name="T5" fmla="*/ 44196 h 138902"/>
                  <a:gd name="T6" fmla="*/ 44196 w 135745"/>
                  <a:gd name="T7" fmla="*/ 55245 h 138902"/>
                  <a:gd name="T8" fmla="*/ 0 w 135745"/>
                  <a:gd name="T9" fmla="*/ 69451 h 138902"/>
                  <a:gd name="T10" fmla="*/ 44196 w 135745"/>
                  <a:gd name="T11" fmla="*/ 83657 h 138902"/>
                  <a:gd name="T12" fmla="*/ 53667 w 135745"/>
                  <a:gd name="T13" fmla="*/ 94706 h 138902"/>
                  <a:gd name="T14" fmla="*/ 67873 w 135745"/>
                  <a:gd name="T15" fmla="*/ 138903 h 138902"/>
                  <a:gd name="T16" fmla="*/ 82079 w 135745"/>
                  <a:gd name="T17" fmla="*/ 94706 h 138902"/>
                  <a:gd name="T18" fmla="*/ 91550 w 135745"/>
                  <a:gd name="T19" fmla="*/ 83657 h 138902"/>
                  <a:gd name="T20" fmla="*/ 135746 w 135745"/>
                  <a:gd name="T21" fmla="*/ 69451 h 138902"/>
                  <a:gd name="T22" fmla="*/ 91550 w 135745"/>
                  <a:gd name="T23" fmla="*/ 55245 h 138902"/>
                  <a:gd name="T24" fmla="*/ 82079 w 135745"/>
                  <a:gd name="T25" fmla="*/ 44196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82079" y="44196"/>
                    </a:move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6" y="55245"/>
                    </a:cubicBezTo>
                    <a:lnTo>
                      <a:pt x="0" y="69451"/>
                    </a:lnTo>
                    <a:lnTo>
                      <a:pt x="44196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7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lnTo>
                      <a:pt x="91550" y="55245"/>
                    </a:lnTo>
                    <a:cubicBezTo>
                      <a:pt x="86814" y="52088"/>
                      <a:pt x="83657" y="48932"/>
                      <a:pt x="82079" y="44196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9" name="Freeform: Shape 68"/>
              <p:cNvSpPr>
                <a:spLocks/>
              </p:cNvSpPr>
              <p:nvPr/>
            </p:nvSpPr>
            <p:spPr bwMode="auto">
              <a:xfrm>
                <a:off x="8644502" y="4330700"/>
                <a:ext cx="236028" cy="236028"/>
              </a:xfrm>
              <a:custGeom>
                <a:avLst/>
                <a:gdLst>
                  <a:gd name="T0" fmla="*/ 159600 w 331472"/>
                  <a:gd name="T1" fmla="*/ 94411 h 331472"/>
                  <a:gd name="T2" fmla="*/ 142741 w 331472"/>
                  <a:gd name="T3" fmla="*/ 75304 h 331472"/>
                  <a:gd name="T4" fmla="*/ 118014 w 331472"/>
                  <a:gd name="T5" fmla="*/ 0 h 331472"/>
                  <a:gd name="T6" fmla="*/ 93287 w 331472"/>
                  <a:gd name="T7" fmla="*/ 75304 h 331472"/>
                  <a:gd name="T8" fmla="*/ 76428 w 331472"/>
                  <a:gd name="T9" fmla="*/ 94411 h 331472"/>
                  <a:gd name="T10" fmla="*/ 0 w 331472"/>
                  <a:gd name="T11" fmla="*/ 118014 h 331472"/>
                  <a:gd name="T12" fmla="*/ 76428 w 331472"/>
                  <a:gd name="T13" fmla="*/ 141617 h 331472"/>
                  <a:gd name="T14" fmla="*/ 93287 w 331472"/>
                  <a:gd name="T15" fmla="*/ 160724 h 331472"/>
                  <a:gd name="T16" fmla="*/ 118014 w 331472"/>
                  <a:gd name="T17" fmla="*/ 236028 h 331472"/>
                  <a:gd name="T18" fmla="*/ 142741 w 331472"/>
                  <a:gd name="T19" fmla="*/ 160724 h 331472"/>
                  <a:gd name="T20" fmla="*/ 159600 w 331472"/>
                  <a:gd name="T21" fmla="*/ 141617 h 331472"/>
                  <a:gd name="T22" fmla="*/ 236028 w 331472"/>
                  <a:gd name="T23" fmla="*/ 118014 h 331472"/>
                  <a:gd name="T24" fmla="*/ 159600 w 331472"/>
                  <a:gd name="T25" fmla="*/ 94411 h 331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1472" h="331472">
                    <a:moveTo>
                      <a:pt x="224138" y="132589"/>
                    </a:moveTo>
                    <a:cubicBezTo>
                      <a:pt x="213089" y="127854"/>
                      <a:pt x="203619" y="118383"/>
                      <a:pt x="200462" y="105755"/>
                    </a:cubicBezTo>
                    <a:lnTo>
                      <a:pt x="165736" y="0"/>
                    </a:lnTo>
                    <a:lnTo>
                      <a:pt x="131010" y="105755"/>
                    </a:lnTo>
                    <a:cubicBezTo>
                      <a:pt x="127854" y="118383"/>
                      <a:pt x="118383" y="127854"/>
                      <a:pt x="107334" y="132589"/>
                    </a:cubicBezTo>
                    <a:lnTo>
                      <a:pt x="0" y="165736"/>
                    </a:lnTo>
                    <a:lnTo>
                      <a:pt x="107334" y="198883"/>
                    </a:lnTo>
                    <a:cubicBezTo>
                      <a:pt x="118383" y="203619"/>
                      <a:pt x="127854" y="213089"/>
                      <a:pt x="131010" y="225717"/>
                    </a:cubicBezTo>
                    <a:lnTo>
                      <a:pt x="165736" y="331472"/>
                    </a:lnTo>
                    <a:lnTo>
                      <a:pt x="200462" y="225717"/>
                    </a:lnTo>
                    <a:cubicBezTo>
                      <a:pt x="203619" y="213089"/>
                      <a:pt x="213089" y="203619"/>
                      <a:pt x="224138" y="198883"/>
                    </a:cubicBezTo>
                    <a:lnTo>
                      <a:pt x="331472" y="165736"/>
                    </a:lnTo>
                    <a:lnTo>
                      <a:pt x="224138" y="132589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0" name="Freeform: Shape 69"/>
              <p:cNvSpPr>
                <a:spLocks/>
              </p:cNvSpPr>
              <p:nvPr/>
            </p:nvSpPr>
            <p:spPr bwMode="auto">
              <a:xfrm>
                <a:off x="10704376" y="4894818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1" name="Freeform: Shape 71"/>
              <p:cNvSpPr>
                <a:spLocks/>
              </p:cNvSpPr>
              <p:nvPr/>
            </p:nvSpPr>
            <p:spPr bwMode="auto">
              <a:xfrm>
                <a:off x="8913828" y="5431745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98190" y="17426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PEMANFAATAN APLIKASI SLIMS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7" y="4329113"/>
            <a:ext cx="28296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5" name="Snip Diagonal Corner Rectangle 34"/>
          <p:cNvSpPr/>
          <p:nvPr/>
        </p:nvSpPr>
        <p:spPr>
          <a:xfrm>
            <a:off x="689463" y="585531"/>
            <a:ext cx="7914984" cy="100857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 smtClean="0"/>
              <a:t>PENELUSURAN KOLEKSI PUSAT PERPUSTAKAAN UINFAS BENGKULU MELALUI OPAC  (0NLINE PUBLIC ACCES CATALOG</a:t>
            </a:r>
            <a:endParaRPr lang="en-US" b="1" dirty="0"/>
          </a:p>
        </p:txBody>
      </p:sp>
      <p:sp>
        <p:nvSpPr>
          <p:cNvPr id="2070" name="TextBox 32"/>
          <p:cNvSpPr txBox="1">
            <a:spLocks noChangeArrowheads="1"/>
          </p:cNvSpPr>
          <p:nvPr/>
        </p:nvSpPr>
        <p:spPr bwMode="auto">
          <a:xfrm>
            <a:off x="5980236" y="2860675"/>
            <a:ext cx="31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9" name="Down Arrow 38"/>
          <p:cNvSpPr/>
          <p:nvPr/>
        </p:nvSpPr>
        <p:spPr>
          <a:xfrm flipH="1">
            <a:off x="4438650" y="1682653"/>
            <a:ext cx="266700" cy="2841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1244" y="1966815"/>
            <a:ext cx="73691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https://opac.iainbengkulu.ac.id/index.php?p=login</a:t>
            </a:r>
            <a:endParaRPr lang="id-ID" sz="2400" b="1" dirty="0"/>
          </a:p>
        </p:txBody>
      </p:sp>
      <p:pic>
        <p:nvPicPr>
          <p:cNvPr id="5125" name="Picture 5" descr="D:\opaciain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1" y="2428481"/>
            <a:ext cx="7862358" cy="32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1"/>
          <p:cNvSpPr/>
          <p:nvPr/>
        </p:nvSpPr>
        <p:spPr>
          <a:xfrm>
            <a:off x="1893838" y="4585151"/>
            <a:ext cx="244529" cy="4302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63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Freeform: Shape 8"/>
          <p:cNvSpPr>
            <a:spLocks/>
          </p:cNvSpPr>
          <p:nvPr/>
        </p:nvSpPr>
        <p:spPr bwMode="auto">
          <a:xfrm rot="10800000">
            <a:off x="2551236" y="1"/>
            <a:ext cx="6699738" cy="6861175"/>
          </a:xfrm>
          <a:custGeom>
            <a:avLst/>
            <a:gdLst>
              <a:gd name="T0" fmla="*/ 7257256 w 7296462"/>
              <a:gd name="T1" fmla="*/ 6860811 h 6860810"/>
              <a:gd name="T2" fmla="*/ 6234084 w 7296462"/>
              <a:gd name="T3" fmla="*/ 5536992 h 6860810"/>
              <a:gd name="T4" fmla="*/ 5068338 w 7296462"/>
              <a:gd name="T5" fmla="*/ 3825303 h 6860810"/>
              <a:gd name="T6" fmla="*/ 2837487 w 7296462"/>
              <a:gd name="T7" fmla="*/ 1843790 h 6860810"/>
              <a:gd name="T8" fmla="*/ 673728 w 7296462"/>
              <a:gd name="T9" fmla="*/ 0 h 6860810"/>
              <a:gd name="T10" fmla="*/ 0 w 7296462"/>
              <a:gd name="T11" fmla="*/ 0 h 6860810"/>
              <a:gd name="T12" fmla="*/ 0 w 7296462"/>
              <a:gd name="T13" fmla="*/ 6860811 h 6860810"/>
              <a:gd name="T14" fmla="*/ 7257256 w 7296462"/>
              <a:gd name="T15" fmla="*/ 6860811 h 68608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96462" h="6860810">
                <a:moveTo>
                  <a:pt x="7296463" y="6860811"/>
                </a:moveTo>
                <a:cubicBezTo>
                  <a:pt x="7296463" y="6860811"/>
                  <a:pt x="6276195" y="6531964"/>
                  <a:pt x="6267763" y="5536992"/>
                </a:cubicBezTo>
                <a:cubicBezTo>
                  <a:pt x="6259330" y="4623529"/>
                  <a:pt x="5930484" y="4137285"/>
                  <a:pt x="5095719" y="3825303"/>
                </a:cubicBezTo>
                <a:cubicBezTo>
                  <a:pt x="4100747" y="3454296"/>
                  <a:pt x="3114207" y="3108585"/>
                  <a:pt x="2852816" y="1843790"/>
                </a:cubicBezTo>
                <a:cubicBezTo>
                  <a:pt x="2605478" y="646451"/>
                  <a:pt x="1995566" y="115237"/>
                  <a:pt x="677368" y="0"/>
                </a:cubicBezTo>
                <a:lnTo>
                  <a:pt x="0" y="0"/>
                </a:lnTo>
                <a:lnTo>
                  <a:pt x="0" y="6860811"/>
                </a:lnTo>
                <a:lnTo>
                  <a:pt x="7296463" y="6860811"/>
                </a:lnTo>
                <a:close/>
              </a:path>
            </a:pathLst>
          </a:custGeom>
          <a:solidFill>
            <a:srgbClr val="D3E3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 dirty="0"/>
          </a:p>
        </p:txBody>
      </p:sp>
      <p:sp>
        <p:nvSpPr>
          <p:cNvPr id="2052" name="Freeform: Shape 11"/>
          <p:cNvSpPr>
            <a:spLocks/>
          </p:cNvSpPr>
          <p:nvPr/>
        </p:nvSpPr>
        <p:spPr bwMode="auto">
          <a:xfrm rot="10800000">
            <a:off x="1" y="1027113"/>
            <a:ext cx="5178669" cy="5834062"/>
          </a:xfrm>
          <a:custGeom>
            <a:avLst/>
            <a:gdLst>
              <a:gd name="T0" fmla="*/ 5610738 w 6444834"/>
              <a:gd name="T1" fmla="*/ 5824371 h 5445005"/>
              <a:gd name="T2" fmla="*/ 3976210 w 6444834"/>
              <a:gd name="T3" fmla="*/ 4128858 h 5445005"/>
              <a:gd name="T4" fmla="*/ 2287850 w 6444834"/>
              <a:gd name="T5" fmla="*/ 1695512 h 5445005"/>
              <a:gd name="T6" fmla="*/ 0 w 6444834"/>
              <a:gd name="T7" fmla="*/ 0 h 5445005"/>
              <a:gd name="T8" fmla="*/ 5610738 w 6444834"/>
              <a:gd name="T9" fmla="*/ 0 h 5445005"/>
              <a:gd name="T10" fmla="*/ 5610738 w 6444834"/>
              <a:gd name="T11" fmla="*/ 5824371 h 54450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444834" h="5445005">
                <a:moveTo>
                  <a:pt x="6444834" y="5435808"/>
                </a:moveTo>
                <a:cubicBezTo>
                  <a:pt x="6444834" y="5435808"/>
                  <a:pt x="5281222" y="5663472"/>
                  <a:pt x="4567316" y="3853409"/>
                </a:cubicBezTo>
                <a:cubicBezTo>
                  <a:pt x="3853409" y="2043347"/>
                  <a:pt x="3724119" y="1992755"/>
                  <a:pt x="2627963" y="1582399"/>
                </a:cubicBezTo>
                <a:cubicBezTo>
                  <a:pt x="1531807" y="1172044"/>
                  <a:pt x="663315" y="1146748"/>
                  <a:pt x="0" y="0"/>
                </a:cubicBezTo>
                <a:lnTo>
                  <a:pt x="6444834" y="0"/>
                </a:lnTo>
                <a:lnTo>
                  <a:pt x="6444834" y="5435808"/>
                </a:lnTo>
                <a:close/>
              </a:path>
            </a:pathLst>
          </a:custGeom>
          <a:solidFill>
            <a:srgbClr val="4FE59B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2053" name="Freeform: Shape 13"/>
          <p:cNvSpPr>
            <a:spLocks/>
          </p:cNvSpPr>
          <p:nvPr/>
        </p:nvSpPr>
        <p:spPr bwMode="auto">
          <a:xfrm rot="10800000">
            <a:off x="0" y="5273675"/>
            <a:ext cx="1378927" cy="1587500"/>
          </a:xfrm>
          <a:custGeom>
            <a:avLst/>
            <a:gdLst>
              <a:gd name="T0" fmla="*/ 1493330 w 2450892"/>
              <a:gd name="T1" fmla="*/ 1587124 h 2116423"/>
              <a:gd name="T2" fmla="*/ 834005 w 2450892"/>
              <a:gd name="T3" fmla="*/ 779862 h 2116423"/>
              <a:gd name="T4" fmla="*/ 0 w 2450892"/>
              <a:gd name="T5" fmla="*/ 0 h 2116423"/>
              <a:gd name="T6" fmla="*/ 1493330 w 2450892"/>
              <a:gd name="T7" fmla="*/ 0 h 2116423"/>
              <a:gd name="T8" fmla="*/ 1493330 w 2450892"/>
              <a:gd name="T9" fmla="*/ 1587124 h 2116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0892" h="2116423">
                <a:moveTo>
                  <a:pt x="2450892" y="2116424"/>
                </a:moveTo>
                <a:cubicBezTo>
                  <a:pt x="2450892" y="2116424"/>
                  <a:pt x="1914057" y="2116424"/>
                  <a:pt x="1368790" y="1039943"/>
                </a:cubicBezTo>
                <a:cubicBezTo>
                  <a:pt x="1039943" y="396302"/>
                  <a:pt x="0" y="0"/>
                  <a:pt x="0" y="0"/>
                </a:cubicBezTo>
                <a:lnTo>
                  <a:pt x="2450892" y="0"/>
                </a:lnTo>
                <a:lnTo>
                  <a:pt x="2450892" y="2116424"/>
                </a:lnTo>
                <a:close/>
              </a:path>
            </a:pathLst>
          </a:custGeom>
          <a:solidFill>
            <a:srgbClr val="D3E3FF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pic>
        <p:nvPicPr>
          <p:cNvPr id="2054" name="Graphic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99" y="5394498"/>
            <a:ext cx="1265566" cy="1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phic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4398964"/>
            <a:ext cx="16412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phic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5702300"/>
            <a:ext cx="133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phic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5048251"/>
            <a:ext cx="171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3" name="Group 19"/>
          <p:cNvGrpSpPr>
            <a:grpSpLocks/>
          </p:cNvGrpSpPr>
          <p:nvPr/>
        </p:nvGrpSpPr>
        <p:grpSpPr bwMode="auto">
          <a:xfrm>
            <a:off x="304432" y="5517232"/>
            <a:ext cx="1603271" cy="1074068"/>
            <a:chOff x="8479563" y="4050791"/>
            <a:chExt cx="2677356" cy="2359937"/>
          </a:xfrm>
        </p:grpSpPr>
        <p:pic>
          <p:nvPicPr>
            <p:cNvPr id="2075" name="Graphic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563" y="4050791"/>
              <a:ext cx="2677356" cy="2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6" name="Group 21"/>
            <p:cNvGrpSpPr>
              <a:grpSpLocks/>
            </p:cNvGrpSpPr>
            <p:nvPr/>
          </p:nvGrpSpPr>
          <p:grpSpPr bwMode="auto">
            <a:xfrm>
              <a:off x="8644502" y="4273527"/>
              <a:ext cx="2148266" cy="1249767"/>
              <a:chOff x="8644502" y="4273527"/>
              <a:chExt cx="2148266" cy="1249767"/>
            </a:xfrm>
          </p:grpSpPr>
          <p:sp>
            <p:nvSpPr>
              <p:cNvPr id="2077" name="Freeform: Shape 66"/>
              <p:cNvSpPr>
                <a:spLocks/>
              </p:cNvSpPr>
              <p:nvPr/>
            </p:nvSpPr>
            <p:spPr bwMode="auto">
              <a:xfrm>
                <a:off x="10553699" y="4273527"/>
                <a:ext cx="135745" cy="138902"/>
              </a:xfrm>
              <a:custGeom>
                <a:avLst/>
                <a:gdLst>
                  <a:gd name="T0" fmla="*/ 135746 w 135745"/>
                  <a:gd name="T1" fmla="*/ 69451 h 138902"/>
                  <a:gd name="T2" fmla="*/ 91550 w 135745"/>
                  <a:gd name="T3" fmla="*/ 55245 h 138902"/>
                  <a:gd name="T4" fmla="*/ 82079 w 135745"/>
                  <a:gd name="T5" fmla="*/ 44196 h 138902"/>
                  <a:gd name="T6" fmla="*/ 67873 w 135745"/>
                  <a:gd name="T7" fmla="*/ 0 h 138902"/>
                  <a:gd name="T8" fmla="*/ 53667 w 135745"/>
                  <a:gd name="T9" fmla="*/ 44196 h 138902"/>
                  <a:gd name="T10" fmla="*/ 44197 w 135745"/>
                  <a:gd name="T11" fmla="*/ 55245 h 138902"/>
                  <a:gd name="T12" fmla="*/ 0 w 135745"/>
                  <a:gd name="T13" fmla="*/ 69451 h 138902"/>
                  <a:gd name="T14" fmla="*/ 44197 w 135745"/>
                  <a:gd name="T15" fmla="*/ 83657 h 138902"/>
                  <a:gd name="T16" fmla="*/ 53667 w 135745"/>
                  <a:gd name="T17" fmla="*/ 94706 h 138902"/>
                  <a:gd name="T18" fmla="*/ 67873 w 135745"/>
                  <a:gd name="T19" fmla="*/ 138903 h 138902"/>
                  <a:gd name="T20" fmla="*/ 82079 w 135745"/>
                  <a:gd name="T21" fmla="*/ 94706 h 138902"/>
                  <a:gd name="T22" fmla="*/ 91550 w 135745"/>
                  <a:gd name="T23" fmla="*/ 83657 h 138902"/>
                  <a:gd name="T24" fmla="*/ 135746 w 135745"/>
                  <a:gd name="T25" fmla="*/ 69451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135746" y="69451"/>
                    </a:moveTo>
                    <a:lnTo>
                      <a:pt x="91550" y="55245"/>
                    </a:lnTo>
                    <a:cubicBezTo>
                      <a:pt x="86814" y="53667"/>
                      <a:pt x="83658" y="48932"/>
                      <a:pt x="82079" y="44196"/>
                    </a:cubicBez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7" y="55245"/>
                    </a:cubicBezTo>
                    <a:lnTo>
                      <a:pt x="0" y="69451"/>
                    </a:lnTo>
                    <a:lnTo>
                      <a:pt x="44197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8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8" name="Freeform: Shape 67"/>
              <p:cNvSpPr>
                <a:spLocks/>
              </p:cNvSpPr>
              <p:nvPr/>
            </p:nvSpPr>
            <p:spPr bwMode="auto">
              <a:xfrm>
                <a:off x="9100233" y="4790778"/>
                <a:ext cx="135745" cy="138902"/>
              </a:xfrm>
              <a:custGeom>
                <a:avLst/>
                <a:gdLst>
                  <a:gd name="T0" fmla="*/ 82079 w 135745"/>
                  <a:gd name="T1" fmla="*/ 44196 h 138902"/>
                  <a:gd name="T2" fmla="*/ 67873 w 135745"/>
                  <a:gd name="T3" fmla="*/ 0 h 138902"/>
                  <a:gd name="T4" fmla="*/ 53667 w 135745"/>
                  <a:gd name="T5" fmla="*/ 44196 h 138902"/>
                  <a:gd name="T6" fmla="*/ 44196 w 135745"/>
                  <a:gd name="T7" fmla="*/ 55245 h 138902"/>
                  <a:gd name="T8" fmla="*/ 0 w 135745"/>
                  <a:gd name="T9" fmla="*/ 69451 h 138902"/>
                  <a:gd name="T10" fmla="*/ 44196 w 135745"/>
                  <a:gd name="T11" fmla="*/ 83657 h 138902"/>
                  <a:gd name="T12" fmla="*/ 53667 w 135745"/>
                  <a:gd name="T13" fmla="*/ 94706 h 138902"/>
                  <a:gd name="T14" fmla="*/ 67873 w 135745"/>
                  <a:gd name="T15" fmla="*/ 138903 h 138902"/>
                  <a:gd name="T16" fmla="*/ 82079 w 135745"/>
                  <a:gd name="T17" fmla="*/ 94706 h 138902"/>
                  <a:gd name="T18" fmla="*/ 91550 w 135745"/>
                  <a:gd name="T19" fmla="*/ 83657 h 138902"/>
                  <a:gd name="T20" fmla="*/ 135746 w 135745"/>
                  <a:gd name="T21" fmla="*/ 69451 h 138902"/>
                  <a:gd name="T22" fmla="*/ 91550 w 135745"/>
                  <a:gd name="T23" fmla="*/ 55245 h 138902"/>
                  <a:gd name="T24" fmla="*/ 82079 w 135745"/>
                  <a:gd name="T25" fmla="*/ 44196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82079" y="44196"/>
                    </a:move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6" y="55245"/>
                    </a:cubicBezTo>
                    <a:lnTo>
                      <a:pt x="0" y="69451"/>
                    </a:lnTo>
                    <a:lnTo>
                      <a:pt x="44196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7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lnTo>
                      <a:pt x="91550" y="55245"/>
                    </a:lnTo>
                    <a:cubicBezTo>
                      <a:pt x="86814" y="52088"/>
                      <a:pt x="83657" y="48932"/>
                      <a:pt x="82079" y="44196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9" name="Freeform: Shape 68"/>
              <p:cNvSpPr>
                <a:spLocks/>
              </p:cNvSpPr>
              <p:nvPr/>
            </p:nvSpPr>
            <p:spPr bwMode="auto">
              <a:xfrm>
                <a:off x="8644502" y="4330700"/>
                <a:ext cx="236028" cy="236028"/>
              </a:xfrm>
              <a:custGeom>
                <a:avLst/>
                <a:gdLst>
                  <a:gd name="T0" fmla="*/ 159600 w 331472"/>
                  <a:gd name="T1" fmla="*/ 94411 h 331472"/>
                  <a:gd name="T2" fmla="*/ 142741 w 331472"/>
                  <a:gd name="T3" fmla="*/ 75304 h 331472"/>
                  <a:gd name="T4" fmla="*/ 118014 w 331472"/>
                  <a:gd name="T5" fmla="*/ 0 h 331472"/>
                  <a:gd name="T6" fmla="*/ 93287 w 331472"/>
                  <a:gd name="T7" fmla="*/ 75304 h 331472"/>
                  <a:gd name="T8" fmla="*/ 76428 w 331472"/>
                  <a:gd name="T9" fmla="*/ 94411 h 331472"/>
                  <a:gd name="T10" fmla="*/ 0 w 331472"/>
                  <a:gd name="T11" fmla="*/ 118014 h 331472"/>
                  <a:gd name="T12" fmla="*/ 76428 w 331472"/>
                  <a:gd name="T13" fmla="*/ 141617 h 331472"/>
                  <a:gd name="T14" fmla="*/ 93287 w 331472"/>
                  <a:gd name="T15" fmla="*/ 160724 h 331472"/>
                  <a:gd name="T16" fmla="*/ 118014 w 331472"/>
                  <a:gd name="T17" fmla="*/ 236028 h 331472"/>
                  <a:gd name="T18" fmla="*/ 142741 w 331472"/>
                  <a:gd name="T19" fmla="*/ 160724 h 331472"/>
                  <a:gd name="T20" fmla="*/ 159600 w 331472"/>
                  <a:gd name="T21" fmla="*/ 141617 h 331472"/>
                  <a:gd name="T22" fmla="*/ 236028 w 331472"/>
                  <a:gd name="T23" fmla="*/ 118014 h 331472"/>
                  <a:gd name="T24" fmla="*/ 159600 w 331472"/>
                  <a:gd name="T25" fmla="*/ 94411 h 331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1472" h="331472">
                    <a:moveTo>
                      <a:pt x="224138" y="132589"/>
                    </a:moveTo>
                    <a:cubicBezTo>
                      <a:pt x="213089" y="127854"/>
                      <a:pt x="203619" y="118383"/>
                      <a:pt x="200462" y="105755"/>
                    </a:cubicBezTo>
                    <a:lnTo>
                      <a:pt x="165736" y="0"/>
                    </a:lnTo>
                    <a:lnTo>
                      <a:pt x="131010" y="105755"/>
                    </a:lnTo>
                    <a:cubicBezTo>
                      <a:pt x="127854" y="118383"/>
                      <a:pt x="118383" y="127854"/>
                      <a:pt x="107334" y="132589"/>
                    </a:cubicBezTo>
                    <a:lnTo>
                      <a:pt x="0" y="165736"/>
                    </a:lnTo>
                    <a:lnTo>
                      <a:pt x="107334" y="198883"/>
                    </a:lnTo>
                    <a:cubicBezTo>
                      <a:pt x="118383" y="203619"/>
                      <a:pt x="127854" y="213089"/>
                      <a:pt x="131010" y="225717"/>
                    </a:cubicBezTo>
                    <a:lnTo>
                      <a:pt x="165736" y="331472"/>
                    </a:lnTo>
                    <a:lnTo>
                      <a:pt x="200462" y="225717"/>
                    </a:lnTo>
                    <a:cubicBezTo>
                      <a:pt x="203619" y="213089"/>
                      <a:pt x="213089" y="203619"/>
                      <a:pt x="224138" y="198883"/>
                    </a:cubicBezTo>
                    <a:lnTo>
                      <a:pt x="331472" y="165736"/>
                    </a:lnTo>
                    <a:lnTo>
                      <a:pt x="224138" y="132589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0" name="Freeform: Shape 69"/>
              <p:cNvSpPr>
                <a:spLocks/>
              </p:cNvSpPr>
              <p:nvPr/>
            </p:nvSpPr>
            <p:spPr bwMode="auto">
              <a:xfrm>
                <a:off x="10704376" y="4894818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1" name="Freeform: Shape 71"/>
              <p:cNvSpPr>
                <a:spLocks/>
              </p:cNvSpPr>
              <p:nvPr/>
            </p:nvSpPr>
            <p:spPr bwMode="auto">
              <a:xfrm>
                <a:off x="8913828" y="5431745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98190" y="17426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PEMANFAATAN APLIKASI SLIMS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7" y="4329113"/>
            <a:ext cx="28296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5" name="Snip Diagonal Corner Rectangle 34"/>
          <p:cNvSpPr/>
          <p:nvPr/>
        </p:nvSpPr>
        <p:spPr>
          <a:xfrm>
            <a:off x="689463" y="585531"/>
            <a:ext cx="7914984" cy="100857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 smtClean="0"/>
              <a:t>PENELUSURAN KOLEKSI PUSAT PERPUSTAKAAN UINFAS BENGKULU MELALUI OPAC  (0NLINE PUBLIC ACCES CATALOG</a:t>
            </a:r>
            <a:endParaRPr lang="en-US" b="1" dirty="0"/>
          </a:p>
        </p:txBody>
      </p:sp>
      <p:sp>
        <p:nvSpPr>
          <p:cNvPr id="2070" name="TextBox 32"/>
          <p:cNvSpPr txBox="1">
            <a:spLocks noChangeArrowheads="1"/>
          </p:cNvSpPr>
          <p:nvPr/>
        </p:nvSpPr>
        <p:spPr bwMode="auto">
          <a:xfrm>
            <a:off x="5980236" y="2860675"/>
            <a:ext cx="31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9" name="Down Arrow 38"/>
          <p:cNvSpPr/>
          <p:nvPr/>
        </p:nvSpPr>
        <p:spPr>
          <a:xfrm flipH="1">
            <a:off x="4438650" y="1682653"/>
            <a:ext cx="266700" cy="2841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1244" y="1966815"/>
            <a:ext cx="73691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https://opac.iainbengkulu.ac.id/index.php?p=login</a:t>
            </a:r>
            <a:endParaRPr lang="id-ID" sz="2400" b="1" dirty="0"/>
          </a:p>
        </p:txBody>
      </p:sp>
      <p:pic>
        <p:nvPicPr>
          <p:cNvPr id="6148" name="Picture 4" descr="D:\opaciain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3" y="2384497"/>
            <a:ext cx="8007617" cy="313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rved Right Arrow 1"/>
          <p:cNvSpPr/>
          <p:nvPr/>
        </p:nvSpPr>
        <p:spPr>
          <a:xfrm>
            <a:off x="1091244" y="4508501"/>
            <a:ext cx="287683" cy="28865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5007220" y="4508501"/>
            <a:ext cx="275492" cy="288651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63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Freeform: Shape 8"/>
          <p:cNvSpPr>
            <a:spLocks/>
          </p:cNvSpPr>
          <p:nvPr/>
        </p:nvSpPr>
        <p:spPr bwMode="auto">
          <a:xfrm rot="10800000">
            <a:off x="2551236" y="1"/>
            <a:ext cx="6699738" cy="6861175"/>
          </a:xfrm>
          <a:custGeom>
            <a:avLst/>
            <a:gdLst>
              <a:gd name="T0" fmla="*/ 7257256 w 7296462"/>
              <a:gd name="T1" fmla="*/ 6860811 h 6860810"/>
              <a:gd name="T2" fmla="*/ 6234084 w 7296462"/>
              <a:gd name="T3" fmla="*/ 5536992 h 6860810"/>
              <a:gd name="T4" fmla="*/ 5068338 w 7296462"/>
              <a:gd name="T5" fmla="*/ 3825303 h 6860810"/>
              <a:gd name="T6" fmla="*/ 2837487 w 7296462"/>
              <a:gd name="T7" fmla="*/ 1843790 h 6860810"/>
              <a:gd name="T8" fmla="*/ 673728 w 7296462"/>
              <a:gd name="T9" fmla="*/ 0 h 6860810"/>
              <a:gd name="T10" fmla="*/ 0 w 7296462"/>
              <a:gd name="T11" fmla="*/ 0 h 6860810"/>
              <a:gd name="T12" fmla="*/ 0 w 7296462"/>
              <a:gd name="T13" fmla="*/ 6860811 h 6860810"/>
              <a:gd name="T14" fmla="*/ 7257256 w 7296462"/>
              <a:gd name="T15" fmla="*/ 6860811 h 68608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96462" h="6860810">
                <a:moveTo>
                  <a:pt x="7296463" y="6860811"/>
                </a:moveTo>
                <a:cubicBezTo>
                  <a:pt x="7296463" y="6860811"/>
                  <a:pt x="6276195" y="6531964"/>
                  <a:pt x="6267763" y="5536992"/>
                </a:cubicBezTo>
                <a:cubicBezTo>
                  <a:pt x="6259330" y="4623529"/>
                  <a:pt x="5930484" y="4137285"/>
                  <a:pt x="5095719" y="3825303"/>
                </a:cubicBezTo>
                <a:cubicBezTo>
                  <a:pt x="4100747" y="3454296"/>
                  <a:pt x="3114207" y="3108585"/>
                  <a:pt x="2852816" y="1843790"/>
                </a:cubicBezTo>
                <a:cubicBezTo>
                  <a:pt x="2605478" y="646451"/>
                  <a:pt x="1995566" y="115237"/>
                  <a:pt x="677368" y="0"/>
                </a:cubicBezTo>
                <a:lnTo>
                  <a:pt x="0" y="0"/>
                </a:lnTo>
                <a:lnTo>
                  <a:pt x="0" y="6860811"/>
                </a:lnTo>
                <a:lnTo>
                  <a:pt x="7296463" y="6860811"/>
                </a:lnTo>
                <a:close/>
              </a:path>
            </a:pathLst>
          </a:custGeom>
          <a:solidFill>
            <a:srgbClr val="D3E3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 dirty="0"/>
          </a:p>
        </p:txBody>
      </p:sp>
      <p:sp>
        <p:nvSpPr>
          <p:cNvPr id="2052" name="Freeform: Shape 11"/>
          <p:cNvSpPr>
            <a:spLocks/>
          </p:cNvSpPr>
          <p:nvPr/>
        </p:nvSpPr>
        <p:spPr bwMode="auto">
          <a:xfrm rot="10800000">
            <a:off x="1" y="1027113"/>
            <a:ext cx="5178669" cy="5834062"/>
          </a:xfrm>
          <a:custGeom>
            <a:avLst/>
            <a:gdLst>
              <a:gd name="T0" fmla="*/ 5610738 w 6444834"/>
              <a:gd name="T1" fmla="*/ 5824371 h 5445005"/>
              <a:gd name="T2" fmla="*/ 3976210 w 6444834"/>
              <a:gd name="T3" fmla="*/ 4128858 h 5445005"/>
              <a:gd name="T4" fmla="*/ 2287850 w 6444834"/>
              <a:gd name="T5" fmla="*/ 1695512 h 5445005"/>
              <a:gd name="T6" fmla="*/ 0 w 6444834"/>
              <a:gd name="T7" fmla="*/ 0 h 5445005"/>
              <a:gd name="T8" fmla="*/ 5610738 w 6444834"/>
              <a:gd name="T9" fmla="*/ 0 h 5445005"/>
              <a:gd name="T10" fmla="*/ 5610738 w 6444834"/>
              <a:gd name="T11" fmla="*/ 5824371 h 54450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444834" h="5445005">
                <a:moveTo>
                  <a:pt x="6444834" y="5435808"/>
                </a:moveTo>
                <a:cubicBezTo>
                  <a:pt x="6444834" y="5435808"/>
                  <a:pt x="5281222" y="5663472"/>
                  <a:pt x="4567316" y="3853409"/>
                </a:cubicBezTo>
                <a:cubicBezTo>
                  <a:pt x="3853409" y="2043347"/>
                  <a:pt x="3724119" y="1992755"/>
                  <a:pt x="2627963" y="1582399"/>
                </a:cubicBezTo>
                <a:cubicBezTo>
                  <a:pt x="1531807" y="1172044"/>
                  <a:pt x="663315" y="1146748"/>
                  <a:pt x="0" y="0"/>
                </a:cubicBezTo>
                <a:lnTo>
                  <a:pt x="6444834" y="0"/>
                </a:lnTo>
                <a:lnTo>
                  <a:pt x="6444834" y="5435808"/>
                </a:lnTo>
                <a:close/>
              </a:path>
            </a:pathLst>
          </a:custGeom>
          <a:solidFill>
            <a:srgbClr val="4FE59B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2053" name="Freeform: Shape 13"/>
          <p:cNvSpPr>
            <a:spLocks/>
          </p:cNvSpPr>
          <p:nvPr/>
        </p:nvSpPr>
        <p:spPr bwMode="auto">
          <a:xfrm rot="10800000">
            <a:off x="0" y="5273675"/>
            <a:ext cx="1378927" cy="1587500"/>
          </a:xfrm>
          <a:custGeom>
            <a:avLst/>
            <a:gdLst>
              <a:gd name="T0" fmla="*/ 1493330 w 2450892"/>
              <a:gd name="T1" fmla="*/ 1587124 h 2116423"/>
              <a:gd name="T2" fmla="*/ 834005 w 2450892"/>
              <a:gd name="T3" fmla="*/ 779862 h 2116423"/>
              <a:gd name="T4" fmla="*/ 0 w 2450892"/>
              <a:gd name="T5" fmla="*/ 0 h 2116423"/>
              <a:gd name="T6" fmla="*/ 1493330 w 2450892"/>
              <a:gd name="T7" fmla="*/ 0 h 2116423"/>
              <a:gd name="T8" fmla="*/ 1493330 w 2450892"/>
              <a:gd name="T9" fmla="*/ 1587124 h 2116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0892" h="2116423">
                <a:moveTo>
                  <a:pt x="2450892" y="2116424"/>
                </a:moveTo>
                <a:cubicBezTo>
                  <a:pt x="2450892" y="2116424"/>
                  <a:pt x="1914057" y="2116424"/>
                  <a:pt x="1368790" y="1039943"/>
                </a:cubicBezTo>
                <a:cubicBezTo>
                  <a:pt x="1039943" y="396302"/>
                  <a:pt x="0" y="0"/>
                  <a:pt x="0" y="0"/>
                </a:cubicBezTo>
                <a:lnTo>
                  <a:pt x="2450892" y="0"/>
                </a:lnTo>
                <a:lnTo>
                  <a:pt x="2450892" y="2116424"/>
                </a:lnTo>
                <a:close/>
              </a:path>
            </a:pathLst>
          </a:custGeom>
          <a:solidFill>
            <a:srgbClr val="D3E3FF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pic>
        <p:nvPicPr>
          <p:cNvPr id="2054" name="Graphic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99" y="5394498"/>
            <a:ext cx="1265566" cy="1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phic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4398964"/>
            <a:ext cx="16412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phic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5702300"/>
            <a:ext cx="133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phic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5048251"/>
            <a:ext cx="171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3" name="Group 19"/>
          <p:cNvGrpSpPr>
            <a:grpSpLocks/>
          </p:cNvGrpSpPr>
          <p:nvPr/>
        </p:nvGrpSpPr>
        <p:grpSpPr bwMode="auto">
          <a:xfrm>
            <a:off x="304432" y="5517232"/>
            <a:ext cx="1603271" cy="1074068"/>
            <a:chOff x="8479563" y="4050791"/>
            <a:chExt cx="2677356" cy="2359937"/>
          </a:xfrm>
        </p:grpSpPr>
        <p:pic>
          <p:nvPicPr>
            <p:cNvPr id="2075" name="Graphic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563" y="4050791"/>
              <a:ext cx="2677356" cy="2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6" name="Group 21"/>
            <p:cNvGrpSpPr>
              <a:grpSpLocks/>
            </p:cNvGrpSpPr>
            <p:nvPr/>
          </p:nvGrpSpPr>
          <p:grpSpPr bwMode="auto">
            <a:xfrm>
              <a:off x="8644502" y="4273527"/>
              <a:ext cx="2148266" cy="1249767"/>
              <a:chOff x="8644502" y="4273527"/>
              <a:chExt cx="2148266" cy="1249767"/>
            </a:xfrm>
          </p:grpSpPr>
          <p:sp>
            <p:nvSpPr>
              <p:cNvPr id="2077" name="Freeform: Shape 66"/>
              <p:cNvSpPr>
                <a:spLocks/>
              </p:cNvSpPr>
              <p:nvPr/>
            </p:nvSpPr>
            <p:spPr bwMode="auto">
              <a:xfrm>
                <a:off x="10553699" y="4273527"/>
                <a:ext cx="135745" cy="138902"/>
              </a:xfrm>
              <a:custGeom>
                <a:avLst/>
                <a:gdLst>
                  <a:gd name="T0" fmla="*/ 135746 w 135745"/>
                  <a:gd name="T1" fmla="*/ 69451 h 138902"/>
                  <a:gd name="T2" fmla="*/ 91550 w 135745"/>
                  <a:gd name="T3" fmla="*/ 55245 h 138902"/>
                  <a:gd name="T4" fmla="*/ 82079 w 135745"/>
                  <a:gd name="T5" fmla="*/ 44196 h 138902"/>
                  <a:gd name="T6" fmla="*/ 67873 w 135745"/>
                  <a:gd name="T7" fmla="*/ 0 h 138902"/>
                  <a:gd name="T8" fmla="*/ 53667 w 135745"/>
                  <a:gd name="T9" fmla="*/ 44196 h 138902"/>
                  <a:gd name="T10" fmla="*/ 44197 w 135745"/>
                  <a:gd name="T11" fmla="*/ 55245 h 138902"/>
                  <a:gd name="T12" fmla="*/ 0 w 135745"/>
                  <a:gd name="T13" fmla="*/ 69451 h 138902"/>
                  <a:gd name="T14" fmla="*/ 44197 w 135745"/>
                  <a:gd name="T15" fmla="*/ 83657 h 138902"/>
                  <a:gd name="T16" fmla="*/ 53667 w 135745"/>
                  <a:gd name="T17" fmla="*/ 94706 h 138902"/>
                  <a:gd name="T18" fmla="*/ 67873 w 135745"/>
                  <a:gd name="T19" fmla="*/ 138903 h 138902"/>
                  <a:gd name="T20" fmla="*/ 82079 w 135745"/>
                  <a:gd name="T21" fmla="*/ 94706 h 138902"/>
                  <a:gd name="T22" fmla="*/ 91550 w 135745"/>
                  <a:gd name="T23" fmla="*/ 83657 h 138902"/>
                  <a:gd name="T24" fmla="*/ 135746 w 135745"/>
                  <a:gd name="T25" fmla="*/ 69451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135746" y="69451"/>
                    </a:moveTo>
                    <a:lnTo>
                      <a:pt x="91550" y="55245"/>
                    </a:lnTo>
                    <a:cubicBezTo>
                      <a:pt x="86814" y="53667"/>
                      <a:pt x="83658" y="48932"/>
                      <a:pt x="82079" y="44196"/>
                    </a:cubicBez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7" y="55245"/>
                    </a:cubicBezTo>
                    <a:lnTo>
                      <a:pt x="0" y="69451"/>
                    </a:lnTo>
                    <a:lnTo>
                      <a:pt x="44197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8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8" name="Freeform: Shape 67"/>
              <p:cNvSpPr>
                <a:spLocks/>
              </p:cNvSpPr>
              <p:nvPr/>
            </p:nvSpPr>
            <p:spPr bwMode="auto">
              <a:xfrm>
                <a:off x="9100233" y="4790778"/>
                <a:ext cx="135745" cy="138902"/>
              </a:xfrm>
              <a:custGeom>
                <a:avLst/>
                <a:gdLst>
                  <a:gd name="T0" fmla="*/ 82079 w 135745"/>
                  <a:gd name="T1" fmla="*/ 44196 h 138902"/>
                  <a:gd name="T2" fmla="*/ 67873 w 135745"/>
                  <a:gd name="T3" fmla="*/ 0 h 138902"/>
                  <a:gd name="T4" fmla="*/ 53667 w 135745"/>
                  <a:gd name="T5" fmla="*/ 44196 h 138902"/>
                  <a:gd name="T6" fmla="*/ 44196 w 135745"/>
                  <a:gd name="T7" fmla="*/ 55245 h 138902"/>
                  <a:gd name="T8" fmla="*/ 0 w 135745"/>
                  <a:gd name="T9" fmla="*/ 69451 h 138902"/>
                  <a:gd name="T10" fmla="*/ 44196 w 135745"/>
                  <a:gd name="T11" fmla="*/ 83657 h 138902"/>
                  <a:gd name="T12" fmla="*/ 53667 w 135745"/>
                  <a:gd name="T13" fmla="*/ 94706 h 138902"/>
                  <a:gd name="T14" fmla="*/ 67873 w 135745"/>
                  <a:gd name="T15" fmla="*/ 138903 h 138902"/>
                  <a:gd name="T16" fmla="*/ 82079 w 135745"/>
                  <a:gd name="T17" fmla="*/ 94706 h 138902"/>
                  <a:gd name="T18" fmla="*/ 91550 w 135745"/>
                  <a:gd name="T19" fmla="*/ 83657 h 138902"/>
                  <a:gd name="T20" fmla="*/ 135746 w 135745"/>
                  <a:gd name="T21" fmla="*/ 69451 h 138902"/>
                  <a:gd name="T22" fmla="*/ 91550 w 135745"/>
                  <a:gd name="T23" fmla="*/ 55245 h 138902"/>
                  <a:gd name="T24" fmla="*/ 82079 w 135745"/>
                  <a:gd name="T25" fmla="*/ 44196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82079" y="44196"/>
                    </a:move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6" y="55245"/>
                    </a:cubicBezTo>
                    <a:lnTo>
                      <a:pt x="0" y="69451"/>
                    </a:lnTo>
                    <a:lnTo>
                      <a:pt x="44196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7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lnTo>
                      <a:pt x="91550" y="55245"/>
                    </a:lnTo>
                    <a:cubicBezTo>
                      <a:pt x="86814" y="52088"/>
                      <a:pt x="83657" y="48932"/>
                      <a:pt x="82079" y="44196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9" name="Freeform: Shape 68"/>
              <p:cNvSpPr>
                <a:spLocks/>
              </p:cNvSpPr>
              <p:nvPr/>
            </p:nvSpPr>
            <p:spPr bwMode="auto">
              <a:xfrm>
                <a:off x="8644502" y="4330700"/>
                <a:ext cx="236028" cy="236028"/>
              </a:xfrm>
              <a:custGeom>
                <a:avLst/>
                <a:gdLst>
                  <a:gd name="T0" fmla="*/ 159600 w 331472"/>
                  <a:gd name="T1" fmla="*/ 94411 h 331472"/>
                  <a:gd name="T2" fmla="*/ 142741 w 331472"/>
                  <a:gd name="T3" fmla="*/ 75304 h 331472"/>
                  <a:gd name="T4" fmla="*/ 118014 w 331472"/>
                  <a:gd name="T5" fmla="*/ 0 h 331472"/>
                  <a:gd name="T6" fmla="*/ 93287 w 331472"/>
                  <a:gd name="T7" fmla="*/ 75304 h 331472"/>
                  <a:gd name="T8" fmla="*/ 76428 w 331472"/>
                  <a:gd name="T9" fmla="*/ 94411 h 331472"/>
                  <a:gd name="T10" fmla="*/ 0 w 331472"/>
                  <a:gd name="T11" fmla="*/ 118014 h 331472"/>
                  <a:gd name="T12" fmla="*/ 76428 w 331472"/>
                  <a:gd name="T13" fmla="*/ 141617 h 331472"/>
                  <a:gd name="T14" fmla="*/ 93287 w 331472"/>
                  <a:gd name="T15" fmla="*/ 160724 h 331472"/>
                  <a:gd name="T16" fmla="*/ 118014 w 331472"/>
                  <a:gd name="T17" fmla="*/ 236028 h 331472"/>
                  <a:gd name="T18" fmla="*/ 142741 w 331472"/>
                  <a:gd name="T19" fmla="*/ 160724 h 331472"/>
                  <a:gd name="T20" fmla="*/ 159600 w 331472"/>
                  <a:gd name="T21" fmla="*/ 141617 h 331472"/>
                  <a:gd name="T22" fmla="*/ 236028 w 331472"/>
                  <a:gd name="T23" fmla="*/ 118014 h 331472"/>
                  <a:gd name="T24" fmla="*/ 159600 w 331472"/>
                  <a:gd name="T25" fmla="*/ 94411 h 331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1472" h="331472">
                    <a:moveTo>
                      <a:pt x="224138" y="132589"/>
                    </a:moveTo>
                    <a:cubicBezTo>
                      <a:pt x="213089" y="127854"/>
                      <a:pt x="203619" y="118383"/>
                      <a:pt x="200462" y="105755"/>
                    </a:cubicBezTo>
                    <a:lnTo>
                      <a:pt x="165736" y="0"/>
                    </a:lnTo>
                    <a:lnTo>
                      <a:pt x="131010" y="105755"/>
                    </a:lnTo>
                    <a:cubicBezTo>
                      <a:pt x="127854" y="118383"/>
                      <a:pt x="118383" y="127854"/>
                      <a:pt x="107334" y="132589"/>
                    </a:cubicBezTo>
                    <a:lnTo>
                      <a:pt x="0" y="165736"/>
                    </a:lnTo>
                    <a:lnTo>
                      <a:pt x="107334" y="198883"/>
                    </a:lnTo>
                    <a:cubicBezTo>
                      <a:pt x="118383" y="203619"/>
                      <a:pt x="127854" y="213089"/>
                      <a:pt x="131010" y="225717"/>
                    </a:cubicBezTo>
                    <a:lnTo>
                      <a:pt x="165736" y="331472"/>
                    </a:lnTo>
                    <a:lnTo>
                      <a:pt x="200462" y="225717"/>
                    </a:lnTo>
                    <a:cubicBezTo>
                      <a:pt x="203619" y="213089"/>
                      <a:pt x="213089" y="203619"/>
                      <a:pt x="224138" y="198883"/>
                    </a:cubicBezTo>
                    <a:lnTo>
                      <a:pt x="331472" y="165736"/>
                    </a:lnTo>
                    <a:lnTo>
                      <a:pt x="224138" y="132589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0" name="Freeform: Shape 69"/>
              <p:cNvSpPr>
                <a:spLocks/>
              </p:cNvSpPr>
              <p:nvPr/>
            </p:nvSpPr>
            <p:spPr bwMode="auto">
              <a:xfrm>
                <a:off x="10704376" y="4894818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1" name="Freeform: Shape 71"/>
              <p:cNvSpPr>
                <a:spLocks/>
              </p:cNvSpPr>
              <p:nvPr/>
            </p:nvSpPr>
            <p:spPr bwMode="auto">
              <a:xfrm>
                <a:off x="8913828" y="5431745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98190" y="17426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PEMANFAATAN APLIKASI SLIMS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7" y="4329113"/>
            <a:ext cx="28296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5" name="Snip Diagonal Corner Rectangle 34"/>
          <p:cNvSpPr/>
          <p:nvPr/>
        </p:nvSpPr>
        <p:spPr>
          <a:xfrm>
            <a:off x="689463" y="585531"/>
            <a:ext cx="7914984" cy="100857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 smtClean="0"/>
              <a:t>PENELUSURAN KOLEKSI PUSAT PERPUSTAKAAN UINFAS BENGKULU MELALUI OPAC  (0NLINE PUBLIC ACCES CATALOG</a:t>
            </a:r>
            <a:endParaRPr lang="en-US" b="1" dirty="0"/>
          </a:p>
        </p:txBody>
      </p:sp>
      <p:sp>
        <p:nvSpPr>
          <p:cNvPr id="2070" name="TextBox 32"/>
          <p:cNvSpPr txBox="1">
            <a:spLocks noChangeArrowheads="1"/>
          </p:cNvSpPr>
          <p:nvPr/>
        </p:nvSpPr>
        <p:spPr bwMode="auto">
          <a:xfrm>
            <a:off x="5980236" y="2860675"/>
            <a:ext cx="31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9" name="Down Arrow 38"/>
          <p:cNvSpPr/>
          <p:nvPr/>
        </p:nvSpPr>
        <p:spPr>
          <a:xfrm flipH="1">
            <a:off x="4438650" y="1682653"/>
            <a:ext cx="266700" cy="2841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1244" y="1966815"/>
            <a:ext cx="73691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https://opac.iainbengkulu.ac.id/index.php?p=login</a:t>
            </a:r>
            <a:endParaRPr lang="id-ID" sz="2400" b="1" dirty="0"/>
          </a:p>
        </p:txBody>
      </p:sp>
      <p:pic>
        <p:nvPicPr>
          <p:cNvPr id="7172" name="Picture 4" descr="D:\opaciain6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1" y="2293742"/>
            <a:ext cx="8131053" cy="310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1091244" y="3717032"/>
            <a:ext cx="287683" cy="43204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63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Freeform: Shape 8"/>
          <p:cNvSpPr>
            <a:spLocks/>
          </p:cNvSpPr>
          <p:nvPr/>
        </p:nvSpPr>
        <p:spPr bwMode="auto">
          <a:xfrm rot="10800000">
            <a:off x="2551236" y="1"/>
            <a:ext cx="6699738" cy="6861175"/>
          </a:xfrm>
          <a:custGeom>
            <a:avLst/>
            <a:gdLst>
              <a:gd name="T0" fmla="*/ 7257256 w 7296462"/>
              <a:gd name="T1" fmla="*/ 6860811 h 6860810"/>
              <a:gd name="T2" fmla="*/ 6234084 w 7296462"/>
              <a:gd name="T3" fmla="*/ 5536992 h 6860810"/>
              <a:gd name="T4" fmla="*/ 5068338 w 7296462"/>
              <a:gd name="T5" fmla="*/ 3825303 h 6860810"/>
              <a:gd name="T6" fmla="*/ 2837487 w 7296462"/>
              <a:gd name="T7" fmla="*/ 1843790 h 6860810"/>
              <a:gd name="T8" fmla="*/ 673728 w 7296462"/>
              <a:gd name="T9" fmla="*/ 0 h 6860810"/>
              <a:gd name="T10" fmla="*/ 0 w 7296462"/>
              <a:gd name="T11" fmla="*/ 0 h 6860810"/>
              <a:gd name="T12" fmla="*/ 0 w 7296462"/>
              <a:gd name="T13" fmla="*/ 6860811 h 6860810"/>
              <a:gd name="T14" fmla="*/ 7257256 w 7296462"/>
              <a:gd name="T15" fmla="*/ 6860811 h 68608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96462" h="6860810">
                <a:moveTo>
                  <a:pt x="7296463" y="6860811"/>
                </a:moveTo>
                <a:cubicBezTo>
                  <a:pt x="7296463" y="6860811"/>
                  <a:pt x="6276195" y="6531964"/>
                  <a:pt x="6267763" y="5536992"/>
                </a:cubicBezTo>
                <a:cubicBezTo>
                  <a:pt x="6259330" y="4623529"/>
                  <a:pt x="5930484" y="4137285"/>
                  <a:pt x="5095719" y="3825303"/>
                </a:cubicBezTo>
                <a:cubicBezTo>
                  <a:pt x="4100747" y="3454296"/>
                  <a:pt x="3114207" y="3108585"/>
                  <a:pt x="2852816" y="1843790"/>
                </a:cubicBezTo>
                <a:cubicBezTo>
                  <a:pt x="2605478" y="646451"/>
                  <a:pt x="1995566" y="115237"/>
                  <a:pt x="677368" y="0"/>
                </a:cubicBezTo>
                <a:lnTo>
                  <a:pt x="0" y="0"/>
                </a:lnTo>
                <a:lnTo>
                  <a:pt x="0" y="6860811"/>
                </a:lnTo>
                <a:lnTo>
                  <a:pt x="7296463" y="6860811"/>
                </a:lnTo>
                <a:close/>
              </a:path>
            </a:pathLst>
          </a:custGeom>
          <a:solidFill>
            <a:srgbClr val="D3E3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 dirty="0"/>
          </a:p>
        </p:txBody>
      </p:sp>
      <p:sp>
        <p:nvSpPr>
          <p:cNvPr id="2052" name="Freeform: Shape 11"/>
          <p:cNvSpPr>
            <a:spLocks/>
          </p:cNvSpPr>
          <p:nvPr/>
        </p:nvSpPr>
        <p:spPr bwMode="auto">
          <a:xfrm rot="10800000">
            <a:off x="1" y="1027113"/>
            <a:ext cx="5178669" cy="5834062"/>
          </a:xfrm>
          <a:custGeom>
            <a:avLst/>
            <a:gdLst>
              <a:gd name="T0" fmla="*/ 5610738 w 6444834"/>
              <a:gd name="T1" fmla="*/ 5824371 h 5445005"/>
              <a:gd name="T2" fmla="*/ 3976210 w 6444834"/>
              <a:gd name="T3" fmla="*/ 4128858 h 5445005"/>
              <a:gd name="T4" fmla="*/ 2287850 w 6444834"/>
              <a:gd name="T5" fmla="*/ 1695512 h 5445005"/>
              <a:gd name="T6" fmla="*/ 0 w 6444834"/>
              <a:gd name="T7" fmla="*/ 0 h 5445005"/>
              <a:gd name="T8" fmla="*/ 5610738 w 6444834"/>
              <a:gd name="T9" fmla="*/ 0 h 5445005"/>
              <a:gd name="T10" fmla="*/ 5610738 w 6444834"/>
              <a:gd name="T11" fmla="*/ 5824371 h 54450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444834" h="5445005">
                <a:moveTo>
                  <a:pt x="6444834" y="5435808"/>
                </a:moveTo>
                <a:cubicBezTo>
                  <a:pt x="6444834" y="5435808"/>
                  <a:pt x="5281222" y="5663472"/>
                  <a:pt x="4567316" y="3853409"/>
                </a:cubicBezTo>
                <a:cubicBezTo>
                  <a:pt x="3853409" y="2043347"/>
                  <a:pt x="3724119" y="1992755"/>
                  <a:pt x="2627963" y="1582399"/>
                </a:cubicBezTo>
                <a:cubicBezTo>
                  <a:pt x="1531807" y="1172044"/>
                  <a:pt x="663315" y="1146748"/>
                  <a:pt x="0" y="0"/>
                </a:cubicBezTo>
                <a:lnTo>
                  <a:pt x="6444834" y="0"/>
                </a:lnTo>
                <a:lnTo>
                  <a:pt x="6444834" y="5435808"/>
                </a:lnTo>
                <a:close/>
              </a:path>
            </a:pathLst>
          </a:custGeom>
          <a:solidFill>
            <a:srgbClr val="4FE59B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2053" name="Freeform: Shape 13"/>
          <p:cNvSpPr>
            <a:spLocks/>
          </p:cNvSpPr>
          <p:nvPr/>
        </p:nvSpPr>
        <p:spPr bwMode="auto">
          <a:xfrm rot="10800000">
            <a:off x="0" y="5273675"/>
            <a:ext cx="1378927" cy="1587500"/>
          </a:xfrm>
          <a:custGeom>
            <a:avLst/>
            <a:gdLst>
              <a:gd name="T0" fmla="*/ 1493330 w 2450892"/>
              <a:gd name="T1" fmla="*/ 1587124 h 2116423"/>
              <a:gd name="T2" fmla="*/ 834005 w 2450892"/>
              <a:gd name="T3" fmla="*/ 779862 h 2116423"/>
              <a:gd name="T4" fmla="*/ 0 w 2450892"/>
              <a:gd name="T5" fmla="*/ 0 h 2116423"/>
              <a:gd name="T6" fmla="*/ 1493330 w 2450892"/>
              <a:gd name="T7" fmla="*/ 0 h 2116423"/>
              <a:gd name="T8" fmla="*/ 1493330 w 2450892"/>
              <a:gd name="T9" fmla="*/ 1587124 h 2116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50892" h="2116423">
                <a:moveTo>
                  <a:pt x="2450892" y="2116424"/>
                </a:moveTo>
                <a:cubicBezTo>
                  <a:pt x="2450892" y="2116424"/>
                  <a:pt x="1914057" y="2116424"/>
                  <a:pt x="1368790" y="1039943"/>
                </a:cubicBezTo>
                <a:cubicBezTo>
                  <a:pt x="1039943" y="396302"/>
                  <a:pt x="0" y="0"/>
                  <a:pt x="0" y="0"/>
                </a:cubicBezTo>
                <a:lnTo>
                  <a:pt x="2450892" y="0"/>
                </a:lnTo>
                <a:lnTo>
                  <a:pt x="2450892" y="2116424"/>
                </a:lnTo>
                <a:close/>
              </a:path>
            </a:pathLst>
          </a:custGeom>
          <a:solidFill>
            <a:srgbClr val="D3E3FF"/>
          </a:solidFill>
          <a:ln>
            <a:noFill/>
          </a:ln>
          <a:extLst>
            <a:ext uri="{91240B29-F687-4F45-9708-019B960494DF}">
              <a14:hiddenLine xmlns:a14="http://schemas.microsoft.com/office/drawing/2010/main" w="2810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id-ID"/>
          </a:p>
        </p:txBody>
      </p:sp>
      <p:pic>
        <p:nvPicPr>
          <p:cNvPr id="2054" name="Graphic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99" y="5394498"/>
            <a:ext cx="1265566" cy="11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phic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4398964"/>
            <a:ext cx="16412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Graphic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1" y="5702300"/>
            <a:ext cx="1333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Graphic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12" y="5048251"/>
            <a:ext cx="171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3" name="Group 19"/>
          <p:cNvGrpSpPr>
            <a:grpSpLocks/>
          </p:cNvGrpSpPr>
          <p:nvPr/>
        </p:nvGrpSpPr>
        <p:grpSpPr bwMode="auto">
          <a:xfrm>
            <a:off x="304432" y="5517232"/>
            <a:ext cx="1603271" cy="1074068"/>
            <a:chOff x="8479563" y="4050791"/>
            <a:chExt cx="2677356" cy="2359937"/>
          </a:xfrm>
        </p:grpSpPr>
        <p:pic>
          <p:nvPicPr>
            <p:cNvPr id="2075" name="Graphic 6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9563" y="4050791"/>
              <a:ext cx="2677356" cy="235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76" name="Group 21"/>
            <p:cNvGrpSpPr>
              <a:grpSpLocks/>
            </p:cNvGrpSpPr>
            <p:nvPr/>
          </p:nvGrpSpPr>
          <p:grpSpPr bwMode="auto">
            <a:xfrm>
              <a:off x="8644502" y="4273527"/>
              <a:ext cx="2148266" cy="1249767"/>
              <a:chOff x="8644502" y="4273527"/>
              <a:chExt cx="2148266" cy="1249767"/>
            </a:xfrm>
          </p:grpSpPr>
          <p:sp>
            <p:nvSpPr>
              <p:cNvPr id="2077" name="Freeform: Shape 66"/>
              <p:cNvSpPr>
                <a:spLocks/>
              </p:cNvSpPr>
              <p:nvPr/>
            </p:nvSpPr>
            <p:spPr bwMode="auto">
              <a:xfrm>
                <a:off x="10553699" y="4273527"/>
                <a:ext cx="135745" cy="138902"/>
              </a:xfrm>
              <a:custGeom>
                <a:avLst/>
                <a:gdLst>
                  <a:gd name="T0" fmla="*/ 135746 w 135745"/>
                  <a:gd name="T1" fmla="*/ 69451 h 138902"/>
                  <a:gd name="T2" fmla="*/ 91550 w 135745"/>
                  <a:gd name="T3" fmla="*/ 55245 h 138902"/>
                  <a:gd name="T4" fmla="*/ 82079 w 135745"/>
                  <a:gd name="T5" fmla="*/ 44196 h 138902"/>
                  <a:gd name="T6" fmla="*/ 67873 w 135745"/>
                  <a:gd name="T7" fmla="*/ 0 h 138902"/>
                  <a:gd name="T8" fmla="*/ 53667 w 135745"/>
                  <a:gd name="T9" fmla="*/ 44196 h 138902"/>
                  <a:gd name="T10" fmla="*/ 44197 w 135745"/>
                  <a:gd name="T11" fmla="*/ 55245 h 138902"/>
                  <a:gd name="T12" fmla="*/ 0 w 135745"/>
                  <a:gd name="T13" fmla="*/ 69451 h 138902"/>
                  <a:gd name="T14" fmla="*/ 44197 w 135745"/>
                  <a:gd name="T15" fmla="*/ 83657 h 138902"/>
                  <a:gd name="T16" fmla="*/ 53667 w 135745"/>
                  <a:gd name="T17" fmla="*/ 94706 h 138902"/>
                  <a:gd name="T18" fmla="*/ 67873 w 135745"/>
                  <a:gd name="T19" fmla="*/ 138903 h 138902"/>
                  <a:gd name="T20" fmla="*/ 82079 w 135745"/>
                  <a:gd name="T21" fmla="*/ 94706 h 138902"/>
                  <a:gd name="T22" fmla="*/ 91550 w 135745"/>
                  <a:gd name="T23" fmla="*/ 83657 h 138902"/>
                  <a:gd name="T24" fmla="*/ 135746 w 135745"/>
                  <a:gd name="T25" fmla="*/ 69451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135746" y="69451"/>
                    </a:moveTo>
                    <a:lnTo>
                      <a:pt x="91550" y="55245"/>
                    </a:lnTo>
                    <a:cubicBezTo>
                      <a:pt x="86814" y="53667"/>
                      <a:pt x="83658" y="48932"/>
                      <a:pt x="82079" y="44196"/>
                    </a:cubicBez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7" y="55245"/>
                    </a:cubicBezTo>
                    <a:lnTo>
                      <a:pt x="0" y="69451"/>
                    </a:lnTo>
                    <a:lnTo>
                      <a:pt x="44197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8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8" name="Freeform: Shape 67"/>
              <p:cNvSpPr>
                <a:spLocks/>
              </p:cNvSpPr>
              <p:nvPr/>
            </p:nvSpPr>
            <p:spPr bwMode="auto">
              <a:xfrm>
                <a:off x="9100233" y="4790778"/>
                <a:ext cx="135745" cy="138902"/>
              </a:xfrm>
              <a:custGeom>
                <a:avLst/>
                <a:gdLst>
                  <a:gd name="T0" fmla="*/ 82079 w 135745"/>
                  <a:gd name="T1" fmla="*/ 44196 h 138902"/>
                  <a:gd name="T2" fmla="*/ 67873 w 135745"/>
                  <a:gd name="T3" fmla="*/ 0 h 138902"/>
                  <a:gd name="T4" fmla="*/ 53667 w 135745"/>
                  <a:gd name="T5" fmla="*/ 44196 h 138902"/>
                  <a:gd name="T6" fmla="*/ 44196 w 135745"/>
                  <a:gd name="T7" fmla="*/ 55245 h 138902"/>
                  <a:gd name="T8" fmla="*/ 0 w 135745"/>
                  <a:gd name="T9" fmla="*/ 69451 h 138902"/>
                  <a:gd name="T10" fmla="*/ 44196 w 135745"/>
                  <a:gd name="T11" fmla="*/ 83657 h 138902"/>
                  <a:gd name="T12" fmla="*/ 53667 w 135745"/>
                  <a:gd name="T13" fmla="*/ 94706 h 138902"/>
                  <a:gd name="T14" fmla="*/ 67873 w 135745"/>
                  <a:gd name="T15" fmla="*/ 138903 h 138902"/>
                  <a:gd name="T16" fmla="*/ 82079 w 135745"/>
                  <a:gd name="T17" fmla="*/ 94706 h 138902"/>
                  <a:gd name="T18" fmla="*/ 91550 w 135745"/>
                  <a:gd name="T19" fmla="*/ 83657 h 138902"/>
                  <a:gd name="T20" fmla="*/ 135746 w 135745"/>
                  <a:gd name="T21" fmla="*/ 69451 h 138902"/>
                  <a:gd name="T22" fmla="*/ 91550 w 135745"/>
                  <a:gd name="T23" fmla="*/ 55245 h 138902"/>
                  <a:gd name="T24" fmla="*/ 82079 w 135745"/>
                  <a:gd name="T25" fmla="*/ 44196 h 1389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5745" h="138902">
                    <a:moveTo>
                      <a:pt x="82079" y="44196"/>
                    </a:moveTo>
                    <a:lnTo>
                      <a:pt x="67873" y="0"/>
                    </a:lnTo>
                    <a:lnTo>
                      <a:pt x="53667" y="44196"/>
                    </a:lnTo>
                    <a:cubicBezTo>
                      <a:pt x="52089" y="48932"/>
                      <a:pt x="48932" y="53667"/>
                      <a:pt x="44196" y="55245"/>
                    </a:cubicBezTo>
                    <a:lnTo>
                      <a:pt x="0" y="69451"/>
                    </a:lnTo>
                    <a:lnTo>
                      <a:pt x="44196" y="83657"/>
                    </a:lnTo>
                    <a:cubicBezTo>
                      <a:pt x="48932" y="85236"/>
                      <a:pt x="52089" y="89971"/>
                      <a:pt x="53667" y="94706"/>
                    </a:cubicBezTo>
                    <a:lnTo>
                      <a:pt x="67873" y="138903"/>
                    </a:lnTo>
                    <a:lnTo>
                      <a:pt x="82079" y="94706"/>
                    </a:lnTo>
                    <a:cubicBezTo>
                      <a:pt x="83657" y="89971"/>
                      <a:pt x="86814" y="85236"/>
                      <a:pt x="91550" y="83657"/>
                    </a:cubicBezTo>
                    <a:lnTo>
                      <a:pt x="135746" y="69451"/>
                    </a:lnTo>
                    <a:lnTo>
                      <a:pt x="91550" y="55245"/>
                    </a:lnTo>
                    <a:cubicBezTo>
                      <a:pt x="86814" y="52088"/>
                      <a:pt x="83657" y="48932"/>
                      <a:pt x="82079" y="44196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79" name="Freeform: Shape 68"/>
              <p:cNvSpPr>
                <a:spLocks/>
              </p:cNvSpPr>
              <p:nvPr/>
            </p:nvSpPr>
            <p:spPr bwMode="auto">
              <a:xfrm>
                <a:off x="8644502" y="4330700"/>
                <a:ext cx="236028" cy="236028"/>
              </a:xfrm>
              <a:custGeom>
                <a:avLst/>
                <a:gdLst>
                  <a:gd name="T0" fmla="*/ 159600 w 331472"/>
                  <a:gd name="T1" fmla="*/ 94411 h 331472"/>
                  <a:gd name="T2" fmla="*/ 142741 w 331472"/>
                  <a:gd name="T3" fmla="*/ 75304 h 331472"/>
                  <a:gd name="T4" fmla="*/ 118014 w 331472"/>
                  <a:gd name="T5" fmla="*/ 0 h 331472"/>
                  <a:gd name="T6" fmla="*/ 93287 w 331472"/>
                  <a:gd name="T7" fmla="*/ 75304 h 331472"/>
                  <a:gd name="T8" fmla="*/ 76428 w 331472"/>
                  <a:gd name="T9" fmla="*/ 94411 h 331472"/>
                  <a:gd name="T10" fmla="*/ 0 w 331472"/>
                  <a:gd name="T11" fmla="*/ 118014 h 331472"/>
                  <a:gd name="T12" fmla="*/ 76428 w 331472"/>
                  <a:gd name="T13" fmla="*/ 141617 h 331472"/>
                  <a:gd name="T14" fmla="*/ 93287 w 331472"/>
                  <a:gd name="T15" fmla="*/ 160724 h 331472"/>
                  <a:gd name="T16" fmla="*/ 118014 w 331472"/>
                  <a:gd name="T17" fmla="*/ 236028 h 331472"/>
                  <a:gd name="T18" fmla="*/ 142741 w 331472"/>
                  <a:gd name="T19" fmla="*/ 160724 h 331472"/>
                  <a:gd name="T20" fmla="*/ 159600 w 331472"/>
                  <a:gd name="T21" fmla="*/ 141617 h 331472"/>
                  <a:gd name="T22" fmla="*/ 236028 w 331472"/>
                  <a:gd name="T23" fmla="*/ 118014 h 331472"/>
                  <a:gd name="T24" fmla="*/ 159600 w 331472"/>
                  <a:gd name="T25" fmla="*/ 94411 h 3314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1472" h="331472">
                    <a:moveTo>
                      <a:pt x="224138" y="132589"/>
                    </a:moveTo>
                    <a:cubicBezTo>
                      <a:pt x="213089" y="127854"/>
                      <a:pt x="203619" y="118383"/>
                      <a:pt x="200462" y="105755"/>
                    </a:cubicBezTo>
                    <a:lnTo>
                      <a:pt x="165736" y="0"/>
                    </a:lnTo>
                    <a:lnTo>
                      <a:pt x="131010" y="105755"/>
                    </a:lnTo>
                    <a:cubicBezTo>
                      <a:pt x="127854" y="118383"/>
                      <a:pt x="118383" y="127854"/>
                      <a:pt x="107334" y="132589"/>
                    </a:cubicBezTo>
                    <a:lnTo>
                      <a:pt x="0" y="165736"/>
                    </a:lnTo>
                    <a:lnTo>
                      <a:pt x="107334" y="198883"/>
                    </a:lnTo>
                    <a:cubicBezTo>
                      <a:pt x="118383" y="203619"/>
                      <a:pt x="127854" y="213089"/>
                      <a:pt x="131010" y="225717"/>
                    </a:cubicBezTo>
                    <a:lnTo>
                      <a:pt x="165736" y="331472"/>
                    </a:lnTo>
                    <a:lnTo>
                      <a:pt x="200462" y="225717"/>
                    </a:lnTo>
                    <a:cubicBezTo>
                      <a:pt x="203619" y="213089"/>
                      <a:pt x="213089" y="203619"/>
                      <a:pt x="224138" y="198883"/>
                    </a:cubicBezTo>
                    <a:lnTo>
                      <a:pt x="331472" y="165736"/>
                    </a:lnTo>
                    <a:lnTo>
                      <a:pt x="224138" y="132589"/>
                    </a:ln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0" name="Freeform: Shape 69"/>
              <p:cNvSpPr>
                <a:spLocks/>
              </p:cNvSpPr>
              <p:nvPr/>
            </p:nvSpPr>
            <p:spPr bwMode="auto">
              <a:xfrm>
                <a:off x="10704376" y="4894818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  <p:sp>
            <p:nvSpPr>
              <p:cNvPr id="2081" name="Freeform: Shape 71"/>
              <p:cNvSpPr>
                <a:spLocks/>
              </p:cNvSpPr>
              <p:nvPr/>
            </p:nvSpPr>
            <p:spPr bwMode="auto">
              <a:xfrm>
                <a:off x="8913828" y="5431745"/>
                <a:ext cx="88392" cy="91549"/>
              </a:xfrm>
              <a:custGeom>
                <a:avLst/>
                <a:gdLst>
                  <a:gd name="T0" fmla="*/ 34726 w 88392"/>
                  <a:gd name="T1" fmla="*/ 63138 h 91549"/>
                  <a:gd name="T2" fmla="*/ 44196 w 88392"/>
                  <a:gd name="T3" fmla="*/ 91550 h 91549"/>
                  <a:gd name="T4" fmla="*/ 53667 w 88392"/>
                  <a:gd name="T5" fmla="*/ 63138 h 91549"/>
                  <a:gd name="T6" fmla="*/ 59981 w 88392"/>
                  <a:gd name="T7" fmla="*/ 55245 h 91549"/>
                  <a:gd name="T8" fmla="*/ 88393 w 88392"/>
                  <a:gd name="T9" fmla="*/ 45775 h 91549"/>
                  <a:gd name="T10" fmla="*/ 59981 w 88392"/>
                  <a:gd name="T11" fmla="*/ 36304 h 91549"/>
                  <a:gd name="T12" fmla="*/ 53667 w 88392"/>
                  <a:gd name="T13" fmla="*/ 28412 h 91549"/>
                  <a:gd name="T14" fmla="*/ 44196 w 88392"/>
                  <a:gd name="T15" fmla="*/ 0 h 91549"/>
                  <a:gd name="T16" fmla="*/ 34726 w 88392"/>
                  <a:gd name="T17" fmla="*/ 28412 h 91549"/>
                  <a:gd name="T18" fmla="*/ 28412 w 88392"/>
                  <a:gd name="T19" fmla="*/ 36304 h 91549"/>
                  <a:gd name="T20" fmla="*/ 0 w 88392"/>
                  <a:gd name="T21" fmla="*/ 45775 h 91549"/>
                  <a:gd name="T22" fmla="*/ 28412 w 88392"/>
                  <a:gd name="T23" fmla="*/ 55245 h 91549"/>
                  <a:gd name="T24" fmla="*/ 34726 w 88392"/>
                  <a:gd name="T25" fmla="*/ 63138 h 915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392" h="91549">
                    <a:moveTo>
                      <a:pt x="34726" y="63138"/>
                    </a:moveTo>
                    <a:lnTo>
                      <a:pt x="44196" y="91550"/>
                    </a:lnTo>
                    <a:lnTo>
                      <a:pt x="53667" y="63138"/>
                    </a:lnTo>
                    <a:cubicBezTo>
                      <a:pt x="55245" y="59981"/>
                      <a:pt x="56824" y="56824"/>
                      <a:pt x="59981" y="55245"/>
                    </a:cubicBezTo>
                    <a:lnTo>
                      <a:pt x="88393" y="45775"/>
                    </a:lnTo>
                    <a:lnTo>
                      <a:pt x="59981" y="36304"/>
                    </a:lnTo>
                    <a:cubicBezTo>
                      <a:pt x="56824" y="34726"/>
                      <a:pt x="53667" y="33147"/>
                      <a:pt x="53667" y="28412"/>
                    </a:cubicBezTo>
                    <a:lnTo>
                      <a:pt x="44196" y="0"/>
                    </a:lnTo>
                    <a:lnTo>
                      <a:pt x="34726" y="28412"/>
                    </a:lnTo>
                    <a:cubicBezTo>
                      <a:pt x="33147" y="31569"/>
                      <a:pt x="31569" y="34726"/>
                      <a:pt x="28412" y="36304"/>
                    </a:cubicBezTo>
                    <a:lnTo>
                      <a:pt x="0" y="45775"/>
                    </a:lnTo>
                    <a:lnTo>
                      <a:pt x="28412" y="55245"/>
                    </a:lnTo>
                    <a:cubicBezTo>
                      <a:pt x="31569" y="56824"/>
                      <a:pt x="33147" y="59981"/>
                      <a:pt x="34726" y="63138"/>
                    </a:cubicBezTo>
                    <a:close/>
                  </a:path>
                </a:pathLst>
              </a:custGeom>
              <a:solidFill>
                <a:srgbClr val="4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783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id-ID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98190" y="174268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PEMANFAATAN APLIKASI SLIMS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7" y="4329113"/>
            <a:ext cx="28296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5" name="Snip Diagonal Corner Rectangle 34"/>
          <p:cNvSpPr/>
          <p:nvPr/>
        </p:nvSpPr>
        <p:spPr>
          <a:xfrm>
            <a:off x="689463" y="609754"/>
            <a:ext cx="7914984" cy="1008579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3200" b="1" dirty="0" smtClean="0"/>
              <a:t>REGISTERASI KEANGGOTAAN ONLINE</a:t>
            </a:r>
            <a:endParaRPr lang="en-US" sz="3200" b="1" dirty="0"/>
          </a:p>
        </p:txBody>
      </p:sp>
      <p:sp>
        <p:nvSpPr>
          <p:cNvPr id="2070" name="TextBox 32"/>
          <p:cNvSpPr txBox="1">
            <a:spLocks noChangeArrowheads="1"/>
          </p:cNvSpPr>
          <p:nvPr/>
        </p:nvSpPr>
        <p:spPr bwMode="auto">
          <a:xfrm>
            <a:off x="5980236" y="2860675"/>
            <a:ext cx="31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9" name="Down Arrow 38"/>
          <p:cNvSpPr/>
          <p:nvPr/>
        </p:nvSpPr>
        <p:spPr>
          <a:xfrm flipH="1">
            <a:off x="4438650" y="1682653"/>
            <a:ext cx="266700" cy="28416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1244" y="1966815"/>
            <a:ext cx="73691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https://opac.iainbengkulu.ac.id/index.php?p=login</a:t>
            </a:r>
            <a:endParaRPr lang="id-ID" sz="2400" b="1" dirty="0"/>
          </a:p>
        </p:txBody>
      </p:sp>
      <p:pic>
        <p:nvPicPr>
          <p:cNvPr id="8197" name="Picture 5" descr="D:\keanggotaiain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" y="2300038"/>
            <a:ext cx="7928341" cy="33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1"/>
          <p:cNvSpPr/>
          <p:nvPr/>
        </p:nvSpPr>
        <p:spPr>
          <a:xfrm>
            <a:off x="7092280" y="4572732"/>
            <a:ext cx="360040" cy="32316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63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819</Words>
  <Application>Microsoft Office PowerPoint</Application>
  <PresentationFormat>On-screen Show (4:3)</PresentationFormat>
  <Paragraphs>186</Paragraphs>
  <Slides>36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Sumber-sumber Literatur Ilmiah Online dan  Langah langkah  Pencarian/penelusuranya</vt:lpstr>
      <vt:lpstr>E-BOOKS PERPUSTAKAAN DPK BENGKULU (DONLOWAD DI PLAY STORE)</vt:lpstr>
      <vt:lpstr>1. Google Scholar</vt:lpstr>
      <vt:lpstr>PowerPoint Presentation</vt:lpstr>
      <vt:lpstr>2. Directory  of Open Access Journal (DOAJ)</vt:lpstr>
      <vt:lpstr>Tampilan DOAJ</vt:lpstr>
      <vt:lpstr>3. IPI/ PORATAL GARUDA</vt:lpstr>
      <vt:lpstr>Tampila IPI</vt:lpstr>
      <vt:lpstr>4. Perpustakaan nasional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Indonesia OneSearch</vt:lpstr>
      <vt:lpstr>International publisher</vt:lpstr>
      <vt:lpstr>https://sci-hub.tw/</vt:lpstr>
      <vt:lpstr>Selain Jurnal-jurnal tersebut diatas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34</cp:revision>
  <dcterms:created xsi:type="dcterms:W3CDTF">2021-09-13T01:54:25Z</dcterms:created>
  <dcterms:modified xsi:type="dcterms:W3CDTF">2021-09-15T04:12:18Z</dcterms:modified>
</cp:coreProperties>
</file>