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66" r:id="rId15"/>
  </p:sldIdLst>
  <p:sldSz cx="18288000" cy="10287000"/>
  <p:notesSz cx="18288000" cy="10287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130307" y="0"/>
            <a:ext cx="5157693" cy="3676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35023"/>
            <a:ext cx="5516172" cy="375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32761" y="4146036"/>
            <a:ext cx="6022477" cy="113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rgbClr val="2037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rgbClr val="2037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947038"/>
            <a:ext cx="3412998" cy="2339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"/>
            <a:ext cx="3680870" cy="28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116268" y="7328292"/>
            <a:ext cx="3171732" cy="2958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85116" y="5"/>
            <a:ext cx="3302883" cy="2154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0" i="0">
                <a:solidFill>
                  <a:srgbClr val="2037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4245" y="442601"/>
            <a:ext cx="6119508" cy="113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0" i="0">
                <a:solidFill>
                  <a:srgbClr val="2037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1736" y="2215476"/>
            <a:ext cx="14304526" cy="615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search.id/Repositories/Repository?library_id=155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library@iainbengkulu.ac.id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maktabah.iainbengkulu.ac.i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7945" y="0"/>
            <a:ext cx="7270055" cy="10289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705331" cy="10286999"/>
            <a:chOff x="0" y="0"/>
            <a:chExt cx="2705331" cy="10286999"/>
          </a:xfrm>
        </p:grpSpPr>
        <p:sp>
          <p:nvSpPr>
            <p:cNvPr id="5" name="object 5"/>
            <p:cNvSpPr/>
            <p:nvPr/>
          </p:nvSpPr>
          <p:spPr>
            <a:xfrm>
              <a:off x="0" y="9024280"/>
              <a:ext cx="2705331" cy="1262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495131" cy="1890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3861" y="723900"/>
            <a:ext cx="12228830" cy="64186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10600"/>
              </a:lnSpc>
              <a:spcBef>
                <a:spcPts val="70"/>
              </a:spcBef>
            </a:pPr>
            <a:r>
              <a:rPr sz="5800" spc="1460" dirty="0">
                <a:solidFill>
                  <a:srgbClr val="20374B"/>
                </a:solidFill>
                <a:latin typeface="Arial"/>
                <a:cs typeface="Arial"/>
              </a:rPr>
              <a:t>SISTEM </a:t>
            </a:r>
            <a:r>
              <a:rPr sz="5800" spc="1975" dirty="0">
                <a:solidFill>
                  <a:srgbClr val="20374B"/>
                </a:solidFill>
                <a:latin typeface="Arial"/>
                <a:cs typeface="Arial"/>
              </a:rPr>
              <a:t>DAN </a:t>
            </a:r>
            <a:r>
              <a:rPr sz="5800" spc="1550" dirty="0">
                <a:solidFill>
                  <a:srgbClr val="20374B"/>
                </a:solidFill>
                <a:latin typeface="Arial"/>
                <a:cs typeface="Arial"/>
              </a:rPr>
              <a:t>TEKNIS  </a:t>
            </a:r>
            <a:r>
              <a:rPr sz="5800" spc="1780" dirty="0">
                <a:solidFill>
                  <a:srgbClr val="20374B"/>
                </a:solidFill>
                <a:latin typeface="Arial"/>
                <a:cs typeface="Arial"/>
              </a:rPr>
              <a:t>PENGGUNAAN  </a:t>
            </a:r>
            <a:r>
              <a:rPr sz="5050" spc="1250" dirty="0">
                <a:solidFill>
                  <a:srgbClr val="20374B"/>
                </a:solidFill>
                <a:latin typeface="Arial"/>
                <a:cs typeface="Arial"/>
              </a:rPr>
              <a:t>FASILITAS</a:t>
            </a:r>
            <a:r>
              <a:rPr sz="5050" spc="-21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5050" spc="1435" dirty="0">
                <a:solidFill>
                  <a:srgbClr val="20374B"/>
                </a:solidFill>
                <a:latin typeface="Arial"/>
                <a:cs typeface="Arial"/>
              </a:rPr>
              <a:t>PERPUSTAKAAN  </a:t>
            </a:r>
            <a:r>
              <a:rPr lang="en-US" sz="5050" spc="1435" dirty="0" smtClean="0">
                <a:solidFill>
                  <a:srgbClr val="20374B"/>
                </a:solidFill>
                <a:latin typeface="Arial"/>
                <a:cs typeface="Arial"/>
              </a:rPr>
              <a:t>UIN FAS</a:t>
            </a:r>
            <a:r>
              <a:rPr sz="5800" spc="-200" dirty="0" smtClean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5800" spc="1745" dirty="0">
                <a:solidFill>
                  <a:srgbClr val="20374B"/>
                </a:solidFill>
                <a:latin typeface="Arial"/>
                <a:cs typeface="Arial"/>
              </a:rPr>
              <a:t>BENGKULU</a:t>
            </a:r>
            <a:endParaRPr sz="5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400" dirty="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</a:pPr>
            <a:r>
              <a:rPr sz="4700" spc="540" dirty="0" err="1" smtClean="0">
                <a:solidFill>
                  <a:srgbClr val="20374B"/>
                </a:solidFill>
                <a:latin typeface="Arial"/>
                <a:cs typeface="Arial"/>
              </a:rPr>
              <a:t>Syahril</a:t>
            </a:r>
            <a:r>
              <a:rPr sz="4700" spc="540" dirty="0" smtClean="0">
                <a:solidFill>
                  <a:srgbClr val="20374B"/>
                </a:solidFill>
                <a:latin typeface="Arial"/>
                <a:cs typeface="Arial"/>
              </a:rPr>
              <a:t>, </a:t>
            </a:r>
            <a:r>
              <a:rPr sz="4700" spc="540" dirty="0" err="1" smtClean="0">
                <a:solidFill>
                  <a:srgbClr val="20374B"/>
                </a:solidFill>
                <a:latin typeface="Arial"/>
                <a:cs typeface="Arial"/>
              </a:rPr>
              <a:t>M.Ag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2600" y="6920083"/>
            <a:ext cx="8284209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0" dirty="0" err="1" smtClean="0">
                <a:solidFill>
                  <a:srgbClr val="20374B"/>
                </a:solidFill>
                <a:latin typeface="Arial"/>
                <a:cs typeface="Arial"/>
              </a:rPr>
              <a:t>Plt</a:t>
            </a:r>
            <a:r>
              <a:rPr sz="2800" spc="10" dirty="0" smtClean="0">
                <a:solidFill>
                  <a:srgbClr val="20374B"/>
                </a:solidFill>
                <a:latin typeface="Arial"/>
                <a:cs typeface="Arial"/>
              </a:rPr>
              <a:t>. </a:t>
            </a:r>
            <a:r>
              <a:rPr sz="2800" spc="10" dirty="0" err="1" smtClean="0">
                <a:solidFill>
                  <a:srgbClr val="20374B"/>
                </a:solidFill>
                <a:latin typeface="Arial"/>
                <a:cs typeface="Arial"/>
              </a:rPr>
              <a:t>Kepala</a:t>
            </a:r>
            <a:r>
              <a:rPr sz="2800" spc="-285" dirty="0" smtClean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20374B"/>
                </a:solidFill>
                <a:latin typeface="Arial"/>
                <a:cs typeface="Arial"/>
              </a:rPr>
              <a:t>Pusat</a:t>
            </a:r>
            <a:r>
              <a:rPr sz="2800" spc="-28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2800" spc="80" dirty="0" err="1">
                <a:solidFill>
                  <a:srgbClr val="20374B"/>
                </a:solidFill>
                <a:latin typeface="Arial"/>
                <a:cs typeface="Arial"/>
              </a:rPr>
              <a:t>Perpustakaan</a:t>
            </a:r>
            <a:r>
              <a:rPr sz="2800" spc="-28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2800" spc="-285" dirty="0" smtClean="0">
                <a:solidFill>
                  <a:srgbClr val="20374B"/>
                </a:solidFill>
                <a:latin typeface="Arial"/>
                <a:cs typeface="Arial"/>
              </a:rPr>
              <a:t>UIN FAS  </a:t>
            </a:r>
            <a:r>
              <a:rPr sz="2800" spc="60" dirty="0">
                <a:solidFill>
                  <a:srgbClr val="20374B"/>
                </a:solidFill>
                <a:latin typeface="Arial"/>
                <a:cs typeface="Arial"/>
              </a:rPr>
              <a:t>Bengkulu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38300"/>
            <a:ext cx="13334999" cy="7924800"/>
          </a:xfrm>
          <a:prstGeom prst="rect">
            <a:avLst/>
          </a:prstGeom>
        </p:spPr>
      </p:pic>
      <p:sp>
        <p:nvSpPr>
          <p:cNvPr id="3" name="object 6"/>
          <p:cNvSpPr txBox="1"/>
          <p:nvPr/>
        </p:nvSpPr>
        <p:spPr>
          <a:xfrm>
            <a:off x="3733800" y="419100"/>
            <a:ext cx="11582400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id-ID" b="1" dirty="0">
                <a:solidFill>
                  <a:srgbClr val="00B050"/>
                </a:solidFill>
              </a:rPr>
              <a:t>INDONESIA ONESEARH</a:t>
            </a:r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id-ID" b="1" dirty="0">
                <a:solidFill>
                  <a:srgbClr val="00B050"/>
                </a:solidFill>
              </a:rPr>
              <a:t>PERPUSTAKAAN IAIN BENGKULU</a:t>
            </a:r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id-ID" b="1" u="sng" dirty="0">
                <a:solidFill>
                  <a:srgbClr val="00B050"/>
                </a:solidFill>
                <a:hlinkClick r:id="rId3"/>
              </a:rPr>
              <a:t>https://onesearch.id/Repositories/Repository?library_id=1554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3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112" y="3292474"/>
            <a:ext cx="14912340" cy="4873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16700"/>
              </a:lnSpc>
              <a:spcBef>
                <a:spcPts val="95"/>
              </a:spcBef>
            </a:pPr>
            <a:r>
              <a:rPr sz="9000" spc="670" dirty="0">
                <a:solidFill>
                  <a:srgbClr val="1A4689"/>
                </a:solidFill>
              </a:rPr>
              <a:t>Layanan </a:t>
            </a:r>
            <a:r>
              <a:rPr sz="9000" spc="670" dirty="0" err="1">
                <a:solidFill>
                  <a:srgbClr val="1A4689"/>
                </a:solidFill>
              </a:rPr>
              <a:t>Perpustakaan</a:t>
            </a:r>
            <a:r>
              <a:rPr sz="9000" spc="-355" dirty="0">
                <a:solidFill>
                  <a:srgbClr val="1A4689"/>
                </a:solidFill>
              </a:rPr>
              <a:t> </a:t>
            </a:r>
            <a:r>
              <a:rPr lang="en-US" sz="9000" spc="-355" dirty="0" smtClean="0">
                <a:solidFill>
                  <a:srgbClr val="1A4689"/>
                </a:solidFill>
              </a:rPr>
              <a:t/>
            </a:r>
            <a:br>
              <a:rPr lang="en-US" sz="9000" spc="-355" dirty="0" smtClean="0">
                <a:solidFill>
                  <a:srgbClr val="1A4689"/>
                </a:solidFill>
              </a:rPr>
            </a:br>
            <a:r>
              <a:rPr sz="9000" spc="125" dirty="0" err="1" smtClean="0">
                <a:solidFill>
                  <a:srgbClr val="1A4689"/>
                </a:solidFill>
              </a:rPr>
              <a:t>Di</a:t>
            </a:r>
            <a:r>
              <a:rPr lang="en-US" sz="9000" spc="125" dirty="0" err="1" smtClean="0">
                <a:solidFill>
                  <a:srgbClr val="1A4689"/>
                </a:solidFill>
              </a:rPr>
              <a:t>m</a:t>
            </a:r>
            <a:r>
              <a:rPr sz="9000" spc="735" dirty="0" err="1" smtClean="0">
                <a:solidFill>
                  <a:srgbClr val="1A4689"/>
                </a:solidFill>
              </a:rPr>
              <a:t>asa</a:t>
            </a:r>
            <a:r>
              <a:rPr sz="9000" spc="735" dirty="0" smtClean="0">
                <a:solidFill>
                  <a:srgbClr val="1A4689"/>
                </a:solidFill>
              </a:rPr>
              <a:t> </a:t>
            </a:r>
            <a:r>
              <a:rPr sz="9000" spc="735" dirty="0">
                <a:solidFill>
                  <a:srgbClr val="1A4689"/>
                </a:solidFill>
              </a:rPr>
              <a:t>Pandemi</a:t>
            </a:r>
            <a:r>
              <a:rPr sz="9000" spc="-400" dirty="0">
                <a:solidFill>
                  <a:srgbClr val="1A4689"/>
                </a:solidFill>
              </a:rPr>
              <a:t> </a:t>
            </a:r>
            <a:r>
              <a:rPr sz="9000" spc="570" dirty="0">
                <a:solidFill>
                  <a:srgbClr val="1A4689"/>
                </a:solidFill>
              </a:rPr>
              <a:t>Covid-19?</a:t>
            </a:r>
            <a:endParaRPr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8852386" cy="6524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947038"/>
            <a:ext cx="3412998" cy="2339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4927" y="4766567"/>
            <a:ext cx="7593073" cy="5520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85116" y="5"/>
            <a:ext cx="3302883" cy="2154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954572" y="1961796"/>
            <a:ext cx="1316355" cy="1316355"/>
            <a:chOff x="1954572" y="1961796"/>
            <a:chExt cx="1316355" cy="1316355"/>
          </a:xfrm>
        </p:grpSpPr>
        <p:sp>
          <p:nvSpPr>
            <p:cNvPr id="8" name="object 8"/>
            <p:cNvSpPr/>
            <p:nvPr/>
          </p:nvSpPr>
          <p:spPr>
            <a:xfrm>
              <a:off x="1954572" y="1961796"/>
              <a:ext cx="1316355" cy="1316355"/>
            </a:xfrm>
            <a:custGeom>
              <a:avLst/>
              <a:gdLst/>
              <a:ahLst/>
              <a:cxnLst/>
              <a:rect l="l" t="t" r="r" b="b"/>
              <a:pathLst>
                <a:path w="1316354" h="1316354">
                  <a:moveTo>
                    <a:pt x="657975" y="1315951"/>
                  </a:moveTo>
                  <a:lnTo>
                    <a:pt x="609576" y="1314169"/>
                  </a:lnTo>
                  <a:lnTo>
                    <a:pt x="561431" y="1308830"/>
                  </a:lnTo>
                  <a:lnTo>
                    <a:pt x="513807" y="1299962"/>
                  </a:lnTo>
                  <a:lnTo>
                    <a:pt x="466974" y="1287619"/>
                  </a:lnTo>
                  <a:lnTo>
                    <a:pt x="421178" y="1271864"/>
                  </a:lnTo>
                  <a:lnTo>
                    <a:pt x="376654" y="1252779"/>
                  </a:lnTo>
                  <a:lnTo>
                    <a:pt x="333656" y="1230469"/>
                  </a:lnTo>
                  <a:lnTo>
                    <a:pt x="292425" y="1205063"/>
                  </a:lnTo>
                  <a:lnTo>
                    <a:pt x="253171" y="1176691"/>
                  </a:lnTo>
                  <a:lnTo>
                    <a:pt x="216105" y="1145504"/>
                  </a:lnTo>
                  <a:lnTo>
                    <a:pt x="181435" y="1111673"/>
                  </a:lnTo>
                  <a:lnTo>
                    <a:pt x="149353" y="1075392"/>
                  </a:lnTo>
                  <a:lnTo>
                    <a:pt x="120027" y="1036847"/>
                  </a:lnTo>
                  <a:lnTo>
                    <a:pt x="93610" y="996243"/>
                  </a:lnTo>
                  <a:lnTo>
                    <a:pt x="70253" y="953804"/>
                  </a:lnTo>
                  <a:lnTo>
                    <a:pt x="50085" y="909771"/>
                  </a:lnTo>
                  <a:lnTo>
                    <a:pt x="33210" y="864375"/>
                  </a:lnTo>
                  <a:lnTo>
                    <a:pt x="19718" y="817850"/>
                  </a:lnTo>
                  <a:lnTo>
                    <a:pt x="9685" y="770459"/>
                  </a:lnTo>
                  <a:lnTo>
                    <a:pt x="3168" y="722469"/>
                  </a:lnTo>
                  <a:lnTo>
                    <a:pt x="198" y="674128"/>
                  </a:lnTo>
                  <a:lnTo>
                    <a:pt x="0" y="657975"/>
                  </a:lnTo>
                  <a:lnTo>
                    <a:pt x="198" y="641823"/>
                  </a:lnTo>
                  <a:lnTo>
                    <a:pt x="3168" y="593482"/>
                  </a:lnTo>
                  <a:lnTo>
                    <a:pt x="9685" y="545492"/>
                  </a:lnTo>
                  <a:lnTo>
                    <a:pt x="19718" y="498100"/>
                  </a:lnTo>
                  <a:lnTo>
                    <a:pt x="33210" y="451575"/>
                  </a:lnTo>
                  <a:lnTo>
                    <a:pt x="50085" y="406179"/>
                  </a:lnTo>
                  <a:lnTo>
                    <a:pt x="70253" y="362147"/>
                  </a:lnTo>
                  <a:lnTo>
                    <a:pt x="93610" y="319708"/>
                  </a:lnTo>
                  <a:lnTo>
                    <a:pt x="120027" y="279104"/>
                  </a:lnTo>
                  <a:lnTo>
                    <a:pt x="149353" y="240560"/>
                  </a:lnTo>
                  <a:lnTo>
                    <a:pt x="181435" y="204278"/>
                  </a:lnTo>
                  <a:lnTo>
                    <a:pt x="216105" y="170447"/>
                  </a:lnTo>
                  <a:lnTo>
                    <a:pt x="253171" y="139259"/>
                  </a:lnTo>
                  <a:lnTo>
                    <a:pt x="292425" y="110888"/>
                  </a:lnTo>
                  <a:lnTo>
                    <a:pt x="333656" y="85481"/>
                  </a:lnTo>
                  <a:lnTo>
                    <a:pt x="376654" y="63172"/>
                  </a:lnTo>
                  <a:lnTo>
                    <a:pt x="421178" y="44087"/>
                  </a:lnTo>
                  <a:lnTo>
                    <a:pt x="466974" y="28332"/>
                  </a:lnTo>
                  <a:lnTo>
                    <a:pt x="513807" y="15988"/>
                  </a:lnTo>
                  <a:lnTo>
                    <a:pt x="561431" y="7121"/>
                  </a:lnTo>
                  <a:lnTo>
                    <a:pt x="609576" y="1782"/>
                  </a:lnTo>
                  <a:lnTo>
                    <a:pt x="657975" y="0"/>
                  </a:lnTo>
                  <a:lnTo>
                    <a:pt x="674128" y="198"/>
                  </a:lnTo>
                  <a:lnTo>
                    <a:pt x="722469" y="3168"/>
                  </a:lnTo>
                  <a:lnTo>
                    <a:pt x="770459" y="9685"/>
                  </a:lnTo>
                  <a:lnTo>
                    <a:pt x="817850" y="19718"/>
                  </a:lnTo>
                  <a:lnTo>
                    <a:pt x="864375" y="33210"/>
                  </a:lnTo>
                  <a:lnTo>
                    <a:pt x="909771" y="50085"/>
                  </a:lnTo>
                  <a:lnTo>
                    <a:pt x="953804" y="70253"/>
                  </a:lnTo>
                  <a:lnTo>
                    <a:pt x="996243" y="93610"/>
                  </a:lnTo>
                  <a:lnTo>
                    <a:pt x="1036847" y="120027"/>
                  </a:lnTo>
                  <a:lnTo>
                    <a:pt x="1075392" y="149353"/>
                  </a:lnTo>
                  <a:lnTo>
                    <a:pt x="1111673" y="181435"/>
                  </a:lnTo>
                  <a:lnTo>
                    <a:pt x="1145504" y="216105"/>
                  </a:lnTo>
                  <a:lnTo>
                    <a:pt x="1176691" y="253171"/>
                  </a:lnTo>
                  <a:lnTo>
                    <a:pt x="1205063" y="292425"/>
                  </a:lnTo>
                  <a:lnTo>
                    <a:pt x="1230469" y="333656"/>
                  </a:lnTo>
                  <a:lnTo>
                    <a:pt x="1252779" y="376654"/>
                  </a:lnTo>
                  <a:lnTo>
                    <a:pt x="1271864" y="421178"/>
                  </a:lnTo>
                  <a:lnTo>
                    <a:pt x="1287619" y="466974"/>
                  </a:lnTo>
                  <a:lnTo>
                    <a:pt x="1299962" y="513807"/>
                  </a:lnTo>
                  <a:lnTo>
                    <a:pt x="1308830" y="561431"/>
                  </a:lnTo>
                  <a:lnTo>
                    <a:pt x="1314169" y="609576"/>
                  </a:lnTo>
                  <a:lnTo>
                    <a:pt x="1315951" y="657975"/>
                  </a:lnTo>
                  <a:lnTo>
                    <a:pt x="1315753" y="674128"/>
                  </a:lnTo>
                  <a:lnTo>
                    <a:pt x="1312782" y="722469"/>
                  </a:lnTo>
                  <a:lnTo>
                    <a:pt x="1306265" y="770459"/>
                  </a:lnTo>
                  <a:lnTo>
                    <a:pt x="1296232" y="817850"/>
                  </a:lnTo>
                  <a:lnTo>
                    <a:pt x="1282740" y="864375"/>
                  </a:lnTo>
                  <a:lnTo>
                    <a:pt x="1265866" y="909771"/>
                  </a:lnTo>
                  <a:lnTo>
                    <a:pt x="1245697" y="953804"/>
                  </a:lnTo>
                  <a:lnTo>
                    <a:pt x="1222340" y="996243"/>
                  </a:lnTo>
                  <a:lnTo>
                    <a:pt x="1195924" y="1036847"/>
                  </a:lnTo>
                  <a:lnTo>
                    <a:pt x="1166597" y="1075392"/>
                  </a:lnTo>
                  <a:lnTo>
                    <a:pt x="1134516" y="1111673"/>
                  </a:lnTo>
                  <a:lnTo>
                    <a:pt x="1099845" y="1145504"/>
                  </a:lnTo>
                  <a:lnTo>
                    <a:pt x="1062780" y="1176691"/>
                  </a:lnTo>
                  <a:lnTo>
                    <a:pt x="1023526" y="1205063"/>
                  </a:lnTo>
                  <a:lnTo>
                    <a:pt x="982295" y="1230469"/>
                  </a:lnTo>
                  <a:lnTo>
                    <a:pt x="939296" y="1252779"/>
                  </a:lnTo>
                  <a:lnTo>
                    <a:pt x="894773" y="1271864"/>
                  </a:lnTo>
                  <a:lnTo>
                    <a:pt x="848976" y="1287619"/>
                  </a:lnTo>
                  <a:lnTo>
                    <a:pt x="802143" y="1299962"/>
                  </a:lnTo>
                  <a:lnTo>
                    <a:pt x="754520" y="1308830"/>
                  </a:lnTo>
                  <a:lnTo>
                    <a:pt x="706375" y="1314169"/>
                  </a:lnTo>
                  <a:lnTo>
                    <a:pt x="657975" y="1315951"/>
                  </a:lnTo>
                  <a:close/>
                </a:path>
              </a:pathLst>
            </a:custGeom>
            <a:solidFill>
              <a:srgbClr val="1A4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79971" y="2212313"/>
              <a:ext cx="421640" cy="811530"/>
            </a:xfrm>
            <a:custGeom>
              <a:avLst/>
              <a:gdLst/>
              <a:ahLst/>
              <a:cxnLst/>
              <a:rect l="l" t="t" r="r" b="b"/>
              <a:pathLst>
                <a:path w="421639" h="811530">
                  <a:moveTo>
                    <a:pt x="273492" y="811410"/>
                  </a:moveTo>
                  <a:lnTo>
                    <a:pt x="124565" y="811410"/>
                  </a:lnTo>
                  <a:lnTo>
                    <a:pt x="124565" y="441307"/>
                  </a:lnTo>
                  <a:lnTo>
                    <a:pt x="0" y="441307"/>
                  </a:lnTo>
                  <a:lnTo>
                    <a:pt x="0" y="297061"/>
                  </a:lnTo>
                  <a:lnTo>
                    <a:pt x="124565" y="297061"/>
                  </a:lnTo>
                  <a:lnTo>
                    <a:pt x="124565" y="190690"/>
                  </a:lnTo>
                  <a:lnTo>
                    <a:pt x="129060" y="141255"/>
                  </a:lnTo>
                  <a:lnTo>
                    <a:pt x="142073" y="98897"/>
                  </a:lnTo>
                  <a:lnTo>
                    <a:pt x="162893" y="63808"/>
                  </a:lnTo>
                  <a:lnTo>
                    <a:pt x="190811" y="36181"/>
                  </a:lnTo>
                  <a:lnTo>
                    <a:pt x="225118" y="16209"/>
                  </a:lnTo>
                  <a:lnTo>
                    <a:pt x="265103" y="4084"/>
                  </a:lnTo>
                  <a:lnTo>
                    <a:pt x="310057" y="0"/>
                  </a:lnTo>
                  <a:lnTo>
                    <a:pt x="347866" y="641"/>
                  </a:lnTo>
                  <a:lnTo>
                    <a:pt x="380556" y="2183"/>
                  </a:lnTo>
                  <a:lnTo>
                    <a:pt x="405818" y="4057"/>
                  </a:lnTo>
                  <a:lnTo>
                    <a:pt x="421341" y="5689"/>
                  </a:lnTo>
                  <a:lnTo>
                    <a:pt x="421341" y="134695"/>
                  </a:lnTo>
                  <a:lnTo>
                    <a:pt x="345019" y="134738"/>
                  </a:lnTo>
                  <a:lnTo>
                    <a:pt x="308581" y="139837"/>
                  </a:lnTo>
                  <a:lnTo>
                    <a:pt x="286801" y="154188"/>
                  </a:lnTo>
                  <a:lnTo>
                    <a:pt x="276247" y="176368"/>
                  </a:lnTo>
                  <a:lnTo>
                    <a:pt x="273492" y="204956"/>
                  </a:lnTo>
                  <a:lnTo>
                    <a:pt x="273492" y="297061"/>
                  </a:lnTo>
                  <a:lnTo>
                    <a:pt x="416339" y="297061"/>
                  </a:lnTo>
                  <a:lnTo>
                    <a:pt x="397727" y="441307"/>
                  </a:lnTo>
                  <a:lnTo>
                    <a:pt x="273492" y="441307"/>
                  </a:lnTo>
                  <a:lnTo>
                    <a:pt x="273492" y="811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54444" y="4036383"/>
            <a:ext cx="1358265" cy="1358265"/>
            <a:chOff x="1954444" y="4036383"/>
            <a:chExt cx="1358265" cy="1358265"/>
          </a:xfrm>
        </p:grpSpPr>
        <p:sp>
          <p:nvSpPr>
            <p:cNvPr id="11" name="object 11"/>
            <p:cNvSpPr/>
            <p:nvPr/>
          </p:nvSpPr>
          <p:spPr>
            <a:xfrm>
              <a:off x="1954444" y="4036383"/>
              <a:ext cx="1358265" cy="1358265"/>
            </a:xfrm>
            <a:custGeom>
              <a:avLst/>
              <a:gdLst/>
              <a:ahLst/>
              <a:cxnLst/>
              <a:rect l="l" t="t" r="r" b="b"/>
              <a:pathLst>
                <a:path w="1358264" h="1358264">
                  <a:moveTo>
                    <a:pt x="678943" y="1357884"/>
                  </a:moveTo>
                  <a:lnTo>
                    <a:pt x="630456" y="1356179"/>
                  </a:lnTo>
                  <a:lnTo>
                    <a:pt x="582888" y="1351141"/>
                  </a:lnTo>
                  <a:lnTo>
                    <a:pt x="536356" y="1342886"/>
                  </a:lnTo>
                  <a:lnTo>
                    <a:pt x="490974" y="1331528"/>
                  </a:lnTo>
                  <a:lnTo>
                    <a:pt x="446856" y="1317182"/>
                  </a:lnTo>
                  <a:lnTo>
                    <a:pt x="404119" y="1299962"/>
                  </a:lnTo>
                  <a:lnTo>
                    <a:pt x="362875" y="1279984"/>
                  </a:lnTo>
                  <a:lnTo>
                    <a:pt x="323242" y="1257363"/>
                  </a:lnTo>
                  <a:lnTo>
                    <a:pt x="285333" y="1232213"/>
                  </a:lnTo>
                  <a:lnTo>
                    <a:pt x="249262" y="1204649"/>
                  </a:lnTo>
                  <a:lnTo>
                    <a:pt x="215147" y="1174786"/>
                  </a:lnTo>
                  <a:lnTo>
                    <a:pt x="183100" y="1142740"/>
                  </a:lnTo>
                  <a:lnTo>
                    <a:pt x="153237" y="1108624"/>
                  </a:lnTo>
                  <a:lnTo>
                    <a:pt x="125673" y="1072554"/>
                  </a:lnTo>
                  <a:lnTo>
                    <a:pt x="100522" y="1034645"/>
                  </a:lnTo>
                  <a:lnTo>
                    <a:pt x="77901" y="995011"/>
                  </a:lnTo>
                  <a:lnTo>
                    <a:pt x="57922" y="953768"/>
                  </a:lnTo>
                  <a:lnTo>
                    <a:pt x="40702" y="911030"/>
                  </a:lnTo>
                  <a:lnTo>
                    <a:pt x="26356" y="866912"/>
                  </a:lnTo>
                  <a:lnTo>
                    <a:pt x="14997" y="821529"/>
                  </a:lnTo>
                  <a:lnTo>
                    <a:pt x="6742" y="774997"/>
                  </a:lnTo>
                  <a:lnTo>
                    <a:pt x="1704" y="727428"/>
                  </a:lnTo>
                  <a:lnTo>
                    <a:pt x="0" y="678940"/>
                  </a:lnTo>
                  <a:lnTo>
                    <a:pt x="1704" y="630453"/>
                  </a:lnTo>
                  <a:lnTo>
                    <a:pt x="6741" y="582886"/>
                  </a:lnTo>
                  <a:lnTo>
                    <a:pt x="14996" y="536354"/>
                  </a:lnTo>
                  <a:lnTo>
                    <a:pt x="26355" y="490972"/>
                  </a:lnTo>
                  <a:lnTo>
                    <a:pt x="40701" y="446855"/>
                  </a:lnTo>
                  <a:lnTo>
                    <a:pt x="57921" y="404118"/>
                  </a:lnTo>
                  <a:lnTo>
                    <a:pt x="77899" y="362875"/>
                  </a:lnTo>
                  <a:lnTo>
                    <a:pt x="100521" y="323241"/>
                  </a:lnTo>
                  <a:lnTo>
                    <a:pt x="125672" y="285332"/>
                  </a:lnTo>
                  <a:lnTo>
                    <a:pt x="153236" y="249262"/>
                  </a:lnTo>
                  <a:lnTo>
                    <a:pt x="183099" y="215146"/>
                  </a:lnTo>
                  <a:lnTo>
                    <a:pt x="215146" y="183099"/>
                  </a:lnTo>
                  <a:lnTo>
                    <a:pt x="249262" y="153237"/>
                  </a:lnTo>
                  <a:lnTo>
                    <a:pt x="285332" y="125673"/>
                  </a:lnTo>
                  <a:lnTo>
                    <a:pt x="323241" y="100522"/>
                  </a:lnTo>
                  <a:lnTo>
                    <a:pt x="362875" y="77901"/>
                  </a:lnTo>
                  <a:lnTo>
                    <a:pt x="404118" y="57922"/>
                  </a:lnTo>
                  <a:lnTo>
                    <a:pt x="446856" y="40702"/>
                  </a:lnTo>
                  <a:lnTo>
                    <a:pt x="490974" y="26356"/>
                  </a:lnTo>
                  <a:lnTo>
                    <a:pt x="536356" y="14997"/>
                  </a:lnTo>
                  <a:lnTo>
                    <a:pt x="582888" y="6742"/>
                  </a:lnTo>
                  <a:lnTo>
                    <a:pt x="630456" y="1704"/>
                  </a:lnTo>
                  <a:lnTo>
                    <a:pt x="678943" y="0"/>
                  </a:lnTo>
                  <a:lnTo>
                    <a:pt x="727430" y="1704"/>
                  </a:lnTo>
                  <a:lnTo>
                    <a:pt x="774997" y="6742"/>
                  </a:lnTo>
                  <a:lnTo>
                    <a:pt x="821529" y="14997"/>
                  </a:lnTo>
                  <a:lnTo>
                    <a:pt x="866911" y="26356"/>
                  </a:lnTo>
                  <a:lnTo>
                    <a:pt x="911028" y="40702"/>
                  </a:lnTo>
                  <a:lnTo>
                    <a:pt x="953766" y="57922"/>
                  </a:lnTo>
                  <a:lnTo>
                    <a:pt x="995008" y="77901"/>
                  </a:lnTo>
                  <a:lnTo>
                    <a:pt x="1034642" y="100522"/>
                  </a:lnTo>
                  <a:lnTo>
                    <a:pt x="1072550" y="125673"/>
                  </a:lnTo>
                  <a:lnTo>
                    <a:pt x="1108620" y="153237"/>
                  </a:lnTo>
                  <a:lnTo>
                    <a:pt x="1142735" y="183099"/>
                  </a:lnTo>
                  <a:lnTo>
                    <a:pt x="1174782" y="215146"/>
                  </a:lnTo>
                  <a:lnTo>
                    <a:pt x="1204644" y="249262"/>
                  </a:lnTo>
                  <a:lnTo>
                    <a:pt x="1232207" y="285332"/>
                  </a:lnTo>
                  <a:lnTo>
                    <a:pt x="1257357" y="323241"/>
                  </a:lnTo>
                  <a:lnTo>
                    <a:pt x="1279979" y="362875"/>
                  </a:lnTo>
                  <a:lnTo>
                    <a:pt x="1299957" y="404118"/>
                  </a:lnTo>
                  <a:lnTo>
                    <a:pt x="1317176" y="446855"/>
                  </a:lnTo>
                  <a:lnTo>
                    <a:pt x="1331522" y="490972"/>
                  </a:lnTo>
                  <a:lnTo>
                    <a:pt x="1342881" y="536354"/>
                  </a:lnTo>
                  <a:lnTo>
                    <a:pt x="1351136" y="582886"/>
                  </a:lnTo>
                  <a:lnTo>
                    <a:pt x="1356173" y="630453"/>
                  </a:lnTo>
                  <a:lnTo>
                    <a:pt x="1357878" y="678940"/>
                  </a:lnTo>
                  <a:lnTo>
                    <a:pt x="1356173" y="727428"/>
                  </a:lnTo>
                  <a:lnTo>
                    <a:pt x="1351136" y="774997"/>
                  </a:lnTo>
                  <a:lnTo>
                    <a:pt x="1342881" y="821529"/>
                  </a:lnTo>
                  <a:lnTo>
                    <a:pt x="1331522" y="866912"/>
                  </a:lnTo>
                  <a:lnTo>
                    <a:pt x="1317176" y="911030"/>
                  </a:lnTo>
                  <a:lnTo>
                    <a:pt x="1299957" y="953768"/>
                  </a:lnTo>
                  <a:lnTo>
                    <a:pt x="1279979" y="995011"/>
                  </a:lnTo>
                  <a:lnTo>
                    <a:pt x="1257357" y="1034645"/>
                  </a:lnTo>
                  <a:lnTo>
                    <a:pt x="1232207" y="1072554"/>
                  </a:lnTo>
                  <a:lnTo>
                    <a:pt x="1204644" y="1108624"/>
                  </a:lnTo>
                  <a:lnTo>
                    <a:pt x="1174782" y="1142740"/>
                  </a:lnTo>
                  <a:lnTo>
                    <a:pt x="1142735" y="1174786"/>
                  </a:lnTo>
                  <a:lnTo>
                    <a:pt x="1108620" y="1204649"/>
                  </a:lnTo>
                  <a:lnTo>
                    <a:pt x="1072550" y="1232213"/>
                  </a:lnTo>
                  <a:lnTo>
                    <a:pt x="1034642" y="1257363"/>
                  </a:lnTo>
                  <a:lnTo>
                    <a:pt x="995008" y="1279984"/>
                  </a:lnTo>
                  <a:lnTo>
                    <a:pt x="953766" y="1299962"/>
                  </a:lnTo>
                  <a:lnTo>
                    <a:pt x="911028" y="1317182"/>
                  </a:lnTo>
                  <a:lnTo>
                    <a:pt x="866911" y="1331528"/>
                  </a:lnTo>
                  <a:lnTo>
                    <a:pt x="821529" y="1342886"/>
                  </a:lnTo>
                  <a:lnTo>
                    <a:pt x="774997" y="1351141"/>
                  </a:lnTo>
                  <a:lnTo>
                    <a:pt x="727430" y="1356179"/>
                  </a:lnTo>
                  <a:lnTo>
                    <a:pt x="678943" y="1357884"/>
                  </a:lnTo>
                  <a:close/>
                </a:path>
              </a:pathLst>
            </a:custGeom>
            <a:solidFill>
              <a:srgbClr val="0D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111" y="4377149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60" h="708660">
                  <a:moveTo>
                    <a:pt x="617303" y="708132"/>
                  </a:moveTo>
                  <a:lnTo>
                    <a:pt x="90931" y="708132"/>
                  </a:lnTo>
                  <a:lnTo>
                    <a:pt x="55626" y="700965"/>
                  </a:lnTo>
                  <a:lnTo>
                    <a:pt x="26713" y="681448"/>
                  </a:lnTo>
                  <a:lnTo>
                    <a:pt x="7175" y="652558"/>
                  </a:lnTo>
                  <a:lnTo>
                    <a:pt x="0" y="617272"/>
                  </a:lnTo>
                  <a:lnTo>
                    <a:pt x="0" y="90905"/>
                  </a:lnTo>
                  <a:lnTo>
                    <a:pt x="7174" y="55605"/>
                  </a:lnTo>
                  <a:lnTo>
                    <a:pt x="26710" y="26700"/>
                  </a:lnTo>
                  <a:lnTo>
                    <a:pt x="55625" y="7171"/>
                  </a:lnTo>
                  <a:lnTo>
                    <a:pt x="90931" y="0"/>
                  </a:lnTo>
                  <a:lnTo>
                    <a:pt x="617303" y="0"/>
                  </a:lnTo>
                  <a:lnTo>
                    <a:pt x="652594" y="7171"/>
                  </a:lnTo>
                  <a:lnTo>
                    <a:pt x="681490" y="26700"/>
                  </a:lnTo>
                  <a:lnTo>
                    <a:pt x="701011" y="55605"/>
                  </a:lnTo>
                  <a:lnTo>
                    <a:pt x="705690" y="78646"/>
                  </a:lnTo>
                  <a:lnTo>
                    <a:pt x="515902" y="78646"/>
                  </a:lnTo>
                  <a:lnTo>
                    <a:pt x="503512" y="81169"/>
                  </a:lnTo>
                  <a:lnTo>
                    <a:pt x="493375" y="88035"/>
                  </a:lnTo>
                  <a:lnTo>
                    <a:pt x="486532" y="98189"/>
                  </a:lnTo>
                  <a:lnTo>
                    <a:pt x="484020" y="110576"/>
                  </a:lnTo>
                  <a:lnTo>
                    <a:pt x="484020" y="186838"/>
                  </a:lnTo>
                  <a:lnTo>
                    <a:pt x="486532" y="199237"/>
                  </a:lnTo>
                  <a:lnTo>
                    <a:pt x="493375" y="209384"/>
                  </a:lnTo>
                  <a:lnTo>
                    <a:pt x="501292" y="214735"/>
                  </a:lnTo>
                  <a:lnTo>
                    <a:pt x="354758" y="214735"/>
                  </a:lnTo>
                  <a:lnTo>
                    <a:pt x="309818" y="221758"/>
                  </a:lnTo>
                  <a:lnTo>
                    <a:pt x="270782" y="241317"/>
                  </a:lnTo>
                  <a:lnTo>
                    <a:pt x="239997" y="271148"/>
                  </a:lnTo>
                  <a:lnTo>
                    <a:pt x="224894" y="299450"/>
                  </a:lnTo>
                  <a:lnTo>
                    <a:pt x="78728" y="299450"/>
                  </a:lnTo>
                  <a:lnTo>
                    <a:pt x="78728" y="598626"/>
                  </a:lnTo>
                  <a:lnTo>
                    <a:pt x="80946" y="609551"/>
                  </a:lnTo>
                  <a:lnTo>
                    <a:pt x="86986" y="618478"/>
                  </a:lnTo>
                  <a:lnTo>
                    <a:pt x="95929" y="624499"/>
                  </a:lnTo>
                  <a:lnTo>
                    <a:pt x="106855" y="626708"/>
                  </a:lnTo>
                  <a:lnTo>
                    <a:pt x="706263" y="626708"/>
                  </a:lnTo>
                  <a:lnTo>
                    <a:pt x="701011" y="652558"/>
                  </a:lnTo>
                  <a:lnTo>
                    <a:pt x="681490" y="681448"/>
                  </a:lnTo>
                  <a:lnTo>
                    <a:pt x="652594" y="700965"/>
                  </a:lnTo>
                  <a:lnTo>
                    <a:pt x="617303" y="708132"/>
                  </a:lnTo>
                  <a:close/>
                </a:path>
                <a:path w="708660" h="708660">
                  <a:moveTo>
                    <a:pt x="708180" y="218751"/>
                  </a:moveTo>
                  <a:lnTo>
                    <a:pt x="595924" y="218751"/>
                  </a:lnTo>
                  <a:lnTo>
                    <a:pt x="608302" y="216235"/>
                  </a:lnTo>
                  <a:lnTo>
                    <a:pt x="618445" y="209384"/>
                  </a:lnTo>
                  <a:lnTo>
                    <a:pt x="625301" y="199237"/>
                  </a:lnTo>
                  <a:lnTo>
                    <a:pt x="627821" y="186838"/>
                  </a:lnTo>
                  <a:lnTo>
                    <a:pt x="627821" y="110576"/>
                  </a:lnTo>
                  <a:lnTo>
                    <a:pt x="625302" y="98189"/>
                  </a:lnTo>
                  <a:lnTo>
                    <a:pt x="618446" y="88035"/>
                  </a:lnTo>
                  <a:lnTo>
                    <a:pt x="608303" y="81169"/>
                  </a:lnTo>
                  <a:lnTo>
                    <a:pt x="595924" y="78646"/>
                  </a:lnTo>
                  <a:lnTo>
                    <a:pt x="705690" y="78646"/>
                  </a:lnTo>
                  <a:lnTo>
                    <a:pt x="708180" y="90905"/>
                  </a:lnTo>
                  <a:lnTo>
                    <a:pt x="708180" y="218751"/>
                  </a:lnTo>
                  <a:close/>
                </a:path>
                <a:path w="708660" h="708660">
                  <a:moveTo>
                    <a:pt x="528699" y="490360"/>
                  </a:moveTo>
                  <a:lnTo>
                    <a:pt x="354758" y="490360"/>
                  </a:lnTo>
                  <a:lnTo>
                    <a:pt x="399715" y="483333"/>
                  </a:lnTo>
                  <a:lnTo>
                    <a:pt x="438763" y="463765"/>
                  </a:lnTo>
                  <a:lnTo>
                    <a:pt x="469558" y="433932"/>
                  </a:lnTo>
                  <a:lnTo>
                    <a:pt x="489754" y="396107"/>
                  </a:lnTo>
                  <a:lnTo>
                    <a:pt x="497007" y="352563"/>
                  </a:lnTo>
                  <a:lnTo>
                    <a:pt x="489755" y="308985"/>
                  </a:lnTo>
                  <a:lnTo>
                    <a:pt x="469559" y="271148"/>
                  </a:lnTo>
                  <a:lnTo>
                    <a:pt x="438764" y="241317"/>
                  </a:lnTo>
                  <a:lnTo>
                    <a:pt x="399715" y="221758"/>
                  </a:lnTo>
                  <a:lnTo>
                    <a:pt x="354758" y="214735"/>
                  </a:lnTo>
                  <a:lnTo>
                    <a:pt x="501292" y="214735"/>
                  </a:lnTo>
                  <a:lnTo>
                    <a:pt x="503512" y="216235"/>
                  </a:lnTo>
                  <a:lnTo>
                    <a:pt x="515902" y="218751"/>
                  </a:lnTo>
                  <a:lnTo>
                    <a:pt x="708180" y="218751"/>
                  </a:lnTo>
                  <a:lnTo>
                    <a:pt x="708180" y="299450"/>
                  </a:lnTo>
                  <a:lnTo>
                    <a:pt x="565804" y="299450"/>
                  </a:lnTo>
                  <a:lnTo>
                    <a:pt x="569724" y="314126"/>
                  </a:lnTo>
                  <a:lnTo>
                    <a:pt x="572582" y="329164"/>
                  </a:lnTo>
                  <a:lnTo>
                    <a:pt x="574330" y="344548"/>
                  </a:lnTo>
                  <a:lnTo>
                    <a:pt x="574923" y="360261"/>
                  </a:lnTo>
                  <a:lnTo>
                    <a:pt x="569106" y="409154"/>
                  </a:lnTo>
                  <a:lnTo>
                    <a:pt x="552540" y="454041"/>
                  </a:lnTo>
                  <a:lnTo>
                    <a:pt x="528699" y="490360"/>
                  </a:lnTo>
                  <a:close/>
                </a:path>
                <a:path w="708660" h="708660">
                  <a:moveTo>
                    <a:pt x="354761" y="573526"/>
                  </a:moveTo>
                  <a:lnTo>
                    <a:pt x="304294" y="567893"/>
                  </a:lnTo>
                  <a:lnTo>
                    <a:pt x="257961" y="551846"/>
                  </a:lnTo>
                  <a:lnTo>
                    <a:pt x="217085" y="526668"/>
                  </a:lnTo>
                  <a:lnTo>
                    <a:pt x="182990" y="493639"/>
                  </a:lnTo>
                  <a:lnTo>
                    <a:pt x="156998" y="454041"/>
                  </a:lnTo>
                  <a:lnTo>
                    <a:pt x="140432" y="409154"/>
                  </a:lnTo>
                  <a:lnTo>
                    <a:pt x="134616" y="360261"/>
                  </a:lnTo>
                  <a:lnTo>
                    <a:pt x="135214" y="344547"/>
                  </a:lnTo>
                  <a:lnTo>
                    <a:pt x="136971" y="329163"/>
                  </a:lnTo>
                  <a:lnTo>
                    <a:pt x="139830" y="314125"/>
                  </a:lnTo>
                  <a:lnTo>
                    <a:pt x="143738" y="299450"/>
                  </a:lnTo>
                  <a:lnTo>
                    <a:pt x="224894" y="299450"/>
                  </a:lnTo>
                  <a:lnTo>
                    <a:pt x="219806" y="308985"/>
                  </a:lnTo>
                  <a:lnTo>
                    <a:pt x="212554" y="352563"/>
                  </a:lnTo>
                  <a:lnTo>
                    <a:pt x="219806" y="396107"/>
                  </a:lnTo>
                  <a:lnTo>
                    <a:pt x="239997" y="433932"/>
                  </a:lnTo>
                  <a:lnTo>
                    <a:pt x="270782" y="463765"/>
                  </a:lnTo>
                  <a:lnTo>
                    <a:pt x="309818" y="483333"/>
                  </a:lnTo>
                  <a:lnTo>
                    <a:pt x="354758" y="490360"/>
                  </a:lnTo>
                  <a:lnTo>
                    <a:pt x="528699" y="490360"/>
                  </a:lnTo>
                  <a:lnTo>
                    <a:pt x="526547" y="493639"/>
                  </a:lnTo>
                  <a:lnTo>
                    <a:pt x="492449" y="526668"/>
                  </a:lnTo>
                  <a:lnTo>
                    <a:pt x="451570" y="551846"/>
                  </a:lnTo>
                  <a:lnTo>
                    <a:pt x="405233" y="567893"/>
                  </a:lnTo>
                  <a:lnTo>
                    <a:pt x="354761" y="573526"/>
                  </a:lnTo>
                  <a:close/>
                </a:path>
                <a:path w="708660" h="708660">
                  <a:moveTo>
                    <a:pt x="706263" y="626708"/>
                  </a:moveTo>
                  <a:lnTo>
                    <a:pt x="599997" y="626708"/>
                  </a:lnTo>
                  <a:lnTo>
                    <a:pt x="610929" y="624499"/>
                  </a:lnTo>
                  <a:lnTo>
                    <a:pt x="619871" y="618478"/>
                  </a:lnTo>
                  <a:lnTo>
                    <a:pt x="625908" y="609551"/>
                  </a:lnTo>
                  <a:lnTo>
                    <a:pt x="628124" y="598626"/>
                  </a:lnTo>
                  <a:lnTo>
                    <a:pt x="628124" y="299450"/>
                  </a:lnTo>
                  <a:lnTo>
                    <a:pt x="708180" y="299450"/>
                  </a:lnTo>
                  <a:lnTo>
                    <a:pt x="708180" y="617272"/>
                  </a:lnTo>
                  <a:lnTo>
                    <a:pt x="706263" y="626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75238" y="6100803"/>
            <a:ext cx="1323975" cy="1324610"/>
            <a:chOff x="1975238" y="6100803"/>
            <a:chExt cx="1323975" cy="1324610"/>
          </a:xfrm>
        </p:grpSpPr>
        <p:sp>
          <p:nvSpPr>
            <p:cNvPr id="14" name="object 14"/>
            <p:cNvSpPr/>
            <p:nvPr/>
          </p:nvSpPr>
          <p:spPr>
            <a:xfrm>
              <a:off x="1975238" y="6100815"/>
              <a:ext cx="1323975" cy="1323975"/>
            </a:xfrm>
            <a:custGeom>
              <a:avLst/>
              <a:gdLst/>
              <a:ahLst/>
              <a:cxnLst/>
              <a:rect l="l" t="t" r="r" b="b"/>
              <a:pathLst>
                <a:path w="1323975" h="1323975">
                  <a:moveTo>
                    <a:pt x="1323975" y="1323975"/>
                  </a:moveTo>
                  <a:lnTo>
                    <a:pt x="0" y="1323975"/>
                  </a:lnTo>
                  <a:lnTo>
                    <a:pt x="0" y="0"/>
                  </a:lnTo>
                  <a:lnTo>
                    <a:pt x="1323975" y="0"/>
                  </a:lnTo>
                  <a:lnTo>
                    <a:pt x="1323975" y="1323975"/>
                  </a:lnTo>
                  <a:close/>
                </a:path>
              </a:pathLst>
            </a:custGeom>
            <a:solidFill>
              <a:srgbClr val="1D2933">
                <a:alpha val="4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5238" y="6100803"/>
              <a:ext cx="1323975" cy="1323975"/>
            </a:xfrm>
            <a:custGeom>
              <a:avLst/>
              <a:gdLst/>
              <a:ahLst/>
              <a:cxnLst/>
              <a:rect l="l" t="t" r="r" b="b"/>
              <a:pathLst>
                <a:path w="1323975" h="1323975">
                  <a:moveTo>
                    <a:pt x="1323975" y="1323975"/>
                  </a:moveTo>
                  <a:lnTo>
                    <a:pt x="0" y="1323975"/>
                  </a:lnTo>
                  <a:lnTo>
                    <a:pt x="0" y="0"/>
                  </a:lnTo>
                  <a:lnTo>
                    <a:pt x="1323975" y="0"/>
                  </a:lnTo>
                  <a:lnTo>
                    <a:pt x="1323975" y="1323975"/>
                  </a:lnTo>
                  <a:close/>
                </a:path>
              </a:pathLst>
            </a:custGeom>
            <a:solidFill>
              <a:srgbClr val="FFFFFF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8860" y="6653265"/>
              <a:ext cx="166254" cy="2285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973967" y="8313404"/>
            <a:ext cx="1323974" cy="1323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705" dirty="0"/>
              <a:t>Media</a:t>
            </a:r>
            <a:r>
              <a:rPr spc="-254" dirty="0"/>
              <a:t> </a:t>
            </a:r>
            <a:r>
              <a:rPr spc="470" dirty="0"/>
              <a:t>Sosial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8867" y="1950893"/>
            <a:ext cx="6815455" cy="768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340" dirty="0">
                <a:solidFill>
                  <a:srgbClr val="20374B"/>
                </a:solidFill>
                <a:latin typeface="Arial"/>
                <a:cs typeface="Arial"/>
              </a:rPr>
              <a:t>Facebook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3250" spc="45" dirty="0">
                <a:solidFill>
                  <a:srgbClr val="20374B"/>
                </a:solidFill>
                <a:latin typeface="Arial"/>
                <a:cs typeface="Arial"/>
              </a:rPr>
              <a:t>Pusat </a:t>
            </a:r>
            <a:r>
              <a:rPr sz="3250" spc="85" dirty="0">
                <a:solidFill>
                  <a:srgbClr val="20374B"/>
                </a:solidFill>
                <a:latin typeface="Arial"/>
                <a:cs typeface="Arial"/>
              </a:rPr>
              <a:t>Perpustakaan </a:t>
            </a:r>
            <a:r>
              <a:rPr sz="3250" spc="30" dirty="0">
                <a:solidFill>
                  <a:srgbClr val="20374B"/>
                </a:solidFill>
                <a:latin typeface="Arial"/>
                <a:cs typeface="Arial"/>
              </a:rPr>
              <a:t>IAIN</a:t>
            </a:r>
            <a:r>
              <a:rPr sz="3250" spc="-46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250" spc="160" dirty="0">
                <a:solidFill>
                  <a:srgbClr val="20374B"/>
                </a:solidFill>
                <a:latin typeface="Arial"/>
                <a:cs typeface="Arial"/>
              </a:rPr>
              <a:t>Bengkulu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i="1" spc="310" dirty="0">
                <a:solidFill>
                  <a:srgbClr val="20374B"/>
                </a:solidFill>
                <a:latin typeface="Arial"/>
                <a:cs typeface="Arial"/>
              </a:rPr>
              <a:t>Instagram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2950" spc="175" dirty="0">
                <a:solidFill>
                  <a:srgbClr val="20374B"/>
                </a:solidFill>
                <a:latin typeface="Arial Black"/>
                <a:cs typeface="Arial Black"/>
              </a:rPr>
              <a:t>@</a:t>
            </a:r>
            <a:r>
              <a:rPr sz="3250" spc="175" dirty="0">
                <a:solidFill>
                  <a:srgbClr val="20374B"/>
                </a:solidFill>
                <a:latin typeface="Arial"/>
                <a:cs typeface="Arial"/>
              </a:rPr>
              <a:t>perpus.iainbengkulu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3000" i="1" spc="335" dirty="0">
                <a:solidFill>
                  <a:srgbClr val="20374B"/>
                </a:solidFill>
                <a:latin typeface="Arial"/>
                <a:cs typeface="Arial"/>
              </a:rPr>
              <a:t>Twitter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2950" spc="185" dirty="0">
                <a:solidFill>
                  <a:srgbClr val="20374B"/>
                </a:solidFill>
                <a:latin typeface="Arial Black"/>
                <a:cs typeface="Arial Black"/>
              </a:rPr>
              <a:t>@</a:t>
            </a:r>
            <a:r>
              <a:rPr sz="3250" spc="185" dirty="0">
                <a:solidFill>
                  <a:srgbClr val="20374B"/>
                </a:solidFill>
                <a:latin typeface="Arial"/>
                <a:cs typeface="Arial"/>
              </a:rPr>
              <a:t>perpusiainbkl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i="1" spc="245" dirty="0">
                <a:solidFill>
                  <a:srgbClr val="20374B"/>
                </a:solidFill>
                <a:latin typeface="Arial"/>
                <a:cs typeface="Arial"/>
              </a:rPr>
              <a:t>Surat</a:t>
            </a:r>
            <a:r>
              <a:rPr sz="3000" i="1" spc="-20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000" i="1" spc="305" dirty="0">
                <a:solidFill>
                  <a:srgbClr val="20374B"/>
                </a:solidFill>
                <a:latin typeface="Arial"/>
                <a:cs typeface="Arial"/>
              </a:rPr>
              <a:t>Elektronil</a:t>
            </a:r>
            <a:r>
              <a:rPr sz="2350" i="1" spc="305" dirty="0">
                <a:solidFill>
                  <a:srgbClr val="20374B"/>
                </a:solidFill>
                <a:latin typeface="Arial"/>
                <a:cs typeface="Arial"/>
              </a:rPr>
              <a:t>/</a:t>
            </a:r>
            <a:r>
              <a:rPr sz="3000" i="1" spc="305" dirty="0">
                <a:solidFill>
                  <a:srgbClr val="20374B"/>
                </a:solidFill>
                <a:latin typeface="Arial"/>
                <a:cs typeface="Arial"/>
              </a:rPr>
              <a:t>E</a:t>
            </a:r>
            <a:r>
              <a:rPr sz="2350" i="1" spc="305" dirty="0">
                <a:solidFill>
                  <a:srgbClr val="20374B"/>
                </a:solidFill>
                <a:latin typeface="Arial"/>
                <a:cs typeface="Arial"/>
              </a:rPr>
              <a:t>-</a:t>
            </a:r>
            <a:r>
              <a:rPr sz="3000" i="1" spc="305" dirty="0">
                <a:solidFill>
                  <a:srgbClr val="20374B"/>
                </a:solidFill>
                <a:latin typeface="Arial"/>
                <a:cs typeface="Arial"/>
              </a:rPr>
              <a:t>Mail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3250" spc="150" dirty="0">
                <a:solidFill>
                  <a:srgbClr val="20374B"/>
                </a:solidFill>
                <a:latin typeface="Arial"/>
                <a:cs typeface="Arial"/>
                <a:hlinkClick r:id="rId8"/>
              </a:rPr>
              <a:t>library</a:t>
            </a:r>
            <a:r>
              <a:rPr sz="2950" spc="150" dirty="0">
                <a:solidFill>
                  <a:srgbClr val="20374B"/>
                </a:solidFill>
                <a:latin typeface="Arial Black"/>
                <a:cs typeface="Arial Black"/>
                <a:hlinkClick r:id="rId8"/>
              </a:rPr>
              <a:t>@</a:t>
            </a:r>
            <a:r>
              <a:rPr sz="3250" spc="150" dirty="0">
                <a:solidFill>
                  <a:srgbClr val="20374B"/>
                </a:solidFill>
                <a:latin typeface="Arial"/>
                <a:cs typeface="Arial"/>
                <a:hlinkClick r:id="rId8"/>
              </a:rPr>
              <a:t>iainbengkulu.ac.id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4300"/>
            <a:ext cx="5105400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2761" y="4146036"/>
            <a:ext cx="6022340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300" spc="675" dirty="0">
                <a:solidFill>
                  <a:srgbClr val="20374B"/>
                </a:solidFill>
                <a:latin typeface="Arial"/>
                <a:cs typeface="Arial"/>
              </a:rPr>
              <a:t>Terimakasih</a:t>
            </a:r>
            <a:endParaRPr sz="7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983" y="5888418"/>
            <a:ext cx="32321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i="1" spc="135" dirty="0">
                <a:solidFill>
                  <a:srgbClr val="20374B"/>
                </a:solidFill>
                <a:latin typeface="Arial"/>
                <a:cs typeface="Arial"/>
              </a:rPr>
              <a:t>Salam</a:t>
            </a:r>
            <a:r>
              <a:rPr sz="3500" i="1" spc="28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i="1" spc="245" dirty="0">
                <a:solidFill>
                  <a:srgbClr val="20374B"/>
                </a:solidFill>
                <a:latin typeface="Arial"/>
                <a:cs typeface="Arial"/>
              </a:rPr>
              <a:t>Literasi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311831" cy="1028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67105" y="1184986"/>
            <a:ext cx="9998075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655" dirty="0"/>
              <a:t>Biodata</a:t>
            </a:r>
            <a:r>
              <a:rPr spc="-215" dirty="0"/>
              <a:t> </a:t>
            </a:r>
            <a:r>
              <a:rPr spc="710" dirty="0"/>
              <a:t>Narasumber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5400" y="2632493"/>
            <a:ext cx="2203988" cy="34230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73050">
              <a:lnSpc>
                <a:spcPct val="120900"/>
              </a:lnSpc>
              <a:spcBef>
                <a:spcPts val="90"/>
              </a:spcBef>
            </a:pPr>
            <a:r>
              <a:rPr sz="3050" spc="375" dirty="0">
                <a:solidFill>
                  <a:srgbClr val="20374B"/>
                </a:solidFill>
                <a:latin typeface="Arial"/>
                <a:cs typeface="Arial"/>
              </a:rPr>
              <a:t>N</a:t>
            </a:r>
            <a:r>
              <a:rPr sz="3050" spc="285" dirty="0">
                <a:solidFill>
                  <a:srgbClr val="20374B"/>
                </a:solidFill>
                <a:latin typeface="Arial"/>
                <a:cs typeface="Arial"/>
              </a:rPr>
              <a:t>a</a:t>
            </a:r>
            <a:r>
              <a:rPr sz="3050" spc="475" dirty="0">
                <a:solidFill>
                  <a:srgbClr val="20374B"/>
                </a:solidFill>
                <a:latin typeface="Arial"/>
                <a:cs typeface="Arial"/>
              </a:rPr>
              <a:t>m</a:t>
            </a:r>
            <a:r>
              <a:rPr sz="3050" dirty="0">
                <a:solidFill>
                  <a:srgbClr val="20374B"/>
                </a:solidFill>
                <a:latin typeface="Arial"/>
                <a:cs typeface="Arial"/>
              </a:rPr>
              <a:t>a  </a:t>
            </a:r>
            <a:r>
              <a:rPr sz="3050" spc="180" dirty="0">
                <a:solidFill>
                  <a:srgbClr val="20374B"/>
                </a:solidFill>
                <a:latin typeface="Arial"/>
                <a:cs typeface="Arial"/>
              </a:rPr>
              <a:t>NIP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050" spc="260" dirty="0">
                <a:solidFill>
                  <a:srgbClr val="20374B"/>
                </a:solidFill>
                <a:latin typeface="Arial"/>
                <a:cs typeface="Arial"/>
              </a:rPr>
              <a:t>TTL.</a:t>
            </a:r>
            <a:endParaRPr sz="3050">
              <a:latin typeface="Arial"/>
              <a:cs typeface="Arial"/>
            </a:endParaRPr>
          </a:p>
          <a:p>
            <a:pPr marL="12700" marR="5080">
              <a:lnSpc>
                <a:spcPct val="120900"/>
              </a:lnSpc>
            </a:pPr>
            <a:r>
              <a:rPr sz="3050" spc="295">
                <a:solidFill>
                  <a:srgbClr val="20374B"/>
                </a:solidFill>
                <a:latin typeface="Arial"/>
                <a:cs typeface="Arial"/>
              </a:rPr>
              <a:t>A</a:t>
            </a:r>
            <a:r>
              <a:rPr sz="3050" spc="395">
                <a:solidFill>
                  <a:srgbClr val="20374B"/>
                </a:solidFill>
                <a:latin typeface="Arial"/>
                <a:cs typeface="Arial"/>
              </a:rPr>
              <a:t>l</a:t>
            </a:r>
            <a:r>
              <a:rPr sz="3050" spc="285">
                <a:solidFill>
                  <a:srgbClr val="20374B"/>
                </a:solidFill>
                <a:latin typeface="Arial"/>
                <a:cs typeface="Arial"/>
              </a:rPr>
              <a:t>a</a:t>
            </a:r>
            <a:r>
              <a:rPr sz="3050" spc="475">
                <a:solidFill>
                  <a:srgbClr val="20374B"/>
                </a:solidFill>
                <a:latin typeface="Arial"/>
                <a:cs typeface="Arial"/>
              </a:rPr>
              <a:t>m</a:t>
            </a:r>
            <a:r>
              <a:rPr sz="3050" spc="285">
                <a:solidFill>
                  <a:srgbClr val="20374B"/>
                </a:solidFill>
                <a:latin typeface="Arial"/>
                <a:cs typeface="Arial"/>
              </a:rPr>
              <a:t>a</a:t>
            </a:r>
            <a:r>
              <a:rPr sz="3050" spc="150">
                <a:solidFill>
                  <a:srgbClr val="20374B"/>
                </a:solidFill>
                <a:latin typeface="Arial"/>
                <a:cs typeface="Arial"/>
              </a:rPr>
              <a:t>t  </a:t>
            </a:r>
            <a:endParaRPr sz="3050" spc="150" smtClean="0">
              <a:solidFill>
                <a:srgbClr val="20374B"/>
              </a:solidFill>
              <a:latin typeface="Arial"/>
              <a:cs typeface="Arial"/>
            </a:endParaRPr>
          </a:p>
          <a:p>
            <a:pPr marL="12700" marR="5080">
              <a:lnSpc>
                <a:spcPct val="120900"/>
              </a:lnSpc>
            </a:pPr>
            <a:r>
              <a:rPr lang="x-none" sz="3050" spc="150" smtClean="0">
                <a:solidFill>
                  <a:srgbClr val="20374B"/>
                </a:solidFill>
                <a:latin typeface="Arial"/>
                <a:cs typeface="Arial"/>
              </a:rPr>
              <a:t>Jabatan</a:t>
            </a:r>
          </a:p>
          <a:p>
            <a:pPr marL="12700" marR="5080">
              <a:lnSpc>
                <a:spcPct val="120900"/>
              </a:lnSpc>
            </a:pPr>
            <a:r>
              <a:rPr lang="x-none" sz="3050" spc="150" smtClean="0">
                <a:solidFill>
                  <a:srgbClr val="20374B"/>
                </a:solidFill>
                <a:latin typeface="Arial"/>
                <a:cs typeface="Arial"/>
              </a:rPr>
              <a:t>Pendidikan 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116" y="2632493"/>
            <a:ext cx="10097283" cy="515461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855"/>
              </a:spcBef>
            </a:pPr>
            <a:r>
              <a:rPr sz="3050" spc="-145">
                <a:solidFill>
                  <a:srgbClr val="20374B"/>
                </a:solidFill>
                <a:latin typeface="Arial"/>
                <a:cs typeface="Arial"/>
              </a:rPr>
              <a:t>:</a:t>
            </a:r>
            <a:r>
              <a:rPr sz="3050" spc="409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050" spc="360" smtClean="0">
                <a:solidFill>
                  <a:srgbClr val="20374B"/>
                </a:solidFill>
                <a:latin typeface="Arial"/>
                <a:cs typeface="Arial"/>
              </a:rPr>
              <a:t>Syahril, M. Ag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050" spc="-145">
                <a:solidFill>
                  <a:srgbClr val="20374B"/>
                </a:solidFill>
                <a:latin typeface="Arial"/>
                <a:cs typeface="Arial"/>
              </a:rPr>
              <a:t>:</a:t>
            </a:r>
            <a:r>
              <a:rPr sz="3050" spc="409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050" spc="425" smtClean="0">
                <a:solidFill>
                  <a:srgbClr val="20374B"/>
                </a:solidFill>
                <a:latin typeface="Arial"/>
                <a:cs typeface="Arial"/>
              </a:rPr>
              <a:t>198205032003121003</a:t>
            </a:r>
            <a:endParaRPr sz="305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765"/>
              </a:spcBef>
            </a:pPr>
            <a:r>
              <a:rPr sz="3050" spc="-145">
                <a:solidFill>
                  <a:srgbClr val="20374B"/>
                </a:solidFill>
                <a:latin typeface="Arial"/>
                <a:cs typeface="Arial"/>
              </a:rPr>
              <a:t>: </a:t>
            </a:r>
            <a:r>
              <a:rPr sz="3050" spc="310" smtClean="0">
                <a:solidFill>
                  <a:srgbClr val="20374B"/>
                </a:solidFill>
                <a:latin typeface="Arial"/>
                <a:cs typeface="Arial"/>
              </a:rPr>
              <a:t>Bangka, 03 Mei 1982</a:t>
            </a:r>
            <a:endParaRPr sz="305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765"/>
              </a:spcBef>
            </a:pPr>
            <a:r>
              <a:rPr sz="3050" spc="-145">
                <a:solidFill>
                  <a:srgbClr val="20374B"/>
                </a:solidFill>
                <a:latin typeface="Arial"/>
                <a:cs typeface="Arial"/>
              </a:rPr>
              <a:t>: </a:t>
            </a:r>
            <a:r>
              <a:rPr sz="3050" spc="-145" smtClean="0">
                <a:solidFill>
                  <a:srgbClr val="20374B"/>
                </a:solidFill>
                <a:latin typeface="Arial"/>
                <a:cs typeface="Arial"/>
              </a:rPr>
              <a:t>Jl. Air Musi 3 no 134 Perumnas Betungan</a:t>
            </a:r>
            <a:endParaRPr sz="305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765"/>
              </a:spcBef>
            </a:pPr>
            <a:r>
              <a:rPr sz="3050" spc="-145">
                <a:solidFill>
                  <a:srgbClr val="20374B"/>
                </a:solidFill>
                <a:latin typeface="Arial"/>
                <a:cs typeface="Arial"/>
              </a:rPr>
              <a:t>: </a:t>
            </a:r>
            <a:r>
              <a:rPr sz="3050" spc="-145" smtClean="0">
                <a:solidFill>
                  <a:srgbClr val="20374B"/>
                </a:solidFill>
                <a:latin typeface="Arial"/>
                <a:cs typeface="Arial"/>
              </a:rPr>
              <a:t>Plt. Kepala Perpustakaan UIN FAS Bengkulu</a:t>
            </a:r>
          </a:p>
          <a:p>
            <a:pPr marL="153035">
              <a:lnSpc>
                <a:spcPct val="100000"/>
              </a:lnSpc>
              <a:spcBef>
                <a:spcPts val="765"/>
              </a:spcBef>
            </a:pPr>
            <a:r>
              <a:rPr lang="x-none" sz="3050" spc="-145" smtClean="0">
                <a:solidFill>
                  <a:srgbClr val="20374B"/>
                </a:solidFill>
                <a:latin typeface="Arial"/>
                <a:cs typeface="Arial"/>
              </a:rPr>
              <a:t>: S2 Filsafat Agama IAIN Bengkulu</a:t>
            </a:r>
          </a:p>
          <a:p>
            <a:pPr marL="153035">
              <a:lnSpc>
                <a:spcPct val="100000"/>
              </a:lnSpc>
              <a:spcBef>
                <a:spcPts val="765"/>
              </a:spcBef>
            </a:pPr>
            <a:r>
              <a:rPr lang="x-none" sz="3050" spc="-145" smtClean="0">
                <a:solidFill>
                  <a:srgbClr val="20374B"/>
                </a:solidFill>
                <a:latin typeface="Arial"/>
                <a:cs typeface="Arial"/>
              </a:rPr>
              <a:t>: S3 PAI UIN FAS Bengkulu (Candidat Doktor)</a:t>
            </a:r>
            <a:endParaRPr sz="3050" spc="-145" smtClean="0">
              <a:solidFill>
                <a:srgbClr val="20374B"/>
              </a:solidFill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765"/>
              </a:spcBef>
            </a:pPr>
            <a:endParaRPr lang="x-none" sz="3050" spc="-145">
              <a:solidFill>
                <a:srgbClr val="20374B"/>
              </a:solidFill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765"/>
              </a:spcBef>
            </a:pPr>
            <a:endParaRPr sz="3050">
              <a:latin typeface="Arial"/>
              <a:cs typeface="Arial"/>
            </a:endParaRPr>
          </a:p>
        </p:txBody>
      </p:sp>
      <p:pic>
        <p:nvPicPr>
          <p:cNvPr id="1026" name="Picture 2" descr="C:\Users\HCC\Downloads\WhatsApp Image 2021-08-29 at 19.43.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781300"/>
            <a:ext cx="35051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2601"/>
            <a:ext cx="16916400" cy="2031325"/>
          </a:xfrm>
        </p:spPr>
        <p:txBody>
          <a:bodyPr/>
          <a:lstStyle/>
          <a:p>
            <a:pPr algn="ctr"/>
            <a:r>
              <a:rPr lang="id-ID" sz="6600" dirty="0" smtClean="0"/>
              <a:t>Jumlah Koleksi Perpustakaan UIN FAS Bengkulu Hingga 2021</a:t>
            </a:r>
            <a:endParaRPr lang="id-ID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3848100"/>
            <a:ext cx="14304526" cy="5355312"/>
          </a:xfrm>
        </p:spPr>
        <p:txBody>
          <a:bodyPr/>
          <a:lstStyle/>
          <a:p>
            <a:r>
              <a:rPr lang="id-ID" sz="6600" dirty="0" smtClean="0"/>
              <a:t>Buku			: 26079 judul </a:t>
            </a:r>
          </a:p>
          <a:p>
            <a:r>
              <a:rPr lang="id-ID" sz="6600" dirty="0" smtClean="0"/>
              <a:t>				: 60276 eksamplar </a:t>
            </a:r>
          </a:p>
          <a:p>
            <a:r>
              <a:rPr lang="id-ID" sz="6600" dirty="0" smtClean="0"/>
              <a:t>Skripsi		: 13257 judul</a:t>
            </a:r>
          </a:p>
          <a:p>
            <a:r>
              <a:rPr lang="id-ID" sz="6600" dirty="0" smtClean="0"/>
              <a:t>Tesis			:1906 judul</a:t>
            </a:r>
          </a:p>
          <a:p>
            <a:r>
              <a:rPr lang="id-ID" sz="6600" dirty="0" smtClean="0"/>
              <a:t>Jurnal		:300 judul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1600" y="6819900"/>
            <a:ext cx="6765290" cy="12682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000" spc="670" dirty="0"/>
              <a:t>Layanan</a:t>
            </a: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4000" spc="665" dirty="0"/>
              <a:t>Perpustakaan</a:t>
            </a:r>
          </a:p>
        </p:txBody>
      </p:sp>
      <p:sp>
        <p:nvSpPr>
          <p:cNvPr id="6" name="object 6"/>
          <p:cNvSpPr/>
          <p:nvPr/>
        </p:nvSpPr>
        <p:spPr>
          <a:xfrm>
            <a:off x="7315200" y="8039100"/>
            <a:ext cx="3124835" cy="1066800"/>
          </a:xfrm>
          <a:custGeom>
            <a:avLst/>
            <a:gdLst/>
            <a:ahLst/>
            <a:cxnLst/>
            <a:rect l="l" t="t" r="r" b="b"/>
            <a:pathLst>
              <a:path w="3124834" h="2221865">
                <a:moveTo>
                  <a:pt x="3124517" y="1979193"/>
                </a:moveTo>
                <a:lnTo>
                  <a:pt x="2960370" y="1738795"/>
                </a:lnTo>
                <a:lnTo>
                  <a:pt x="2590495" y="1197127"/>
                </a:lnTo>
                <a:lnTo>
                  <a:pt x="2456688" y="1545158"/>
                </a:lnTo>
                <a:lnTo>
                  <a:pt x="2412339" y="1526705"/>
                </a:lnTo>
                <a:lnTo>
                  <a:pt x="2369185" y="1506575"/>
                </a:lnTo>
                <a:lnTo>
                  <a:pt x="2327262" y="1484833"/>
                </a:lnTo>
                <a:lnTo>
                  <a:pt x="2286584" y="1461503"/>
                </a:lnTo>
                <a:lnTo>
                  <a:pt x="2247188" y="1436662"/>
                </a:lnTo>
                <a:lnTo>
                  <a:pt x="2209088" y="1410360"/>
                </a:lnTo>
                <a:lnTo>
                  <a:pt x="2172309" y="1382649"/>
                </a:lnTo>
                <a:lnTo>
                  <a:pt x="2136876" y="1353578"/>
                </a:lnTo>
                <a:lnTo>
                  <a:pt x="2102815" y="1323213"/>
                </a:lnTo>
                <a:lnTo>
                  <a:pt x="2070150" y="1291577"/>
                </a:lnTo>
                <a:lnTo>
                  <a:pt x="2038896" y="1258760"/>
                </a:lnTo>
                <a:lnTo>
                  <a:pt x="2009089" y="1224800"/>
                </a:lnTo>
                <a:lnTo>
                  <a:pt x="1980755" y="1189748"/>
                </a:lnTo>
                <a:lnTo>
                  <a:pt x="1953907" y="1153655"/>
                </a:lnTo>
                <a:lnTo>
                  <a:pt x="1928583" y="1116596"/>
                </a:lnTo>
                <a:lnTo>
                  <a:pt x="1904784" y="1078598"/>
                </a:lnTo>
                <a:lnTo>
                  <a:pt x="1882559" y="1039723"/>
                </a:lnTo>
                <a:lnTo>
                  <a:pt x="1861921" y="1000023"/>
                </a:lnTo>
                <a:lnTo>
                  <a:pt x="1842884" y="959561"/>
                </a:lnTo>
                <a:lnTo>
                  <a:pt x="1825485" y="918375"/>
                </a:lnTo>
                <a:lnTo>
                  <a:pt x="1809762" y="876541"/>
                </a:lnTo>
                <a:lnTo>
                  <a:pt x="1795703" y="834085"/>
                </a:lnTo>
                <a:lnTo>
                  <a:pt x="1783359" y="791095"/>
                </a:lnTo>
                <a:lnTo>
                  <a:pt x="1772754" y="747585"/>
                </a:lnTo>
                <a:lnTo>
                  <a:pt x="1763890" y="703630"/>
                </a:lnTo>
                <a:lnTo>
                  <a:pt x="1756816" y="659295"/>
                </a:lnTo>
                <a:lnTo>
                  <a:pt x="1751545" y="614603"/>
                </a:lnTo>
                <a:lnTo>
                  <a:pt x="1748104" y="569633"/>
                </a:lnTo>
                <a:lnTo>
                  <a:pt x="1746516" y="524433"/>
                </a:lnTo>
                <a:lnTo>
                  <a:pt x="1746796" y="479056"/>
                </a:lnTo>
                <a:lnTo>
                  <a:pt x="1748980" y="433539"/>
                </a:lnTo>
                <a:lnTo>
                  <a:pt x="1753095" y="387959"/>
                </a:lnTo>
                <a:lnTo>
                  <a:pt x="1759153" y="342353"/>
                </a:lnTo>
                <a:lnTo>
                  <a:pt x="1767192" y="296786"/>
                </a:lnTo>
                <a:lnTo>
                  <a:pt x="1777212" y="251307"/>
                </a:lnTo>
                <a:lnTo>
                  <a:pt x="1789264" y="205981"/>
                </a:lnTo>
                <a:lnTo>
                  <a:pt x="1803323" y="160947"/>
                </a:lnTo>
                <a:lnTo>
                  <a:pt x="1819529" y="115938"/>
                </a:lnTo>
                <a:lnTo>
                  <a:pt x="1517967" y="0"/>
                </a:lnTo>
                <a:lnTo>
                  <a:pt x="1517599" y="952"/>
                </a:lnTo>
                <a:lnTo>
                  <a:pt x="1512684" y="14401"/>
                </a:lnTo>
                <a:lnTo>
                  <a:pt x="1508772" y="4711"/>
                </a:lnTo>
                <a:lnTo>
                  <a:pt x="1215898" y="128993"/>
                </a:lnTo>
                <a:lnTo>
                  <a:pt x="1233944" y="174256"/>
                </a:lnTo>
                <a:lnTo>
                  <a:pt x="1249934" y="219976"/>
                </a:lnTo>
                <a:lnTo>
                  <a:pt x="1263840" y="266103"/>
                </a:lnTo>
                <a:lnTo>
                  <a:pt x="1275676" y="312508"/>
                </a:lnTo>
                <a:lnTo>
                  <a:pt x="1285392" y="358914"/>
                </a:lnTo>
                <a:lnTo>
                  <a:pt x="1293063" y="405396"/>
                </a:lnTo>
                <a:lnTo>
                  <a:pt x="1298702" y="451916"/>
                </a:lnTo>
                <a:lnTo>
                  <a:pt x="1302346" y="498398"/>
                </a:lnTo>
                <a:lnTo>
                  <a:pt x="1304010" y="544804"/>
                </a:lnTo>
                <a:lnTo>
                  <a:pt x="1303731" y="591070"/>
                </a:lnTo>
                <a:lnTo>
                  <a:pt x="1301508" y="637120"/>
                </a:lnTo>
                <a:lnTo>
                  <a:pt x="1297393" y="682917"/>
                </a:lnTo>
                <a:lnTo>
                  <a:pt x="1291386" y="728383"/>
                </a:lnTo>
                <a:lnTo>
                  <a:pt x="1283525" y="773480"/>
                </a:lnTo>
                <a:lnTo>
                  <a:pt x="1273822" y="818134"/>
                </a:lnTo>
                <a:lnTo>
                  <a:pt x="1262316" y="862291"/>
                </a:lnTo>
                <a:lnTo>
                  <a:pt x="1249019" y="905891"/>
                </a:lnTo>
                <a:lnTo>
                  <a:pt x="1233957" y="948880"/>
                </a:lnTo>
                <a:lnTo>
                  <a:pt x="1217142" y="991196"/>
                </a:lnTo>
                <a:lnTo>
                  <a:pt x="1198626" y="1032789"/>
                </a:lnTo>
                <a:lnTo>
                  <a:pt x="1178407" y="1073594"/>
                </a:lnTo>
                <a:lnTo>
                  <a:pt x="1156512" y="1113536"/>
                </a:lnTo>
                <a:lnTo>
                  <a:pt x="1132967" y="1152588"/>
                </a:lnTo>
                <a:lnTo>
                  <a:pt x="1107808" y="1190663"/>
                </a:lnTo>
                <a:lnTo>
                  <a:pt x="1081049" y="1227721"/>
                </a:lnTo>
                <a:lnTo>
                  <a:pt x="1052703" y="1263700"/>
                </a:lnTo>
                <a:lnTo>
                  <a:pt x="1022807" y="1298536"/>
                </a:lnTo>
                <a:lnTo>
                  <a:pt x="991374" y="1332166"/>
                </a:lnTo>
                <a:lnTo>
                  <a:pt x="958443" y="1364551"/>
                </a:lnTo>
                <a:lnTo>
                  <a:pt x="924026" y="1395603"/>
                </a:lnTo>
                <a:lnTo>
                  <a:pt x="888149" y="1425295"/>
                </a:lnTo>
                <a:lnTo>
                  <a:pt x="850823" y="1453553"/>
                </a:lnTo>
                <a:lnTo>
                  <a:pt x="812101" y="1480312"/>
                </a:lnTo>
                <a:lnTo>
                  <a:pt x="771982" y="1505521"/>
                </a:lnTo>
                <a:lnTo>
                  <a:pt x="730491" y="1529130"/>
                </a:lnTo>
                <a:lnTo>
                  <a:pt x="687666" y="1551063"/>
                </a:lnTo>
                <a:lnTo>
                  <a:pt x="643521" y="1571282"/>
                </a:lnTo>
                <a:lnTo>
                  <a:pt x="497878" y="1228077"/>
                </a:lnTo>
                <a:lnTo>
                  <a:pt x="0" y="2025383"/>
                </a:lnTo>
                <a:lnTo>
                  <a:pt x="917054" y="2221776"/>
                </a:lnTo>
                <a:lnTo>
                  <a:pt x="919187" y="2220874"/>
                </a:lnTo>
                <a:lnTo>
                  <a:pt x="768553" y="1865922"/>
                </a:lnTo>
                <a:lnTo>
                  <a:pt x="812673" y="1846072"/>
                </a:lnTo>
                <a:lnTo>
                  <a:pt x="855776" y="1824875"/>
                </a:lnTo>
                <a:lnTo>
                  <a:pt x="897864" y="1802384"/>
                </a:lnTo>
                <a:lnTo>
                  <a:pt x="938911" y="1778609"/>
                </a:lnTo>
                <a:lnTo>
                  <a:pt x="978903" y="1753616"/>
                </a:lnTo>
                <a:lnTo>
                  <a:pt x="1017841" y="1727415"/>
                </a:lnTo>
                <a:lnTo>
                  <a:pt x="1055700" y="1700060"/>
                </a:lnTo>
                <a:lnTo>
                  <a:pt x="1092466" y="1671561"/>
                </a:lnTo>
                <a:lnTo>
                  <a:pt x="1128128" y="1641983"/>
                </a:lnTo>
                <a:lnTo>
                  <a:pt x="1162672" y="1611337"/>
                </a:lnTo>
                <a:lnTo>
                  <a:pt x="1196086" y="1579664"/>
                </a:lnTo>
                <a:lnTo>
                  <a:pt x="1228344" y="1546999"/>
                </a:lnTo>
                <a:lnTo>
                  <a:pt x="1259446" y="1513395"/>
                </a:lnTo>
                <a:lnTo>
                  <a:pt x="1289380" y="1478851"/>
                </a:lnTo>
                <a:lnTo>
                  <a:pt x="1318120" y="1443431"/>
                </a:lnTo>
                <a:lnTo>
                  <a:pt x="1345653" y="1407160"/>
                </a:lnTo>
                <a:lnTo>
                  <a:pt x="1371981" y="1370063"/>
                </a:lnTo>
                <a:lnTo>
                  <a:pt x="1397076" y="1332191"/>
                </a:lnTo>
                <a:lnTo>
                  <a:pt x="1420926" y="1293571"/>
                </a:lnTo>
                <a:lnTo>
                  <a:pt x="1443507" y="1254239"/>
                </a:lnTo>
                <a:lnTo>
                  <a:pt x="1464830" y="1214234"/>
                </a:lnTo>
                <a:lnTo>
                  <a:pt x="1484858" y="1173581"/>
                </a:lnTo>
                <a:lnTo>
                  <a:pt x="1503591" y="1132319"/>
                </a:lnTo>
                <a:lnTo>
                  <a:pt x="1521015" y="1090485"/>
                </a:lnTo>
                <a:lnTo>
                  <a:pt x="1534210" y="1055712"/>
                </a:lnTo>
                <a:lnTo>
                  <a:pt x="1539481" y="1068539"/>
                </a:lnTo>
                <a:lnTo>
                  <a:pt x="1557743" y="1109408"/>
                </a:lnTo>
                <a:lnTo>
                  <a:pt x="1577263" y="1149692"/>
                </a:lnTo>
                <a:lnTo>
                  <a:pt x="1598041" y="1189393"/>
                </a:lnTo>
                <a:lnTo>
                  <a:pt x="1620050" y="1228445"/>
                </a:lnTo>
                <a:lnTo>
                  <a:pt x="1643278" y="1266825"/>
                </a:lnTo>
                <a:lnTo>
                  <a:pt x="1667713" y="1304505"/>
                </a:lnTo>
                <a:lnTo>
                  <a:pt x="1693341" y="1341462"/>
                </a:lnTo>
                <a:lnTo>
                  <a:pt x="1720138" y="1377645"/>
                </a:lnTo>
                <a:lnTo>
                  <a:pt x="1748104" y="1413027"/>
                </a:lnTo>
                <a:lnTo>
                  <a:pt x="1777212" y="1447584"/>
                </a:lnTo>
                <a:lnTo>
                  <a:pt x="1807464" y="1481277"/>
                </a:lnTo>
                <a:lnTo>
                  <a:pt x="1838820" y="1514068"/>
                </a:lnTo>
                <a:lnTo>
                  <a:pt x="1871281" y="1545945"/>
                </a:lnTo>
                <a:lnTo>
                  <a:pt x="1904847" y="1576857"/>
                </a:lnTo>
                <a:lnTo>
                  <a:pt x="1939467" y="1606765"/>
                </a:lnTo>
                <a:lnTo>
                  <a:pt x="1975154" y="1635671"/>
                </a:lnTo>
                <a:lnTo>
                  <a:pt x="2011895" y="1663509"/>
                </a:lnTo>
                <a:lnTo>
                  <a:pt x="2049665" y="1690255"/>
                </a:lnTo>
                <a:lnTo>
                  <a:pt x="2088438" y="1715884"/>
                </a:lnTo>
                <a:lnTo>
                  <a:pt x="2128228" y="1740357"/>
                </a:lnTo>
                <a:lnTo>
                  <a:pt x="2168995" y="1763649"/>
                </a:lnTo>
                <a:lnTo>
                  <a:pt x="2210739" y="1785721"/>
                </a:lnTo>
                <a:lnTo>
                  <a:pt x="2253450" y="1806549"/>
                </a:lnTo>
                <a:lnTo>
                  <a:pt x="2297099" y="1826082"/>
                </a:lnTo>
                <a:lnTo>
                  <a:pt x="2341676" y="1844306"/>
                </a:lnTo>
                <a:lnTo>
                  <a:pt x="2202484" y="2206333"/>
                </a:lnTo>
                <a:lnTo>
                  <a:pt x="3122892" y="1983422"/>
                </a:lnTo>
                <a:lnTo>
                  <a:pt x="3124517" y="1979193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91800" y="8496300"/>
            <a:ext cx="3627120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ts val="6980"/>
              </a:lnSpc>
              <a:spcBef>
                <a:spcPts val="100"/>
              </a:spcBef>
            </a:pPr>
            <a:r>
              <a:rPr sz="6050" spc="300" dirty="0">
                <a:solidFill>
                  <a:srgbClr val="20374B"/>
                </a:solidFill>
                <a:latin typeface="Arial"/>
                <a:cs typeface="Arial"/>
              </a:rPr>
              <a:t>DARING</a:t>
            </a:r>
            <a:endParaRPr sz="6050">
              <a:latin typeface="Arial"/>
              <a:cs typeface="Arial"/>
            </a:endParaRPr>
          </a:p>
          <a:p>
            <a:pPr marL="12700">
              <a:lnSpc>
                <a:spcPts val="3440"/>
              </a:lnSpc>
            </a:pPr>
            <a:r>
              <a:rPr sz="2750" spc="295" dirty="0">
                <a:solidFill>
                  <a:srgbClr val="20374B"/>
                </a:solidFill>
                <a:latin typeface="Arial"/>
                <a:cs typeface="Arial"/>
              </a:rPr>
              <a:t>(</a:t>
            </a:r>
            <a:r>
              <a:rPr sz="3100" spc="295" dirty="0">
                <a:solidFill>
                  <a:srgbClr val="20374B"/>
                </a:solidFill>
                <a:latin typeface="Arial"/>
                <a:cs typeface="Arial"/>
              </a:rPr>
              <a:t>Dalam</a:t>
            </a:r>
            <a:r>
              <a:rPr sz="3100" spc="-12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100" spc="340" dirty="0">
                <a:solidFill>
                  <a:srgbClr val="20374B"/>
                </a:solidFill>
                <a:latin typeface="Arial"/>
                <a:cs typeface="Arial"/>
              </a:rPr>
              <a:t>Jaringan</a:t>
            </a:r>
            <a:r>
              <a:rPr sz="2750" spc="340" dirty="0">
                <a:solidFill>
                  <a:srgbClr val="20374B"/>
                </a:solidFill>
                <a:latin typeface="Arial"/>
                <a:cs typeface="Arial"/>
              </a:rPr>
              <a:t>)</a:t>
            </a:r>
            <a:endParaRPr sz="2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0" y="8648700"/>
            <a:ext cx="3248660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6980"/>
              </a:lnSpc>
              <a:spcBef>
                <a:spcPts val="100"/>
              </a:spcBef>
            </a:pPr>
            <a:r>
              <a:rPr sz="6050" spc="300" dirty="0">
                <a:solidFill>
                  <a:srgbClr val="20374B"/>
                </a:solidFill>
                <a:latin typeface="Arial"/>
                <a:cs typeface="Arial"/>
              </a:rPr>
              <a:t>LURING</a:t>
            </a:r>
            <a:endParaRPr sz="6050">
              <a:latin typeface="Arial"/>
              <a:cs typeface="Arial"/>
            </a:endParaRPr>
          </a:p>
          <a:p>
            <a:pPr marL="12700">
              <a:lnSpc>
                <a:spcPts val="3440"/>
              </a:lnSpc>
            </a:pPr>
            <a:r>
              <a:rPr sz="2750" spc="310" dirty="0">
                <a:solidFill>
                  <a:srgbClr val="20374B"/>
                </a:solidFill>
                <a:latin typeface="Arial"/>
                <a:cs typeface="Arial"/>
              </a:rPr>
              <a:t>(</a:t>
            </a:r>
            <a:r>
              <a:rPr sz="3100" spc="310" dirty="0">
                <a:solidFill>
                  <a:srgbClr val="20374B"/>
                </a:solidFill>
                <a:latin typeface="Arial"/>
                <a:cs typeface="Arial"/>
              </a:rPr>
              <a:t>Luar</a:t>
            </a:r>
            <a:r>
              <a:rPr sz="3100" spc="-12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100" spc="340" dirty="0">
                <a:solidFill>
                  <a:srgbClr val="20374B"/>
                </a:solidFill>
                <a:latin typeface="Arial"/>
                <a:cs typeface="Arial"/>
              </a:rPr>
              <a:t>Jaringan</a:t>
            </a:r>
            <a:r>
              <a:rPr sz="2750" spc="340" dirty="0">
                <a:solidFill>
                  <a:srgbClr val="20374B"/>
                </a:solidFill>
                <a:latin typeface="Arial"/>
                <a:cs typeface="Arial"/>
              </a:rPr>
              <a:t>)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11" name="Picture 2" descr="D:\BERKAS LOMBA PUSTAKAWAN 2019\BERKAS SCAN\New folder (3)\IMG-20190707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678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7329" y="1014094"/>
            <a:ext cx="7607300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670" dirty="0"/>
              <a:t>Layanan</a:t>
            </a:r>
            <a:r>
              <a:rPr spc="-280" dirty="0"/>
              <a:t> </a:t>
            </a:r>
            <a:r>
              <a:rPr spc="810" dirty="0"/>
              <a:t>Luring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59805" cy="3058795"/>
            <a:chOff x="0" y="0"/>
            <a:chExt cx="6059805" cy="305879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059523" cy="2964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2371" y="2908406"/>
              <a:ext cx="149983" cy="1499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2175475" y="6526114"/>
            <a:ext cx="6112525" cy="3760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06020" y="2420248"/>
            <a:ext cx="7300595" cy="709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85875">
              <a:lnSpc>
                <a:spcPct val="147200"/>
              </a:lnSpc>
              <a:spcBef>
                <a:spcPts val="95"/>
              </a:spcBef>
            </a:pP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295" dirty="0">
                <a:solidFill>
                  <a:srgbClr val="20374B"/>
                </a:solidFill>
                <a:latin typeface="Arial"/>
                <a:cs typeface="Arial"/>
              </a:rPr>
              <a:t>Sirkulasi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275" dirty="0">
                <a:solidFill>
                  <a:srgbClr val="20374B"/>
                </a:solidFill>
                <a:latin typeface="Arial"/>
                <a:cs typeface="Arial"/>
              </a:rPr>
              <a:t>Referensi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355" dirty="0">
                <a:solidFill>
                  <a:srgbClr val="20374B"/>
                </a:solidFill>
                <a:latin typeface="Arial"/>
                <a:cs typeface="Arial"/>
              </a:rPr>
              <a:t>Tandon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240" dirty="0">
                <a:solidFill>
                  <a:srgbClr val="20374B"/>
                </a:solidFill>
                <a:latin typeface="Arial"/>
                <a:cs typeface="Arial"/>
              </a:rPr>
              <a:t>Baca </a:t>
            </a:r>
            <a:r>
              <a:rPr sz="3500" spc="229" dirty="0">
                <a:solidFill>
                  <a:srgbClr val="20374B"/>
                </a:solidFill>
                <a:latin typeface="Arial"/>
                <a:cs typeface="Arial"/>
              </a:rPr>
              <a:t>Di </a:t>
            </a:r>
            <a:r>
              <a:rPr sz="3500" spc="370" dirty="0">
                <a:solidFill>
                  <a:srgbClr val="20374B"/>
                </a:solidFill>
                <a:latin typeface="Arial"/>
                <a:cs typeface="Arial"/>
              </a:rPr>
              <a:t>Tempat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350" dirty="0">
                <a:solidFill>
                  <a:srgbClr val="20374B"/>
                </a:solidFill>
                <a:latin typeface="Arial"/>
                <a:cs typeface="Arial"/>
              </a:rPr>
              <a:t>Terbitan</a:t>
            </a:r>
            <a:r>
              <a:rPr sz="3500" spc="-55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spc="300" dirty="0">
                <a:solidFill>
                  <a:srgbClr val="20374B"/>
                </a:solidFill>
                <a:latin typeface="Arial"/>
                <a:cs typeface="Arial"/>
              </a:rPr>
              <a:t>Berkala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360" dirty="0">
                <a:solidFill>
                  <a:srgbClr val="20374B"/>
                </a:solidFill>
                <a:latin typeface="Arial"/>
                <a:cs typeface="Arial"/>
              </a:rPr>
              <a:t>Audio </a:t>
            </a:r>
            <a:r>
              <a:rPr sz="3500" spc="295" dirty="0">
                <a:solidFill>
                  <a:srgbClr val="20374B"/>
                </a:solidFill>
                <a:latin typeface="Arial"/>
                <a:cs typeface="Arial"/>
              </a:rPr>
              <a:t>Visual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240" dirty="0">
                <a:solidFill>
                  <a:srgbClr val="20374B"/>
                </a:solidFill>
                <a:latin typeface="Arial"/>
                <a:cs typeface="Arial"/>
              </a:rPr>
              <a:t>E</a:t>
            </a:r>
            <a:r>
              <a:rPr sz="3100" spc="240" dirty="0">
                <a:solidFill>
                  <a:srgbClr val="20374B"/>
                </a:solidFill>
                <a:latin typeface="Arial"/>
                <a:cs typeface="Arial"/>
              </a:rPr>
              <a:t>-</a:t>
            </a:r>
            <a:r>
              <a:rPr sz="3500" spc="240" dirty="0">
                <a:solidFill>
                  <a:srgbClr val="20374B"/>
                </a:solidFill>
                <a:latin typeface="Arial"/>
                <a:cs typeface="Arial"/>
              </a:rPr>
              <a:t>Resources  </a:t>
            </a: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500" spc="360" dirty="0">
                <a:solidFill>
                  <a:srgbClr val="20374B"/>
                </a:solidFill>
                <a:latin typeface="Arial"/>
                <a:cs typeface="Arial"/>
              </a:rPr>
              <a:t>Study</a:t>
            </a:r>
            <a:r>
              <a:rPr sz="3500" spc="-50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spc="285" dirty="0">
                <a:solidFill>
                  <a:srgbClr val="20374B"/>
                </a:solidFill>
                <a:latin typeface="Arial"/>
                <a:cs typeface="Arial"/>
              </a:rPr>
              <a:t>Carrel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3500" spc="325" dirty="0">
                <a:solidFill>
                  <a:srgbClr val="20374B"/>
                </a:solidFill>
                <a:latin typeface="Arial"/>
                <a:cs typeface="Arial"/>
              </a:rPr>
              <a:t>Layanan Perpustakaan</a:t>
            </a:r>
            <a:r>
              <a:rPr sz="3500" spc="-53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spc="360" dirty="0">
                <a:solidFill>
                  <a:srgbClr val="20374B"/>
                </a:solidFill>
                <a:latin typeface="Arial"/>
                <a:cs typeface="Arial"/>
              </a:rPr>
              <a:t>Keliling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2371" y="3693613"/>
            <a:ext cx="149983" cy="14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2371" y="4478821"/>
            <a:ext cx="149983" cy="14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2371" y="5264028"/>
            <a:ext cx="149983" cy="14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2371" y="6049236"/>
            <a:ext cx="149983" cy="14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2371" y="6834444"/>
            <a:ext cx="149983" cy="14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2371" y="7619651"/>
            <a:ext cx="149983" cy="149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2371" y="8404859"/>
            <a:ext cx="149983" cy="14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2371" y="9190066"/>
            <a:ext cx="149983" cy="14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57464" y="0"/>
            <a:ext cx="2430533" cy="1650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7329" y="1014098"/>
            <a:ext cx="7673340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670" dirty="0"/>
              <a:t>Layanan</a:t>
            </a:r>
            <a:r>
              <a:rPr spc="-254" dirty="0"/>
              <a:t> </a:t>
            </a:r>
            <a:r>
              <a:rPr spc="690" dirty="0"/>
              <a:t>Daring</a:t>
            </a:r>
          </a:p>
        </p:txBody>
      </p:sp>
      <p:sp>
        <p:nvSpPr>
          <p:cNvPr id="3" name="object 3"/>
          <p:cNvSpPr/>
          <p:nvPr/>
        </p:nvSpPr>
        <p:spPr>
          <a:xfrm>
            <a:off x="12175475" y="6526114"/>
            <a:ext cx="6112525" cy="3760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"/>
            <a:ext cx="6059805" cy="2964815"/>
            <a:chOff x="0" y="3"/>
            <a:chExt cx="6059805" cy="2964815"/>
          </a:xfrm>
        </p:grpSpPr>
        <p:sp>
          <p:nvSpPr>
            <p:cNvPr id="5" name="object 5"/>
            <p:cNvSpPr/>
            <p:nvPr/>
          </p:nvSpPr>
          <p:spPr>
            <a:xfrm>
              <a:off x="0" y="3"/>
              <a:ext cx="6059522" cy="2964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9716" y="2770064"/>
              <a:ext cx="161925" cy="161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5857464" y="2"/>
            <a:ext cx="2430533" cy="1650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1736" y="2215476"/>
            <a:ext cx="14063980" cy="6159500"/>
          </a:xfrm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800" spc="365" dirty="0">
                <a:solidFill>
                  <a:srgbClr val="20374B"/>
                </a:solidFill>
                <a:latin typeface="Arial"/>
                <a:cs typeface="Arial"/>
              </a:rPr>
              <a:t>Laman</a:t>
            </a:r>
            <a:r>
              <a:rPr sz="3800" spc="-54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Resmi</a:t>
            </a:r>
            <a:r>
              <a:rPr sz="3350" spc="340" dirty="0">
                <a:solidFill>
                  <a:srgbClr val="20374B"/>
                </a:solidFill>
                <a:latin typeface="Arial"/>
                <a:cs typeface="Arial"/>
              </a:rPr>
              <a:t>/</a:t>
            </a: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Website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51300"/>
              </a:lnSpc>
            </a:pP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10" dirty="0">
                <a:solidFill>
                  <a:srgbClr val="20374B"/>
                </a:solidFill>
                <a:latin typeface="Arial"/>
                <a:cs typeface="Arial"/>
              </a:rPr>
              <a:t>Pencarian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00" dirty="0">
                <a:solidFill>
                  <a:srgbClr val="20374B"/>
                </a:solidFill>
                <a:latin typeface="Arial"/>
                <a:cs typeface="Arial"/>
              </a:rPr>
              <a:t>Koleksi</a:t>
            </a:r>
            <a:r>
              <a:rPr sz="3350" spc="300" dirty="0">
                <a:solidFill>
                  <a:srgbClr val="20374B"/>
                </a:solidFill>
                <a:latin typeface="Arial"/>
                <a:cs typeface="Arial"/>
              </a:rPr>
              <a:t>/</a:t>
            </a:r>
            <a:r>
              <a:rPr sz="3800" spc="300" dirty="0">
                <a:solidFill>
                  <a:srgbClr val="20374B"/>
                </a:solidFill>
                <a:latin typeface="Arial"/>
                <a:cs typeface="Arial"/>
              </a:rPr>
              <a:t>OPAC</a:t>
            </a:r>
            <a:r>
              <a:rPr sz="3800" spc="-8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350" spc="360" dirty="0">
                <a:solidFill>
                  <a:srgbClr val="20374B"/>
                </a:solidFill>
                <a:latin typeface="Arial"/>
                <a:cs typeface="Arial"/>
              </a:rPr>
              <a:t>(</a:t>
            </a:r>
            <a:r>
              <a:rPr sz="3800" spc="360" dirty="0">
                <a:solidFill>
                  <a:srgbClr val="20374B"/>
                </a:solidFill>
                <a:latin typeface="Arial"/>
                <a:cs typeface="Arial"/>
              </a:rPr>
              <a:t>Online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55" dirty="0">
                <a:solidFill>
                  <a:srgbClr val="20374B"/>
                </a:solidFill>
                <a:latin typeface="Arial"/>
                <a:cs typeface="Arial"/>
              </a:rPr>
              <a:t>Public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290" dirty="0">
                <a:solidFill>
                  <a:srgbClr val="20374B"/>
                </a:solidFill>
                <a:latin typeface="Arial"/>
                <a:cs typeface="Arial"/>
              </a:rPr>
              <a:t>Access  </a:t>
            </a:r>
            <a:r>
              <a:rPr sz="3800" spc="365" dirty="0">
                <a:solidFill>
                  <a:srgbClr val="20374B"/>
                </a:solidFill>
                <a:latin typeface="Arial"/>
                <a:cs typeface="Arial"/>
              </a:rPr>
              <a:t>Catalog</a:t>
            </a:r>
            <a:r>
              <a:rPr sz="3350" spc="365" dirty="0">
                <a:solidFill>
                  <a:srgbClr val="20374B"/>
                </a:solidFill>
                <a:latin typeface="Arial"/>
                <a:cs typeface="Arial"/>
              </a:rPr>
              <a:t>)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</a:t>
            </a:r>
            <a:r>
              <a:rPr sz="3800" spc="-10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45" dirty="0">
                <a:solidFill>
                  <a:srgbClr val="20374B"/>
                </a:solidFill>
                <a:latin typeface="Arial"/>
                <a:cs typeface="Arial"/>
              </a:rPr>
              <a:t>Repository</a:t>
            </a:r>
            <a:endParaRPr sz="3800">
              <a:latin typeface="Arial"/>
              <a:cs typeface="Arial"/>
            </a:endParaRPr>
          </a:p>
          <a:p>
            <a:pPr marL="12700" marR="2326005">
              <a:lnSpc>
                <a:spcPct val="151300"/>
              </a:lnSpc>
            </a:pP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</a:t>
            </a:r>
            <a:r>
              <a:rPr sz="3800" spc="-9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Perpustakaan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65" dirty="0">
                <a:solidFill>
                  <a:srgbClr val="20374B"/>
                </a:solidFill>
                <a:latin typeface="Arial"/>
                <a:cs typeface="Arial"/>
              </a:rPr>
              <a:t>Digital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350" spc="380" dirty="0">
                <a:solidFill>
                  <a:srgbClr val="20374B"/>
                </a:solidFill>
                <a:latin typeface="Arial"/>
                <a:cs typeface="Arial"/>
              </a:rPr>
              <a:t>(</a:t>
            </a:r>
            <a:r>
              <a:rPr sz="3800" spc="380" dirty="0">
                <a:solidFill>
                  <a:srgbClr val="20374B"/>
                </a:solidFill>
                <a:latin typeface="Arial"/>
                <a:cs typeface="Arial"/>
              </a:rPr>
              <a:t>Digital</a:t>
            </a:r>
            <a:r>
              <a:rPr sz="3800" spc="-9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95" dirty="0">
                <a:solidFill>
                  <a:srgbClr val="20374B"/>
                </a:solidFill>
                <a:latin typeface="Arial"/>
                <a:cs typeface="Arial"/>
              </a:rPr>
              <a:t>Library</a:t>
            </a:r>
            <a:r>
              <a:rPr sz="3350" spc="395" dirty="0">
                <a:solidFill>
                  <a:srgbClr val="20374B"/>
                </a:solidFill>
                <a:latin typeface="Arial"/>
                <a:cs typeface="Arial"/>
              </a:rPr>
              <a:t>)  </a:t>
            </a: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 </a:t>
            </a:r>
            <a:r>
              <a:rPr sz="3800" spc="345" dirty="0">
                <a:solidFill>
                  <a:srgbClr val="20374B"/>
                </a:solidFill>
                <a:latin typeface="Arial"/>
                <a:cs typeface="Arial"/>
              </a:rPr>
              <a:t>Pendaftaran</a:t>
            </a:r>
            <a:r>
              <a:rPr sz="3800" spc="-54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409" dirty="0">
                <a:solidFill>
                  <a:srgbClr val="20374B"/>
                </a:solidFill>
                <a:latin typeface="Arial"/>
                <a:cs typeface="Arial"/>
              </a:rPr>
              <a:t>Anggota</a:t>
            </a: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3800" spc="340" dirty="0">
                <a:solidFill>
                  <a:srgbClr val="20374B"/>
                </a:solidFill>
                <a:latin typeface="Arial"/>
                <a:cs typeface="Arial"/>
              </a:rPr>
              <a:t>Layanan</a:t>
            </a:r>
            <a:r>
              <a:rPr sz="3800" spc="-10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800" spc="335" dirty="0">
                <a:solidFill>
                  <a:srgbClr val="20374B"/>
                </a:solidFill>
                <a:latin typeface="Arial"/>
                <a:cs typeface="Arial"/>
              </a:rPr>
              <a:t>E</a:t>
            </a:r>
            <a:r>
              <a:rPr sz="3350" spc="335" dirty="0">
                <a:solidFill>
                  <a:srgbClr val="20374B"/>
                </a:solidFill>
                <a:latin typeface="Arial"/>
                <a:cs typeface="Arial"/>
              </a:rPr>
              <a:t>-</a:t>
            </a:r>
            <a:r>
              <a:rPr sz="3800" spc="335" dirty="0">
                <a:solidFill>
                  <a:srgbClr val="20374B"/>
                </a:solidFill>
                <a:latin typeface="Arial"/>
                <a:cs typeface="Arial"/>
              </a:rPr>
              <a:t>Journal</a:t>
            </a:r>
            <a:endParaRPr sz="3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9716" y="3646365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9716" y="5398965"/>
            <a:ext cx="161925" cy="161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9716" y="6275265"/>
            <a:ext cx="161925" cy="161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9716" y="7151565"/>
            <a:ext cx="161925" cy="161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9716" y="8027865"/>
            <a:ext cx="161925" cy="161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9100"/>
            <a:ext cx="8972549" cy="9867898"/>
            <a:chOff x="0" y="1247918"/>
            <a:chExt cx="8972549" cy="9039080"/>
          </a:xfrm>
        </p:grpSpPr>
        <p:sp>
          <p:nvSpPr>
            <p:cNvPr id="3" name="object 3"/>
            <p:cNvSpPr/>
            <p:nvPr/>
          </p:nvSpPr>
          <p:spPr>
            <a:xfrm>
              <a:off x="0" y="4709593"/>
              <a:ext cx="5273213" cy="55774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0" y="1247918"/>
              <a:ext cx="7943849" cy="4352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74835" y="2436285"/>
            <a:ext cx="517779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i="1" spc="254" dirty="0">
                <a:latin typeface="Arial"/>
                <a:cs typeface="Arial"/>
              </a:rPr>
              <a:t>Laman</a:t>
            </a:r>
            <a:r>
              <a:rPr sz="3500" i="1" spc="305" dirty="0">
                <a:latin typeface="Arial"/>
                <a:cs typeface="Arial"/>
              </a:rPr>
              <a:t> </a:t>
            </a:r>
            <a:r>
              <a:rPr sz="3500" i="1" spc="280" dirty="0">
                <a:latin typeface="Arial"/>
                <a:cs typeface="Arial"/>
              </a:rPr>
              <a:t>Resmi/Website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3707" y="3166174"/>
            <a:ext cx="8560435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50" spc="190" dirty="0">
                <a:solidFill>
                  <a:srgbClr val="20374B"/>
                </a:solidFill>
                <a:latin typeface="Arial"/>
                <a:cs typeface="Arial"/>
                <a:hlinkClick r:id="rId4"/>
              </a:rPr>
              <a:t>www.maktabah.iainbengkulu.ac.id</a:t>
            </a:r>
            <a:endParaRPr sz="4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76339" y="0"/>
            <a:ext cx="2711659" cy="2010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6424" y="6368810"/>
            <a:ext cx="8814435" cy="154368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3500" i="1" spc="150" dirty="0">
                <a:solidFill>
                  <a:srgbClr val="20374B"/>
                </a:solidFill>
                <a:latin typeface="Arial"/>
                <a:cs typeface="Arial"/>
              </a:rPr>
              <a:t>OPAC </a:t>
            </a:r>
            <a:r>
              <a:rPr sz="3500" i="1" spc="-55" dirty="0">
                <a:solidFill>
                  <a:srgbClr val="20374B"/>
                </a:solidFill>
                <a:latin typeface="Arial"/>
                <a:cs typeface="Arial"/>
              </a:rPr>
              <a:t>( </a:t>
            </a:r>
            <a:r>
              <a:rPr sz="3500" i="1" spc="315" dirty="0">
                <a:solidFill>
                  <a:srgbClr val="20374B"/>
                </a:solidFill>
                <a:latin typeface="Arial"/>
                <a:cs typeface="Arial"/>
              </a:rPr>
              <a:t>Online </a:t>
            </a:r>
            <a:r>
              <a:rPr sz="3500" i="1" spc="330" dirty="0">
                <a:solidFill>
                  <a:srgbClr val="20374B"/>
                </a:solidFill>
                <a:latin typeface="Arial"/>
                <a:cs typeface="Arial"/>
              </a:rPr>
              <a:t>Public </a:t>
            </a:r>
            <a:r>
              <a:rPr sz="3500" i="1" spc="235" dirty="0">
                <a:solidFill>
                  <a:srgbClr val="20374B"/>
                </a:solidFill>
                <a:latin typeface="Arial"/>
                <a:cs typeface="Arial"/>
              </a:rPr>
              <a:t>Accses</a:t>
            </a:r>
            <a:r>
              <a:rPr sz="3500" i="1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i="1" spc="295" dirty="0">
                <a:solidFill>
                  <a:srgbClr val="20374B"/>
                </a:solidFill>
                <a:latin typeface="Arial"/>
                <a:cs typeface="Arial"/>
              </a:rPr>
              <a:t>Catalog)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4050" spc="175" dirty="0">
                <a:solidFill>
                  <a:srgbClr val="20374B"/>
                </a:solidFill>
                <a:latin typeface="Arial"/>
                <a:cs typeface="Arial"/>
              </a:rPr>
              <a:t>opac.iainbengkulu.ac.id</a:t>
            </a:r>
            <a:endParaRPr sz="4050"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1435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5078"/>
            <a:ext cx="8353409" cy="9486898"/>
            <a:chOff x="0" y="800100"/>
            <a:chExt cx="8353409" cy="9486898"/>
          </a:xfrm>
        </p:grpSpPr>
        <p:sp>
          <p:nvSpPr>
            <p:cNvPr id="3" name="object 3"/>
            <p:cNvSpPr/>
            <p:nvPr/>
          </p:nvSpPr>
          <p:spPr>
            <a:xfrm>
              <a:off x="0" y="4709593"/>
              <a:ext cx="5273213" cy="55774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800100"/>
              <a:ext cx="7820009" cy="81591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0" y="255078"/>
            <a:ext cx="252031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i="1" spc="285" dirty="0">
                <a:latin typeface="Arial"/>
                <a:cs typeface="Arial"/>
              </a:rPr>
              <a:t>Repository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32" y="835287"/>
            <a:ext cx="7334250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50" spc="155" dirty="0">
                <a:solidFill>
                  <a:srgbClr val="20374B"/>
                </a:solidFill>
                <a:latin typeface="Arial"/>
                <a:cs typeface="Arial"/>
              </a:rPr>
              <a:t>Repository.iainbengkulu.ac.id</a:t>
            </a:r>
            <a:endParaRPr sz="4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76339" y="0"/>
            <a:ext cx="2711659" cy="201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032" y="1654244"/>
            <a:ext cx="9036368" cy="79088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7200" y="8115300"/>
            <a:ext cx="8429609" cy="235140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3500" i="1" spc="270" dirty="0">
                <a:solidFill>
                  <a:srgbClr val="20374B"/>
                </a:solidFill>
                <a:latin typeface="Arial"/>
                <a:cs typeface="Arial"/>
              </a:rPr>
              <a:t>Perpustakaan</a:t>
            </a:r>
            <a:r>
              <a:rPr sz="3500" i="1" spc="345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i="1" spc="315" dirty="0">
                <a:solidFill>
                  <a:srgbClr val="20374B"/>
                </a:solidFill>
                <a:latin typeface="Arial"/>
                <a:cs typeface="Arial"/>
              </a:rPr>
              <a:t>Digital</a:t>
            </a:r>
            <a:endParaRPr sz="3500" dirty="0">
              <a:latin typeface="Arial"/>
              <a:cs typeface="Arial"/>
            </a:endParaRPr>
          </a:p>
          <a:p>
            <a:pPr marL="12700" marR="5080" algn="ctr">
              <a:lnSpc>
                <a:spcPct val="130800"/>
              </a:lnSpc>
              <a:spcBef>
                <a:spcPts val="55"/>
              </a:spcBef>
            </a:pPr>
            <a:r>
              <a:rPr sz="4050" spc="300" dirty="0">
                <a:solidFill>
                  <a:srgbClr val="20374B"/>
                </a:solidFill>
                <a:latin typeface="Arial"/>
                <a:cs typeface="Arial"/>
              </a:rPr>
              <a:t>h</a:t>
            </a:r>
            <a:r>
              <a:rPr sz="4050" spc="240" dirty="0">
                <a:solidFill>
                  <a:srgbClr val="20374B"/>
                </a:solidFill>
                <a:latin typeface="Arial"/>
                <a:cs typeface="Arial"/>
              </a:rPr>
              <a:t>tt</a:t>
            </a:r>
            <a:r>
              <a:rPr sz="4050" spc="375" dirty="0">
                <a:solidFill>
                  <a:srgbClr val="20374B"/>
                </a:solidFill>
                <a:latin typeface="Arial"/>
                <a:cs typeface="Arial"/>
              </a:rPr>
              <a:t>p</a:t>
            </a:r>
            <a:r>
              <a:rPr sz="4050" spc="-40" dirty="0">
                <a:solidFill>
                  <a:srgbClr val="20374B"/>
                </a:solidFill>
                <a:latin typeface="Arial"/>
                <a:cs typeface="Arial"/>
              </a:rPr>
              <a:t>s</a:t>
            </a:r>
            <a:r>
              <a:rPr sz="4050" spc="-155" dirty="0">
                <a:solidFill>
                  <a:srgbClr val="20374B"/>
                </a:solidFill>
                <a:latin typeface="Arial"/>
                <a:cs typeface="Arial"/>
              </a:rPr>
              <a:t>:</a:t>
            </a:r>
            <a:r>
              <a:rPr sz="3750" spc="280" dirty="0">
                <a:solidFill>
                  <a:srgbClr val="20374B"/>
                </a:solidFill>
                <a:latin typeface="Arial Black"/>
                <a:cs typeface="Arial Black"/>
              </a:rPr>
              <a:t>//</a:t>
            </a:r>
            <a:r>
              <a:rPr sz="4050" spc="225" dirty="0">
                <a:solidFill>
                  <a:srgbClr val="20374B"/>
                </a:solidFill>
                <a:latin typeface="Arial"/>
                <a:cs typeface="Arial"/>
              </a:rPr>
              <a:t>k</a:t>
            </a:r>
            <a:r>
              <a:rPr sz="4050" spc="295" dirty="0">
                <a:solidFill>
                  <a:srgbClr val="20374B"/>
                </a:solidFill>
                <a:latin typeface="Arial"/>
                <a:cs typeface="Arial"/>
              </a:rPr>
              <a:t>u</a:t>
            </a:r>
            <a:r>
              <a:rPr sz="4050" spc="375" dirty="0">
                <a:solidFill>
                  <a:srgbClr val="20374B"/>
                </a:solidFill>
                <a:latin typeface="Arial"/>
                <a:cs typeface="Arial"/>
              </a:rPr>
              <a:t>b</a:t>
            </a:r>
            <a:r>
              <a:rPr sz="4050" spc="295" dirty="0">
                <a:solidFill>
                  <a:srgbClr val="20374B"/>
                </a:solidFill>
                <a:latin typeface="Arial"/>
                <a:cs typeface="Arial"/>
              </a:rPr>
              <a:t>u</a:t>
            </a:r>
            <a:r>
              <a:rPr sz="4050" spc="225" dirty="0">
                <a:solidFill>
                  <a:srgbClr val="20374B"/>
                </a:solidFill>
                <a:latin typeface="Arial"/>
                <a:cs typeface="Arial"/>
              </a:rPr>
              <a:t>k</a:t>
            </a:r>
            <a:r>
              <a:rPr sz="4050" spc="295" dirty="0">
                <a:solidFill>
                  <a:srgbClr val="20374B"/>
                </a:solidFill>
                <a:latin typeface="Arial"/>
                <a:cs typeface="Arial"/>
              </a:rPr>
              <a:t>u</a:t>
            </a:r>
            <a:r>
              <a:rPr sz="4050" spc="-155" dirty="0">
                <a:solidFill>
                  <a:srgbClr val="20374B"/>
                </a:solidFill>
                <a:latin typeface="Arial"/>
                <a:cs typeface="Arial"/>
              </a:rPr>
              <a:t>.</a:t>
            </a:r>
            <a:r>
              <a:rPr sz="4050" spc="145" dirty="0">
                <a:solidFill>
                  <a:srgbClr val="20374B"/>
                </a:solidFill>
                <a:latin typeface="Arial"/>
                <a:cs typeface="Arial"/>
              </a:rPr>
              <a:t>i</a:t>
            </a:r>
            <a:r>
              <a:rPr sz="4050" spc="390" dirty="0">
                <a:solidFill>
                  <a:srgbClr val="20374B"/>
                </a:solidFill>
                <a:latin typeface="Arial"/>
                <a:cs typeface="Arial"/>
              </a:rPr>
              <a:t>d</a:t>
            </a:r>
            <a:r>
              <a:rPr sz="3750" spc="280" dirty="0">
                <a:solidFill>
                  <a:srgbClr val="20374B"/>
                </a:solidFill>
                <a:latin typeface="Arial Black"/>
                <a:cs typeface="Arial Black"/>
              </a:rPr>
              <a:t>/</a:t>
            </a:r>
            <a:r>
              <a:rPr sz="4050" spc="390" dirty="0">
                <a:solidFill>
                  <a:srgbClr val="20374B"/>
                </a:solidFill>
                <a:latin typeface="Arial"/>
                <a:cs typeface="Arial"/>
              </a:rPr>
              <a:t>d</a:t>
            </a:r>
            <a:r>
              <a:rPr sz="4050" spc="270" dirty="0">
                <a:solidFill>
                  <a:srgbClr val="20374B"/>
                </a:solidFill>
                <a:latin typeface="Arial"/>
                <a:cs typeface="Arial"/>
              </a:rPr>
              <a:t>o</a:t>
            </a:r>
            <a:r>
              <a:rPr sz="4050" spc="440" dirty="0">
                <a:solidFill>
                  <a:srgbClr val="20374B"/>
                </a:solidFill>
                <a:latin typeface="Arial"/>
                <a:cs typeface="Arial"/>
              </a:rPr>
              <a:t>w</a:t>
            </a:r>
            <a:r>
              <a:rPr sz="4050" spc="300" dirty="0">
                <a:solidFill>
                  <a:srgbClr val="20374B"/>
                </a:solidFill>
                <a:latin typeface="Arial"/>
                <a:cs typeface="Arial"/>
              </a:rPr>
              <a:t>n</a:t>
            </a:r>
            <a:r>
              <a:rPr sz="4050" spc="185" dirty="0">
                <a:solidFill>
                  <a:srgbClr val="20374B"/>
                </a:solidFill>
                <a:latin typeface="Arial"/>
                <a:cs typeface="Arial"/>
              </a:rPr>
              <a:t>l</a:t>
            </a:r>
            <a:r>
              <a:rPr sz="4050" spc="270" dirty="0">
                <a:solidFill>
                  <a:srgbClr val="20374B"/>
                </a:solidFill>
                <a:latin typeface="Arial"/>
                <a:cs typeface="Arial"/>
              </a:rPr>
              <a:t>o</a:t>
            </a:r>
            <a:r>
              <a:rPr sz="4050" spc="35" dirty="0">
                <a:solidFill>
                  <a:srgbClr val="20374B"/>
                </a:solidFill>
                <a:latin typeface="Arial"/>
                <a:cs typeface="Arial"/>
              </a:rPr>
              <a:t>a</a:t>
            </a:r>
            <a:r>
              <a:rPr sz="4050" spc="390" dirty="0">
                <a:solidFill>
                  <a:srgbClr val="20374B"/>
                </a:solidFill>
                <a:latin typeface="Arial"/>
                <a:cs typeface="Arial"/>
              </a:rPr>
              <a:t>d</a:t>
            </a:r>
            <a:r>
              <a:rPr sz="3750" spc="280" dirty="0">
                <a:solidFill>
                  <a:srgbClr val="20374B"/>
                </a:solidFill>
                <a:latin typeface="Arial Black"/>
                <a:cs typeface="Arial Black"/>
              </a:rPr>
              <a:t>/</a:t>
            </a:r>
            <a:r>
              <a:rPr sz="4050" spc="110" dirty="0">
                <a:solidFill>
                  <a:srgbClr val="20374B"/>
                </a:solidFill>
                <a:latin typeface="Arial"/>
                <a:cs typeface="Arial"/>
              </a:rPr>
              <a:t>e</a:t>
            </a:r>
            <a:r>
              <a:rPr sz="3750" spc="-90" dirty="0">
                <a:solidFill>
                  <a:srgbClr val="20374B"/>
                </a:solidFill>
                <a:latin typeface="Arial Black"/>
                <a:cs typeface="Arial Black"/>
              </a:rPr>
              <a:t>-  </a:t>
            </a:r>
            <a:r>
              <a:rPr sz="4050" spc="185" dirty="0">
                <a:solidFill>
                  <a:srgbClr val="20374B"/>
                </a:solidFill>
                <a:latin typeface="Arial"/>
                <a:cs typeface="Arial"/>
              </a:rPr>
              <a:t>library</a:t>
            </a:r>
            <a:r>
              <a:rPr sz="3750" spc="185" dirty="0">
                <a:solidFill>
                  <a:srgbClr val="20374B"/>
                </a:solidFill>
                <a:latin typeface="Arial Black"/>
                <a:cs typeface="Arial Black"/>
              </a:rPr>
              <a:t>-</a:t>
            </a:r>
            <a:r>
              <a:rPr sz="4050" spc="185" dirty="0">
                <a:solidFill>
                  <a:srgbClr val="20374B"/>
                </a:solidFill>
                <a:latin typeface="Arial"/>
                <a:cs typeface="Arial"/>
              </a:rPr>
              <a:t>iain</a:t>
            </a:r>
            <a:r>
              <a:rPr sz="3750" spc="185" dirty="0">
                <a:solidFill>
                  <a:srgbClr val="20374B"/>
                </a:solidFill>
                <a:latin typeface="Arial Black"/>
                <a:cs typeface="Arial Black"/>
              </a:rPr>
              <a:t>-</a:t>
            </a:r>
            <a:r>
              <a:rPr sz="4050" spc="185" dirty="0">
                <a:solidFill>
                  <a:srgbClr val="20374B"/>
                </a:solidFill>
                <a:latin typeface="Arial"/>
                <a:cs typeface="Arial"/>
              </a:rPr>
              <a:t>bengkulu</a:t>
            </a:r>
            <a:r>
              <a:rPr sz="3750" spc="185" dirty="0">
                <a:solidFill>
                  <a:srgbClr val="20374B"/>
                </a:solidFill>
                <a:latin typeface="Arial Black"/>
                <a:cs typeface="Arial Black"/>
              </a:rPr>
              <a:t>/</a:t>
            </a:r>
            <a:endParaRPr sz="375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09624"/>
            <a:ext cx="5273205" cy="557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1115" y="0"/>
            <a:ext cx="16347440" cy="8650605"/>
            <a:chOff x="1941115" y="0"/>
            <a:chExt cx="16347440" cy="8650605"/>
          </a:xfrm>
        </p:grpSpPr>
        <p:sp>
          <p:nvSpPr>
            <p:cNvPr id="4" name="object 4"/>
            <p:cNvSpPr/>
            <p:nvPr/>
          </p:nvSpPr>
          <p:spPr>
            <a:xfrm>
              <a:off x="15576337" y="0"/>
              <a:ext cx="2711659" cy="2010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1115" y="544829"/>
              <a:ext cx="14401799" cy="8105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26236" y="8619055"/>
            <a:ext cx="9036050" cy="149733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35"/>
              </a:spcBef>
            </a:pPr>
            <a:r>
              <a:rPr sz="3500" i="1" spc="270" dirty="0">
                <a:solidFill>
                  <a:srgbClr val="20374B"/>
                </a:solidFill>
                <a:latin typeface="Arial"/>
                <a:cs typeface="Arial"/>
              </a:rPr>
              <a:t>Pendaftaran</a:t>
            </a:r>
            <a:r>
              <a:rPr sz="3500" i="1" spc="350" dirty="0">
                <a:solidFill>
                  <a:srgbClr val="20374B"/>
                </a:solidFill>
                <a:latin typeface="Arial"/>
                <a:cs typeface="Arial"/>
              </a:rPr>
              <a:t> </a:t>
            </a:r>
            <a:r>
              <a:rPr sz="3500" i="1" spc="355" dirty="0">
                <a:solidFill>
                  <a:srgbClr val="20374B"/>
                </a:solidFill>
                <a:latin typeface="Arial"/>
                <a:cs typeface="Arial"/>
              </a:rPr>
              <a:t>Anggota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3450" spc="150" dirty="0">
                <a:solidFill>
                  <a:srgbClr val="20374B"/>
                </a:solidFill>
                <a:latin typeface="Arial"/>
                <a:cs typeface="Arial"/>
              </a:rPr>
              <a:t>opac.iainbengkulu.ac.id</a:t>
            </a:r>
            <a:r>
              <a:rPr sz="3150" spc="150" dirty="0">
                <a:solidFill>
                  <a:srgbClr val="20374B"/>
                </a:solidFill>
                <a:latin typeface="Arial Black"/>
                <a:cs typeface="Arial Black"/>
              </a:rPr>
              <a:t>/</a:t>
            </a:r>
            <a:r>
              <a:rPr sz="3450" spc="150" dirty="0">
                <a:solidFill>
                  <a:srgbClr val="20374B"/>
                </a:solidFill>
                <a:latin typeface="Arial"/>
                <a:cs typeface="Arial"/>
              </a:rPr>
              <a:t>index.php?p</a:t>
            </a:r>
            <a:r>
              <a:rPr sz="3150" spc="150" dirty="0">
                <a:solidFill>
                  <a:srgbClr val="20374B"/>
                </a:solidFill>
                <a:latin typeface="Arial Black"/>
                <a:cs typeface="Arial Black"/>
              </a:rPr>
              <a:t>=</a:t>
            </a:r>
            <a:r>
              <a:rPr sz="3450" spc="150" dirty="0">
                <a:solidFill>
                  <a:srgbClr val="20374B"/>
                </a:solidFill>
                <a:latin typeface="Arial"/>
                <a:cs typeface="Arial"/>
              </a:rPr>
              <a:t>form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37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204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Biodata Narasumber</vt:lpstr>
      <vt:lpstr>Jumlah Koleksi Perpustakaan UIN FAS Bengkulu Hingga 2021</vt:lpstr>
      <vt:lpstr>Layanan Perpustakaan</vt:lpstr>
      <vt:lpstr>Layanan Luring</vt:lpstr>
      <vt:lpstr>Layanan Daring</vt:lpstr>
      <vt:lpstr>Laman Resmi/Website</vt:lpstr>
      <vt:lpstr>Repository</vt:lpstr>
      <vt:lpstr>PowerPoint Presentation</vt:lpstr>
      <vt:lpstr>PowerPoint Presentation</vt:lpstr>
      <vt:lpstr>Layanan Perpustakaan  Dimasa Pandemi Covid-19?</vt:lpstr>
      <vt:lpstr>Media Sosial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Salinan dari Pemanfaatan Koleksi Keislaman di Pusat Perpustakaan IAIN Bengkulu Sebagai Sumber Rujukan Keislaman Masyarakat Provinsi Bengkulu</dc:title>
  <dc:creator>Centerlibrary IAINBengkulu</dc:creator>
  <cp:keywords>DAEJcHZQT_w,BADewXutTRU</cp:keywords>
  <cp:lastModifiedBy>Hp</cp:lastModifiedBy>
  <cp:revision>10</cp:revision>
  <dcterms:created xsi:type="dcterms:W3CDTF">2021-08-29T12:26:29Z</dcterms:created>
  <dcterms:modified xsi:type="dcterms:W3CDTF">2021-08-30T08:31:11Z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2021-08-27T00:00:00Z</vt:filetime>
  </property>
  <property fmtid="{D5CDD505-2E9C-101B-9397-08002B2CF9AE}" pid="3" name="Creator">
    <vt:lpwstr>Canva</vt:lpwstr>
  </property>
  <property fmtid="{D5CDD505-2E9C-101B-9397-08002B2CF9AE}" pid="4" name="LastSaved">
    <vt:filetime>2021-08-29T00:00:00Z</vt:filetime>
  </property>
</Properties>
</file>